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852" r:id="rId2"/>
    <p:sldMasterId id="2147483865" r:id="rId3"/>
    <p:sldMasterId id="2147483877" r:id="rId4"/>
    <p:sldMasterId id="2147483889" r:id="rId5"/>
    <p:sldMasterId id="2147483901" r:id="rId6"/>
    <p:sldMasterId id="2147483913" r:id="rId7"/>
  </p:sldMasterIdLst>
  <p:notesMasterIdLst>
    <p:notesMasterId r:id="rId41"/>
  </p:notesMasterIdLst>
  <p:sldIdLst>
    <p:sldId id="368" r:id="rId8"/>
    <p:sldId id="343" r:id="rId9"/>
    <p:sldId id="360" r:id="rId10"/>
    <p:sldId id="284" r:id="rId11"/>
    <p:sldId id="318" r:id="rId12"/>
    <p:sldId id="317" r:id="rId13"/>
    <p:sldId id="338" r:id="rId14"/>
    <p:sldId id="344" r:id="rId15"/>
    <p:sldId id="349" r:id="rId16"/>
    <p:sldId id="345" r:id="rId17"/>
    <p:sldId id="364" r:id="rId18"/>
    <p:sldId id="355" r:id="rId19"/>
    <p:sldId id="356" r:id="rId20"/>
    <p:sldId id="359" r:id="rId21"/>
    <p:sldId id="361" r:id="rId22"/>
    <p:sldId id="362" r:id="rId23"/>
    <p:sldId id="363" r:id="rId24"/>
    <p:sldId id="358" r:id="rId25"/>
    <p:sldId id="331" r:id="rId26"/>
    <p:sldId id="352" r:id="rId27"/>
    <p:sldId id="353" r:id="rId28"/>
    <p:sldId id="366" r:id="rId29"/>
    <p:sldId id="322" r:id="rId30"/>
    <p:sldId id="323" r:id="rId31"/>
    <p:sldId id="324" r:id="rId32"/>
    <p:sldId id="325" r:id="rId33"/>
    <p:sldId id="367" r:id="rId34"/>
    <p:sldId id="326" r:id="rId35"/>
    <p:sldId id="327" r:id="rId36"/>
    <p:sldId id="328" r:id="rId37"/>
    <p:sldId id="329" r:id="rId38"/>
    <p:sldId id="320" r:id="rId39"/>
    <p:sldId id="278" r:id="rId40"/>
  </p:sldIdLst>
  <p:sldSz cx="12192000" cy="6858000"/>
  <p:notesSz cx="6865938" cy="95408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B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9093" autoAdjust="0"/>
  </p:normalViewPr>
  <p:slideViewPr>
    <p:cSldViewPr snapToGrid="0">
      <p:cViewPr varScale="1">
        <p:scale>
          <a:sx n="84" d="100"/>
          <a:sy n="84" d="100"/>
        </p:scale>
        <p:origin x="96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viewProps" Target="viewProp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E5078-1FB6-4AD8-A3C5-C27CBF4D161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BF481FA-944F-4170-9D32-8128349D8F26}">
      <dgm:prSet phldrT="[Text]" custT="1"/>
      <dgm:spPr/>
      <dgm:t>
        <a:bodyPr/>
        <a:lstStyle/>
        <a:p>
          <a:r>
            <a:rPr lang="en-US" sz="1200" dirty="0" err="1">
              <a:latin typeface="Arial Narrow" pitchFamily="34" charset="0"/>
            </a:rPr>
            <a:t>Januari</a:t>
          </a:r>
          <a:endParaRPr lang="en-US" sz="1200" dirty="0">
            <a:latin typeface="Arial Narrow" pitchFamily="34" charset="0"/>
          </a:endParaRPr>
        </a:p>
      </dgm:t>
    </dgm:pt>
    <dgm:pt modelId="{052B6B72-2BC9-40F6-B0AE-7490393CDF4E}" type="parTrans" cxnId="{C13C117F-7B0D-4CF4-803E-C6420745E5C9}">
      <dgm:prSet/>
      <dgm:spPr/>
      <dgm:t>
        <a:bodyPr/>
        <a:lstStyle/>
        <a:p>
          <a:endParaRPr lang="en-US"/>
        </a:p>
      </dgm:t>
    </dgm:pt>
    <dgm:pt modelId="{7AF16EB8-E64D-42A4-B180-618548EC0480}" type="sibTrans" cxnId="{C13C117F-7B0D-4CF4-803E-C6420745E5C9}">
      <dgm:prSet/>
      <dgm:spPr/>
      <dgm:t>
        <a:bodyPr/>
        <a:lstStyle/>
        <a:p>
          <a:endParaRPr lang="en-US"/>
        </a:p>
      </dgm:t>
    </dgm:pt>
    <dgm:pt modelId="{CFB86696-9B8A-4B22-A74B-B975D504664D}">
      <dgm:prSet phldrT="[Text]" custT="1"/>
      <dgm:spPr/>
      <dgm:t>
        <a:bodyPr/>
        <a:lstStyle/>
        <a:p>
          <a:r>
            <a:rPr lang="en-US" sz="1100" b="1">
              <a:latin typeface="Arial Narrow" pitchFamily="34" charset="0"/>
            </a:rPr>
            <a:t>Februari</a:t>
          </a:r>
        </a:p>
      </dgm:t>
    </dgm:pt>
    <dgm:pt modelId="{F14B7856-F520-4937-9537-9CF0115961BE}" type="parTrans" cxnId="{3FC6AE06-FB5D-4DC5-945B-D87750FDF8D6}">
      <dgm:prSet/>
      <dgm:spPr/>
      <dgm:t>
        <a:bodyPr/>
        <a:lstStyle/>
        <a:p>
          <a:endParaRPr lang="en-US"/>
        </a:p>
      </dgm:t>
    </dgm:pt>
    <dgm:pt modelId="{EE3CECFB-6DB0-47A5-AC3D-599AAE0C732B}" type="sibTrans" cxnId="{3FC6AE06-FB5D-4DC5-945B-D87750FDF8D6}">
      <dgm:prSet/>
      <dgm:spPr/>
      <dgm:t>
        <a:bodyPr/>
        <a:lstStyle/>
        <a:p>
          <a:endParaRPr lang="en-US"/>
        </a:p>
      </dgm:t>
    </dgm:pt>
    <dgm:pt modelId="{053EA485-279C-4DCD-8B93-485FAC534185}">
      <dgm:prSet phldrT="[Text]" custT="1"/>
      <dgm:spPr/>
      <dgm:t>
        <a:bodyPr/>
        <a:lstStyle/>
        <a:p>
          <a:r>
            <a:rPr lang="en-US" sz="1200" b="0" dirty="0" err="1">
              <a:latin typeface="Arial Narrow" pitchFamily="34" charset="0"/>
            </a:rPr>
            <a:t>Maret</a:t>
          </a:r>
          <a:endParaRPr lang="en-US" sz="1200" b="0" dirty="0">
            <a:latin typeface="Arial Narrow" pitchFamily="34" charset="0"/>
          </a:endParaRPr>
        </a:p>
      </dgm:t>
    </dgm:pt>
    <dgm:pt modelId="{68C81B57-6C90-4828-BECE-71F5AC0EC184}" type="parTrans" cxnId="{F3610F3C-64EA-450D-8FD0-6D96AE52611E}">
      <dgm:prSet/>
      <dgm:spPr/>
      <dgm:t>
        <a:bodyPr/>
        <a:lstStyle/>
        <a:p>
          <a:endParaRPr lang="en-US"/>
        </a:p>
      </dgm:t>
    </dgm:pt>
    <dgm:pt modelId="{9A5BD2FD-8579-436C-95AF-66AA15518334}" type="sibTrans" cxnId="{F3610F3C-64EA-450D-8FD0-6D96AE52611E}">
      <dgm:prSet/>
      <dgm:spPr/>
      <dgm:t>
        <a:bodyPr/>
        <a:lstStyle/>
        <a:p>
          <a:endParaRPr lang="en-US"/>
        </a:p>
      </dgm:t>
    </dgm:pt>
    <dgm:pt modelId="{96DBE516-866B-48DC-A954-97096F339CB5}">
      <dgm:prSet phldrT="[Text]" custT="1"/>
      <dgm:spPr/>
      <dgm:t>
        <a:bodyPr/>
        <a:lstStyle/>
        <a:p>
          <a:r>
            <a:rPr lang="en-US" sz="1400">
              <a:latin typeface="Arial Narrow" pitchFamily="34" charset="0"/>
            </a:rPr>
            <a:t>April</a:t>
          </a:r>
        </a:p>
      </dgm:t>
    </dgm:pt>
    <dgm:pt modelId="{2CEAAE9C-8A8E-4434-8119-76CE34299DBE}" type="parTrans" cxnId="{859133D7-C4E4-44F2-85A8-7AE7A7928A0E}">
      <dgm:prSet/>
      <dgm:spPr/>
      <dgm:t>
        <a:bodyPr/>
        <a:lstStyle/>
        <a:p>
          <a:endParaRPr lang="en-US"/>
        </a:p>
      </dgm:t>
    </dgm:pt>
    <dgm:pt modelId="{3F77C74C-EC9A-46FB-82A6-7CE62DD2394C}" type="sibTrans" cxnId="{859133D7-C4E4-44F2-85A8-7AE7A7928A0E}">
      <dgm:prSet/>
      <dgm:spPr/>
      <dgm:t>
        <a:bodyPr/>
        <a:lstStyle/>
        <a:p>
          <a:endParaRPr lang="en-US"/>
        </a:p>
      </dgm:t>
    </dgm:pt>
    <dgm:pt modelId="{2A841742-3A22-43FE-A289-9B83B85FF29D}">
      <dgm:prSet phldrT="[Text]" custT="1"/>
      <dgm:spPr/>
      <dgm:t>
        <a:bodyPr/>
        <a:lstStyle/>
        <a:p>
          <a:r>
            <a:rPr lang="en-US" sz="1400" b="0" dirty="0">
              <a:latin typeface="Arial Narrow" pitchFamily="34" charset="0"/>
            </a:rPr>
            <a:t>Mei</a:t>
          </a:r>
        </a:p>
      </dgm:t>
    </dgm:pt>
    <dgm:pt modelId="{F03C404D-2808-44E6-8D7F-D50E146AF1BD}" type="parTrans" cxnId="{F0F8CCD8-2E4B-487F-9859-70CE483A4F75}">
      <dgm:prSet/>
      <dgm:spPr/>
      <dgm:t>
        <a:bodyPr/>
        <a:lstStyle/>
        <a:p>
          <a:endParaRPr lang="en-US"/>
        </a:p>
      </dgm:t>
    </dgm:pt>
    <dgm:pt modelId="{7A1ECF20-4B5F-44BA-8276-0A3D40521CEA}" type="sibTrans" cxnId="{F0F8CCD8-2E4B-487F-9859-70CE483A4F75}">
      <dgm:prSet/>
      <dgm:spPr/>
      <dgm:t>
        <a:bodyPr/>
        <a:lstStyle/>
        <a:p>
          <a:endParaRPr lang="en-US"/>
        </a:p>
      </dgm:t>
    </dgm:pt>
    <dgm:pt modelId="{59D7189A-78CF-4F91-A08A-1B29AD5EECAD}">
      <dgm:prSet phldrT="[Text]" custT="1"/>
      <dgm:spPr/>
      <dgm:t>
        <a:bodyPr/>
        <a:lstStyle/>
        <a:p>
          <a:r>
            <a:rPr lang="en-US" sz="1400">
              <a:latin typeface="Arial Narrow" pitchFamily="34" charset="0"/>
            </a:rPr>
            <a:t>Juni</a:t>
          </a:r>
        </a:p>
      </dgm:t>
    </dgm:pt>
    <dgm:pt modelId="{7B5AB22B-5532-43A5-A8BE-140F82B47CAA}" type="parTrans" cxnId="{15FB8162-E140-4E77-B23E-FB144AE82707}">
      <dgm:prSet/>
      <dgm:spPr/>
      <dgm:t>
        <a:bodyPr/>
        <a:lstStyle/>
        <a:p>
          <a:endParaRPr lang="en-US"/>
        </a:p>
      </dgm:t>
    </dgm:pt>
    <dgm:pt modelId="{093595C1-3306-4DE6-865C-FE8A83E7E034}" type="sibTrans" cxnId="{15FB8162-E140-4E77-B23E-FB144AE82707}">
      <dgm:prSet/>
      <dgm:spPr/>
      <dgm:t>
        <a:bodyPr/>
        <a:lstStyle/>
        <a:p>
          <a:endParaRPr lang="en-US"/>
        </a:p>
      </dgm:t>
    </dgm:pt>
    <dgm:pt modelId="{3DCCEDC6-71EC-468A-9589-EE9DD37EF47F}">
      <dgm:prSet phldrT="[Text]" custT="1"/>
      <dgm:spPr/>
      <dgm:t>
        <a:bodyPr/>
        <a:lstStyle/>
        <a:p>
          <a:r>
            <a:rPr lang="en-US" sz="1400" dirty="0" err="1">
              <a:latin typeface="Arial Narrow" pitchFamily="34" charset="0"/>
            </a:rPr>
            <a:t>Juli</a:t>
          </a:r>
          <a:endParaRPr lang="en-US" sz="1400" dirty="0">
            <a:latin typeface="Arial Narrow" pitchFamily="34" charset="0"/>
          </a:endParaRPr>
        </a:p>
      </dgm:t>
    </dgm:pt>
    <dgm:pt modelId="{167983DA-46E9-4E4F-97BD-17150179C67A}" type="parTrans" cxnId="{B32B37E7-BBF5-4D7A-B147-E873C2E05F01}">
      <dgm:prSet/>
      <dgm:spPr/>
      <dgm:t>
        <a:bodyPr/>
        <a:lstStyle/>
        <a:p>
          <a:endParaRPr lang="en-US"/>
        </a:p>
      </dgm:t>
    </dgm:pt>
    <dgm:pt modelId="{49FCF6A7-7230-459C-B058-E4342278D0B6}" type="sibTrans" cxnId="{B32B37E7-BBF5-4D7A-B147-E873C2E05F01}">
      <dgm:prSet/>
      <dgm:spPr/>
      <dgm:t>
        <a:bodyPr/>
        <a:lstStyle/>
        <a:p>
          <a:endParaRPr lang="en-US"/>
        </a:p>
      </dgm:t>
    </dgm:pt>
    <dgm:pt modelId="{E37729EC-261E-4B21-944E-CBE860E4AE60}">
      <dgm:prSet phldrT="[Text]" custT="1"/>
      <dgm:spPr/>
      <dgm:t>
        <a:bodyPr/>
        <a:lstStyle/>
        <a:p>
          <a:r>
            <a:rPr lang="en-US" sz="1050">
              <a:latin typeface="Arial Narrow" pitchFamily="34" charset="0"/>
            </a:rPr>
            <a:t>Agustus</a:t>
          </a:r>
        </a:p>
      </dgm:t>
    </dgm:pt>
    <dgm:pt modelId="{56027BE8-6BA1-4B9C-AB1E-8DD60C0BD54F}" type="parTrans" cxnId="{A71F25D1-19EF-4340-BCAA-64BA12475945}">
      <dgm:prSet/>
      <dgm:spPr/>
      <dgm:t>
        <a:bodyPr/>
        <a:lstStyle/>
        <a:p>
          <a:endParaRPr lang="en-US"/>
        </a:p>
      </dgm:t>
    </dgm:pt>
    <dgm:pt modelId="{85D8EC99-BDE1-4970-B69D-441B9C604AB3}" type="sibTrans" cxnId="{A71F25D1-19EF-4340-BCAA-64BA12475945}">
      <dgm:prSet/>
      <dgm:spPr/>
      <dgm:t>
        <a:bodyPr/>
        <a:lstStyle/>
        <a:p>
          <a:endParaRPr lang="en-US"/>
        </a:p>
      </dgm:t>
    </dgm:pt>
    <dgm:pt modelId="{7A0A4190-EC6D-4099-81CF-E769E45F5561}">
      <dgm:prSet phldrT="[Text]" custT="1"/>
      <dgm:spPr/>
      <dgm:t>
        <a:bodyPr/>
        <a:lstStyle/>
        <a:p>
          <a:r>
            <a:rPr lang="en-US" sz="1100">
              <a:latin typeface="Arial Narrow" pitchFamily="34" charset="0"/>
            </a:rPr>
            <a:t>Oktober</a:t>
          </a:r>
        </a:p>
      </dgm:t>
    </dgm:pt>
    <dgm:pt modelId="{613F1F3E-9C37-4120-A161-B6C9AC231064}" type="parTrans" cxnId="{2F342908-F3A4-400E-BB49-50487202AF2C}">
      <dgm:prSet/>
      <dgm:spPr/>
      <dgm:t>
        <a:bodyPr/>
        <a:lstStyle/>
        <a:p>
          <a:endParaRPr lang="en-US"/>
        </a:p>
      </dgm:t>
    </dgm:pt>
    <dgm:pt modelId="{CCFFA2DE-3600-43ED-8CE2-2EC42D6531DE}" type="sibTrans" cxnId="{2F342908-F3A4-400E-BB49-50487202AF2C}">
      <dgm:prSet/>
      <dgm:spPr/>
      <dgm:t>
        <a:bodyPr/>
        <a:lstStyle/>
        <a:p>
          <a:endParaRPr lang="en-US"/>
        </a:p>
      </dgm:t>
    </dgm:pt>
    <dgm:pt modelId="{C791B81C-179D-44F2-92E7-886C8FE1A705}">
      <dgm:prSet phldrT="[Text]" custT="1"/>
      <dgm:spPr/>
      <dgm:t>
        <a:bodyPr/>
        <a:lstStyle/>
        <a:p>
          <a:r>
            <a:rPr lang="en-US" sz="900" b="0" dirty="0">
              <a:latin typeface="Arial Narrow" pitchFamily="34" charset="0"/>
            </a:rPr>
            <a:t>November</a:t>
          </a:r>
        </a:p>
      </dgm:t>
    </dgm:pt>
    <dgm:pt modelId="{266CD1E1-DC48-45DD-A99D-60F98D0E715C}" type="parTrans" cxnId="{18455486-B668-4841-A0BA-7468BC389D88}">
      <dgm:prSet/>
      <dgm:spPr/>
      <dgm:t>
        <a:bodyPr/>
        <a:lstStyle/>
        <a:p>
          <a:endParaRPr lang="en-US"/>
        </a:p>
      </dgm:t>
    </dgm:pt>
    <dgm:pt modelId="{87209BA6-E093-4203-8FF0-9EEDD7E8F71D}" type="sibTrans" cxnId="{18455486-B668-4841-A0BA-7468BC389D88}">
      <dgm:prSet/>
      <dgm:spPr/>
      <dgm:t>
        <a:bodyPr/>
        <a:lstStyle/>
        <a:p>
          <a:endParaRPr lang="en-US"/>
        </a:p>
      </dgm:t>
    </dgm:pt>
    <dgm:pt modelId="{78C78AC1-8B08-4795-B19C-92FC8DE24472}">
      <dgm:prSet phldrT="[Text]" custT="1"/>
      <dgm:spPr/>
      <dgm:t>
        <a:bodyPr/>
        <a:lstStyle/>
        <a:p>
          <a:r>
            <a:rPr lang="en-US" sz="900">
              <a:latin typeface="Arial Narrow" pitchFamily="34" charset="0"/>
            </a:rPr>
            <a:t>Desember</a:t>
          </a:r>
        </a:p>
      </dgm:t>
    </dgm:pt>
    <dgm:pt modelId="{CD86A5EA-8E9A-4598-8425-388D4744B6C5}" type="parTrans" cxnId="{5FFFBCB0-9755-4F3D-AF1A-FA534417E9E5}">
      <dgm:prSet/>
      <dgm:spPr/>
      <dgm:t>
        <a:bodyPr/>
        <a:lstStyle/>
        <a:p>
          <a:endParaRPr lang="en-US"/>
        </a:p>
      </dgm:t>
    </dgm:pt>
    <dgm:pt modelId="{7C59AB45-46F7-4CD0-8A27-7B26FA875A90}" type="sibTrans" cxnId="{5FFFBCB0-9755-4F3D-AF1A-FA534417E9E5}">
      <dgm:prSet/>
      <dgm:spPr/>
      <dgm:t>
        <a:bodyPr/>
        <a:lstStyle/>
        <a:p>
          <a:endParaRPr lang="en-US"/>
        </a:p>
      </dgm:t>
    </dgm:pt>
    <dgm:pt modelId="{81C67924-D866-466D-89BF-D088C6B52BD2}">
      <dgm:prSet phldrT="[Text]" custT="1"/>
      <dgm:spPr/>
      <dgm:t>
        <a:bodyPr/>
        <a:lstStyle/>
        <a:p>
          <a:r>
            <a:rPr lang="en-US" sz="1100" b="0" dirty="0">
              <a:latin typeface="Arial Narrow" pitchFamily="34" charset="0"/>
            </a:rPr>
            <a:t>September</a:t>
          </a:r>
        </a:p>
      </dgm:t>
    </dgm:pt>
    <dgm:pt modelId="{AC97880F-9907-4AD1-9862-4064865CF33B}" type="sibTrans" cxnId="{9F55EFD2-0C76-46E4-B74C-2805D96416FD}">
      <dgm:prSet/>
      <dgm:spPr/>
      <dgm:t>
        <a:bodyPr/>
        <a:lstStyle/>
        <a:p>
          <a:endParaRPr lang="en-US"/>
        </a:p>
      </dgm:t>
    </dgm:pt>
    <dgm:pt modelId="{D611181C-111A-4B3D-848C-7B423CA544A4}" type="parTrans" cxnId="{9F55EFD2-0C76-46E4-B74C-2805D96416FD}">
      <dgm:prSet/>
      <dgm:spPr/>
      <dgm:t>
        <a:bodyPr/>
        <a:lstStyle/>
        <a:p>
          <a:endParaRPr lang="en-US"/>
        </a:p>
      </dgm:t>
    </dgm:pt>
    <dgm:pt modelId="{D897DAF8-C437-453E-8535-683DDFA87A8B}" type="pres">
      <dgm:prSet presAssocID="{58BE5078-1FB6-4AD8-A3C5-C27CBF4D1612}" presName="Name0" presStyleCnt="0">
        <dgm:presLayoutVars>
          <dgm:dir/>
          <dgm:resizeHandles val="exact"/>
        </dgm:presLayoutVars>
      </dgm:prSet>
      <dgm:spPr/>
    </dgm:pt>
    <dgm:pt modelId="{9C7C88CA-2E3E-41E0-A2D3-312FDFBA73F0}" type="pres">
      <dgm:prSet presAssocID="{58BE5078-1FB6-4AD8-A3C5-C27CBF4D1612}" presName="arrow" presStyleLbl="bgShp" presStyleIdx="0" presStyleCnt="1" custLinFactNeighborX="-123" custLinFactNeighborY="-5872"/>
      <dgm:spPr/>
    </dgm:pt>
    <dgm:pt modelId="{6926C751-8553-40A8-BF40-E09758DBD1CB}" type="pres">
      <dgm:prSet presAssocID="{58BE5078-1FB6-4AD8-A3C5-C27CBF4D1612}" presName="points" presStyleCnt="0"/>
      <dgm:spPr/>
    </dgm:pt>
    <dgm:pt modelId="{3CECB838-F7CA-42AF-935C-336DBBE947C7}" type="pres">
      <dgm:prSet presAssocID="{CBF481FA-944F-4170-9D32-8128349D8F26}" presName="compositeA" presStyleCnt="0"/>
      <dgm:spPr/>
    </dgm:pt>
    <dgm:pt modelId="{73480280-7627-4B21-B022-49355F5C3BA8}" type="pres">
      <dgm:prSet presAssocID="{CBF481FA-944F-4170-9D32-8128349D8F26}" presName="textA" presStyleLbl="revTx" presStyleIdx="0" presStyleCnt="12" custScaleX="159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876F3B-5772-4DDC-9415-5056E0D5A780}" type="pres">
      <dgm:prSet presAssocID="{CBF481FA-944F-4170-9D32-8128349D8F26}" presName="circleA" presStyleLbl="node1" presStyleIdx="0" presStyleCnt="12"/>
      <dgm:spPr/>
    </dgm:pt>
    <dgm:pt modelId="{BE087FF2-887A-410D-AE3B-F492FD570DA9}" type="pres">
      <dgm:prSet presAssocID="{CBF481FA-944F-4170-9D32-8128349D8F26}" presName="spaceA" presStyleCnt="0"/>
      <dgm:spPr/>
    </dgm:pt>
    <dgm:pt modelId="{312DAD37-E46F-4530-9F1A-417772A02EDA}" type="pres">
      <dgm:prSet presAssocID="{7AF16EB8-E64D-42A4-B180-618548EC0480}" presName="space" presStyleCnt="0"/>
      <dgm:spPr/>
    </dgm:pt>
    <dgm:pt modelId="{3BE24718-0FFB-4188-BE3B-C20CA414AE9E}" type="pres">
      <dgm:prSet presAssocID="{CFB86696-9B8A-4B22-A74B-B975D504664D}" presName="compositeB" presStyleCnt="0"/>
      <dgm:spPr/>
    </dgm:pt>
    <dgm:pt modelId="{45D7B78F-08C6-49A6-9668-CAEED41880D5}" type="pres">
      <dgm:prSet presAssocID="{CFB86696-9B8A-4B22-A74B-B975D504664D}" presName="textB" presStyleLbl="revTx" presStyleIdx="1" presStyleCnt="12" custScaleX="1228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B51FF-AC1A-4F7D-9C77-4B4450F7DF8D}" type="pres">
      <dgm:prSet presAssocID="{CFB86696-9B8A-4B22-A74B-B975D504664D}" presName="circleB" presStyleLbl="node1" presStyleIdx="1" presStyleCnt="12" custLinFactNeighborX="-45941" custLinFactNeighborY="1272"/>
      <dgm:spPr/>
    </dgm:pt>
    <dgm:pt modelId="{D252067A-D7F5-4139-A110-11BDC0A8D7D7}" type="pres">
      <dgm:prSet presAssocID="{CFB86696-9B8A-4B22-A74B-B975D504664D}" presName="spaceB" presStyleCnt="0"/>
      <dgm:spPr/>
    </dgm:pt>
    <dgm:pt modelId="{928AB5AE-1B21-447E-B192-154050CC4F0C}" type="pres">
      <dgm:prSet presAssocID="{EE3CECFB-6DB0-47A5-AC3D-599AAE0C732B}" presName="space" presStyleCnt="0"/>
      <dgm:spPr/>
    </dgm:pt>
    <dgm:pt modelId="{81EC7714-6DBC-4D01-A36F-83BE7A84C665}" type="pres">
      <dgm:prSet presAssocID="{053EA485-279C-4DCD-8B93-485FAC534185}" presName="compositeA" presStyleCnt="0"/>
      <dgm:spPr/>
    </dgm:pt>
    <dgm:pt modelId="{2C6C407A-2978-4901-8A00-DA23A9533982}" type="pres">
      <dgm:prSet presAssocID="{053EA485-279C-4DCD-8B93-485FAC534185}" presName="textA" presStyleLbl="revTx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66F3E-1059-459D-B5E1-59375D54976C}" type="pres">
      <dgm:prSet presAssocID="{053EA485-279C-4DCD-8B93-485FAC534185}" presName="circleA" presStyleLbl="node1" presStyleIdx="2" presStyleCnt="12"/>
      <dgm:spPr/>
    </dgm:pt>
    <dgm:pt modelId="{E171094B-F331-41FE-AE34-D74568E8B439}" type="pres">
      <dgm:prSet presAssocID="{053EA485-279C-4DCD-8B93-485FAC534185}" presName="spaceA" presStyleCnt="0"/>
      <dgm:spPr/>
    </dgm:pt>
    <dgm:pt modelId="{446749A3-BE88-4379-9744-09D362254296}" type="pres">
      <dgm:prSet presAssocID="{9A5BD2FD-8579-436C-95AF-66AA15518334}" presName="space" presStyleCnt="0"/>
      <dgm:spPr/>
    </dgm:pt>
    <dgm:pt modelId="{6B0E01C1-1991-4132-871C-2ACDC647069B}" type="pres">
      <dgm:prSet presAssocID="{96DBE516-866B-48DC-A954-97096F339CB5}" presName="compositeB" presStyleCnt="0"/>
      <dgm:spPr/>
    </dgm:pt>
    <dgm:pt modelId="{3012C2EA-11C0-49FE-974B-F3940CF00C67}" type="pres">
      <dgm:prSet presAssocID="{96DBE516-866B-48DC-A954-97096F339CB5}" presName="textB" presStyleLbl="revTx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67B242-5237-47CA-8C8B-410B92200413}" type="pres">
      <dgm:prSet presAssocID="{96DBE516-866B-48DC-A954-97096F339CB5}" presName="circleB" presStyleLbl="node1" presStyleIdx="3" presStyleCnt="12"/>
      <dgm:spPr/>
    </dgm:pt>
    <dgm:pt modelId="{E0AC6936-867F-4A6C-852E-FB1772A253C1}" type="pres">
      <dgm:prSet presAssocID="{96DBE516-866B-48DC-A954-97096F339CB5}" presName="spaceB" presStyleCnt="0"/>
      <dgm:spPr/>
    </dgm:pt>
    <dgm:pt modelId="{503A4E07-A48F-460E-8E96-29777F52D5E3}" type="pres">
      <dgm:prSet presAssocID="{3F77C74C-EC9A-46FB-82A6-7CE62DD2394C}" presName="space" presStyleCnt="0"/>
      <dgm:spPr/>
    </dgm:pt>
    <dgm:pt modelId="{2E6352F0-9103-47F9-B1E9-A826A1041BDC}" type="pres">
      <dgm:prSet presAssocID="{2A841742-3A22-43FE-A289-9B83B85FF29D}" presName="compositeA" presStyleCnt="0"/>
      <dgm:spPr/>
    </dgm:pt>
    <dgm:pt modelId="{6214C3D5-38A1-44F7-8EA7-5B23E8017301}" type="pres">
      <dgm:prSet presAssocID="{2A841742-3A22-43FE-A289-9B83B85FF29D}" presName="textA" presStyleLbl="revTx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515D9-36FE-4CF6-B999-541AF027AB12}" type="pres">
      <dgm:prSet presAssocID="{2A841742-3A22-43FE-A289-9B83B85FF29D}" presName="circleA" presStyleLbl="node1" presStyleIdx="4" presStyleCnt="12"/>
      <dgm:spPr/>
    </dgm:pt>
    <dgm:pt modelId="{AB9256F7-309A-4E2A-8171-A62875B755CD}" type="pres">
      <dgm:prSet presAssocID="{2A841742-3A22-43FE-A289-9B83B85FF29D}" presName="spaceA" presStyleCnt="0"/>
      <dgm:spPr/>
    </dgm:pt>
    <dgm:pt modelId="{2A0DE036-2F95-457E-82C5-331807E5537B}" type="pres">
      <dgm:prSet presAssocID="{7A1ECF20-4B5F-44BA-8276-0A3D40521CEA}" presName="space" presStyleCnt="0"/>
      <dgm:spPr/>
    </dgm:pt>
    <dgm:pt modelId="{572E881E-6D86-4F62-94EF-E6673EE28F1C}" type="pres">
      <dgm:prSet presAssocID="{59D7189A-78CF-4F91-A08A-1B29AD5EECAD}" presName="compositeB" presStyleCnt="0"/>
      <dgm:spPr/>
    </dgm:pt>
    <dgm:pt modelId="{D81AF74F-5127-4084-9239-EB74A8C0DFFB}" type="pres">
      <dgm:prSet presAssocID="{59D7189A-78CF-4F91-A08A-1B29AD5EECAD}" presName="textB" presStyleLbl="revTx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1F23D7-1AE2-4FB0-95B6-9E9AA70AAAA9}" type="pres">
      <dgm:prSet presAssocID="{59D7189A-78CF-4F91-A08A-1B29AD5EECAD}" presName="circleB" presStyleLbl="node1" presStyleIdx="5" presStyleCnt="12"/>
      <dgm:spPr/>
    </dgm:pt>
    <dgm:pt modelId="{462B96E0-27FF-4314-A6DC-FA0F18A5DFC9}" type="pres">
      <dgm:prSet presAssocID="{59D7189A-78CF-4F91-A08A-1B29AD5EECAD}" presName="spaceB" presStyleCnt="0"/>
      <dgm:spPr/>
    </dgm:pt>
    <dgm:pt modelId="{769246B6-FDB4-493B-A15D-0FA6846BF5B2}" type="pres">
      <dgm:prSet presAssocID="{093595C1-3306-4DE6-865C-FE8A83E7E034}" presName="space" presStyleCnt="0"/>
      <dgm:spPr/>
    </dgm:pt>
    <dgm:pt modelId="{E0D88A6C-C1FB-4353-8CE1-46EF9D17CB92}" type="pres">
      <dgm:prSet presAssocID="{3DCCEDC6-71EC-468A-9589-EE9DD37EF47F}" presName="compositeA" presStyleCnt="0"/>
      <dgm:spPr/>
    </dgm:pt>
    <dgm:pt modelId="{1FCE138E-D623-485F-AC5B-13C25F05F913}" type="pres">
      <dgm:prSet presAssocID="{3DCCEDC6-71EC-468A-9589-EE9DD37EF47F}" presName="textA" presStyleLbl="revTx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289E3-1553-46E2-A062-702FB0C8E887}" type="pres">
      <dgm:prSet presAssocID="{3DCCEDC6-71EC-468A-9589-EE9DD37EF47F}" presName="circleA" presStyleLbl="node1" presStyleIdx="6" presStyleCnt="12"/>
      <dgm:spPr/>
    </dgm:pt>
    <dgm:pt modelId="{9CDB0EB2-375C-47AC-BD78-1B9749A8764F}" type="pres">
      <dgm:prSet presAssocID="{3DCCEDC6-71EC-468A-9589-EE9DD37EF47F}" presName="spaceA" presStyleCnt="0"/>
      <dgm:spPr/>
    </dgm:pt>
    <dgm:pt modelId="{D5C1CED8-C03B-4359-BF0F-21FA510810DC}" type="pres">
      <dgm:prSet presAssocID="{49FCF6A7-7230-459C-B058-E4342278D0B6}" presName="space" presStyleCnt="0"/>
      <dgm:spPr/>
    </dgm:pt>
    <dgm:pt modelId="{88C6690A-7A79-45E2-B5CA-8BD0D1718D16}" type="pres">
      <dgm:prSet presAssocID="{E37729EC-261E-4B21-944E-CBE860E4AE60}" presName="compositeB" presStyleCnt="0"/>
      <dgm:spPr/>
    </dgm:pt>
    <dgm:pt modelId="{96994E44-8C93-4482-9D0A-2D303B388EE6}" type="pres">
      <dgm:prSet presAssocID="{E37729EC-261E-4B21-944E-CBE860E4AE60}" presName="textB" presStyleLbl="revTx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5D3D50-515C-46D8-9F0A-807FF2F10043}" type="pres">
      <dgm:prSet presAssocID="{E37729EC-261E-4B21-944E-CBE860E4AE60}" presName="circleB" presStyleLbl="node1" presStyleIdx="7" presStyleCnt="12"/>
      <dgm:spPr/>
    </dgm:pt>
    <dgm:pt modelId="{34F8AE40-485F-4DF6-887F-1F89E9015856}" type="pres">
      <dgm:prSet presAssocID="{E37729EC-261E-4B21-944E-CBE860E4AE60}" presName="spaceB" presStyleCnt="0"/>
      <dgm:spPr/>
    </dgm:pt>
    <dgm:pt modelId="{2E0EA3FC-9385-4C85-B5F5-F3ADA8370B5A}" type="pres">
      <dgm:prSet presAssocID="{85D8EC99-BDE1-4970-B69D-441B9C604AB3}" presName="space" presStyleCnt="0"/>
      <dgm:spPr/>
    </dgm:pt>
    <dgm:pt modelId="{C9E23332-BDAF-4929-AF71-AC9E95F5F601}" type="pres">
      <dgm:prSet presAssocID="{81C67924-D866-466D-89BF-D088C6B52BD2}" presName="compositeA" presStyleCnt="0"/>
      <dgm:spPr/>
    </dgm:pt>
    <dgm:pt modelId="{9522B3B9-85E4-4617-ABF3-4314912DF762}" type="pres">
      <dgm:prSet presAssocID="{81C67924-D866-466D-89BF-D088C6B52BD2}" presName="textA" presStyleLbl="revTx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E4366-0ADB-45A7-A045-F659E5A0C7A9}" type="pres">
      <dgm:prSet presAssocID="{81C67924-D866-466D-89BF-D088C6B52BD2}" presName="circleA" presStyleLbl="node1" presStyleIdx="8" presStyleCnt="12"/>
      <dgm:spPr/>
    </dgm:pt>
    <dgm:pt modelId="{7D976C76-7CFB-4E04-A059-9217F38512AA}" type="pres">
      <dgm:prSet presAssocID="{81C67924-D866-466D-89BF-D088C6B52BD2}" presName="spaceA" presStyleCnt="0"/>
      <dgm:spPr/>
    </dgm:pt>
    <dgm:pt modelId="{40D41B4F-CF49-4AF6-91B7-EC69B0291EF9}" type="pres">
      <dgm:prSet presAssocID="{AC97880F-9907-4AD1-9862-4064865CF33B}" presName="space" presStyleCnt="0"/>
      <dgm:spPr/>
    </dgm:pt>
    <dgm:pt modelId="{39ACAC30-1F51-48D2-86AC-F462FE3883E6}" type="pres">
      <dgm:prSet presAssocID="{7A0A4190-EC6D-4099-81CF-E769E45F5561}" presName="compositeB" presStyleCnt="0"/>
      <dgm:spPr/>
    </dgm:pt>
    <dgm:pt modelId="{EEDC1753-1799-41DE-A89C-635CDD066258}" type="pres">
      <dgm:prSet presAssocID="{7A0A4190-EC6D-4099-81CF-E769E45F5561}" presName="textB" presStyleLbl="revTx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AB24C-93F1-4453-A808-547E47301989}" type="pres">
      <dgm:prSet presAssocID="{7A0A4190-EC6D-4099-81CF-E769E45F5561}" presName="circleB" presStyleLbl="node1" presStyleIdx="9" presStyleCnt="12"/>
      <dgm:spPr/>
    </dgm:pt>
    <dgm:pt modelId="{A4C65054-5F03-4F32-BB33-65963F4767A5}" type="pres">
      <dgm:prSet presAssocID="{7A0A4190-EC6D-4099-81CF-E769E45F5561}" presName="spaceB" presStyleCnt="0"/>
      <dgm:spPr/>
    </dgm:pt>
    <dgm:pt modelId="{65151F79-B678-4C40-9BA9-65CB6A17F8ED}" type="pres">
      <dgm:prSet presAssocID="{CCFFA2DE-3600-43ED-8CE2-2EC42D6531DE}" presName="space" presStyleCnt="0"/>
      <dgm:spPr/>
    </dgm:pt>
    <dgm:pt modelId="{7B65A0DE-CF32-4786-AEE8-5938C82EC5BF}" type="pres">
      <dgm:prSet presAssocID="{C791B81C-179D-44F2-92E7-886C8FE1A705}" presName="compositeA" presStyleCnt="0"/>
      <dgm:spPr/>
    </dgm:pt>
    <dgm:pt modelId="{0DDFA01E-8FE3-4907-86C4-93F357074776}" type="pres">
      <dgm:prSet presAssocID="{C791B81C-179D-44F2-92E7-886C8FE1A705}" presName="textA" presStyleLbl="revTx" presStyleIdx="10" presStyleCnt="12" custScaleX="111529" custLinFactNeighborX="9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3BD82-67A7-468F-BF56-15C879CC2081}" type="pres">
      <dgm:prSet presAssocID="{C791B81C-179D-44F2-92E7-886C8FE1A705}" presName="circleA" presStyleLbl="node1" presStyleIdx="10" presStyleCnt="12"/>
      <dgm:spPr/>
    </dgm:pt>
    <dgm:pt modelId="{6E06AA35-8D3E-4C76-99FD-54E2065AA201}" type="pres">
      <dgm:prSet presAssocID="{C791B81C-179D-44F2-92E7-886C8FE1A705}" presName="spaceA" presStyleCnt="0"/>
      <dgm:spPr/>
    </dgm:pt>
    <dgm:pt modelId="{9D2422F2-3D53-4E35-8C00-D6626B4B6EFF}" type="pres">
      <dgm:prSet presAssocID="{87209BA6-E093-4203-8FF0-9EEDD7E8F71D}" presName="space" presStyleCnt="0"/>
      <dgm:spPr/>
    </dgm:pt>
    <dgm:pt modelId="{5A4F1C27-CFF5-4F01-A092-9B497AB3B4ED}" type="pres">
      <dgm:prSet presAssocID="{78C78AC1-8B08-4795-B19C-92FC8DE24472}" presName="compositeB" presStyleCnt="0"/>
      <dgm:spPr/>
    </dgm:pt>
    <dgm:pt modelId="{8A01FC96-874E-4BC4-AACC-3B55C7AAAF1F}" type="pres">
      <dgm:prSet presAssocID="{78C78AC1-8B08-4795-B19C-92FC8DE24472}" presName="textB" presStyleLbl="revTx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D5011-AF25-42E3-9990-2D7ED3978AC0}" type="pres">
      <dgm:prSet presAssocID="{78C78AC1-8B08-4795-B19C-92FC8DE24472}" presName="circleB" presStyleLbl="node1" presStyleIdx="11" presStyleCnt="12"/>
      <dgm:spPr/>
    </dgm:pt>
    <dgm:pt modelId="{5B74F88C-4D17-4400-8722-7A72C96E3843}" type="pres">
      <dgm:prSet presAssocID="{78C78AC1-8B08-4795-B19C-92FC8DE24472}" presName="spaceB" presStyleCnt="0"/>
      <dgm:spPr/>
    </dgm:pt>
  </dgm:ptLst>
  <dgm:cxnLst>
    <dgm:cxn modelId="{6EB71E71-0181-44FB-B6A5-14DF7591316C}" type="presOf" srcId="{CFB86696-9B8A-4B22-A74B-B975D504664D}" destId="{45D7B78F-08C6-49A6-9668-CAEED41880D5}" srcOrd="0" destOrd="0" presId="urn:microsoft.com/office/officeart/2005/8/layout/hProcess11"/>
    <dgm:cxn modelId="{15FB8162-E140-4E77-B23E-FB144AE82707}" srcId="{58BE5078-1FB6-4AD8-A3C5-C27CBF4D1612}" destId="{59D7189A-78CF-4F91-A08A-1B29AD5EECAD}" srcOrd="5" destOrd="0" parTransId="{7B5AB22B-5532-43A5-A8BE-140F82B47CAA}" sibTransId="{093595C1-3306-4DE6-865C-FE8A83E7E034}"/>
    <dgm:cxn modelId="{466EF9EA-3520-4B74-BB07-B960752715EE}" type="presOf" srcId="{E37729EC-261E-4B21-944E-CBE860E4AE60}" destId="{96994E44-8C93-4482-9D0A-2D303B388EE6}" srcOrd="0" destOrd="0" presId="urn:microsoft.com/office/officeart/2005/8/layout/hProcess11"/>
    <dgm:cxn modelId="{AB9F83E9-5D5C-4C5E-9DE3-896B53142382}" type="presOf" srcId="{C791B81C-179D-44F2-92E7-886C8FE1A705}" destId="{0DDFA01E-8FE3-4907-86C4-93F357074776}" srcOrd="0" destOrd="0" presId="urn:microsoft.com/office/officeart/2005/8/layout/hProcess11"/>
    <dgm:cxn modelId="{859133D7-C4E4-44F2-85A8-7AE7A7928A0E}" srcId="{58BE5078-1FB6-4AD8-A3C5-C27CBF4D1612}" destId="{96DBE516-866B-48DC-A954-97096F339CB5}" srcOrd="3" destOrd="0" parTransId="{2CEAAE9C-8A8E-4434-8119-76CE34299DBE}" sibTransId="{3F77C74C-EC9A-46FB-82A6-7CE62DD2394C}"/>
    <dgm:cxn modelId="{A71F25D1-19EF-4340-BCAA-64BA12475945}" srcId="{58BE5078-1FB6-4AD8-A3C5-C27CBF4D1612}" destId="{E37729EC-261E-4B21-944E-CBE860E4AE60}" srcOrd="7" destOrd="0" parTransId="{56027BE8-6BA1-4B9C-AB1E-8DD60C0BD54F}" sibTransId="{85D8EC99-BDE1-4970-B69D-441B9C604AB3}"/>
    <dgm:cxn modelId="{342EB888-74DD-47D6-B689-AB8082F1C0E0}" type="presOf" srcId="{053EA485-279C-4DCD-8B93-485FAC534185}" destId="{2C6C407A-2978-4901-8A00-DA23A9533982}" srcOrd="0" destOrd="0" presId="urn:microsoft.com/office/officeart/2005/8/layout/hProcess11"/>
    <dgm:cxn modelId="{B32B37E7-BBF5-4D7A-B147-E873C2E05F01}" srcId="{58BE5078-1FB6-4AD8-A3C5-C27CBF4D1612}" destId="{3DCCEDC6-71EC-468A-9589-EE9DD37EF47F}" srcOrd="6" destOrd="0" parTransId="{167983DA-46E9-4E4F-97BD-17150179C67A}" sibTransId="{49FCF6A7-7230-459C-B058-E4342278D0B6}"/>
    <dgm:cxn modelId="{F0F8CCD8-2E4B-487F-9859-70CE483A4F75}" srcId="{58BE5078-1FB6-4AD8-A3C5-C27CBF4D1612}" destId="{2A841742-3A22-43FE-A289-9B83B85FF29D}" srcOrd="4" destOrd="0" parTransId="{F03C404D-2808-44E6-8D7F-D50E146AF1BD}" sibTransId="{7A1ECF20-4B5F-44BA-8276-0A3D40521CEA}"/>
    <dgm:cxn modelId="{5134124B-071D-4D53-8199-3FC45DAAE7D2}" type="presOf" srcId="{81C67924-D866-466D-89BF-D088C6B52BD2}" destId="{9522B3B9-85E4-4617-ABF3-4314912DF762}" srcOrd="0" destOrd="0" presId="urn:microsoft.com/office/officeart/2005/8/layout/hProcess11"/>
    <dgm:cxn modelId="{C13C117F-7B0D-4CF4-803E-C6420745E5C9}" srcId="{58BE5078-1FB6-4AD8-A3C5-C27CBF4D1612}" destId="{CBF481FA-944F-4170-9D32-8128349D8F26}" srcOrd="0" destOrd="0" parTransId="{052B6B72-2BC9-40F6-B0AE-7490393CDF4E}" sibTransId="{7AF16EB8-E64D-42A4-B180-618548EC0480}"/>
    <dgm:cxn modelId="{5FFFBCB0-9755-4F3D-AF1A-FA534417E9E5}" srcId="{58BE5078-1FB6-4AD8-A3C5-C27CBF4D1612}" destId="{78C78AC1-8B08-4795-B19C-92FC8DE24472}" srcOrd="11" destOrd="0" parTransId="{CD86A5EA-8E9A-4598-8425-388D4744B6C5}" sibTransId="{7C59AB45-46F7-4CD0-8A27-7B26FA875A90}"/>
    <dgm:cxn modelId="{32E05548-A45C-4F39-B37C-38645D4AE8AC}" type="presOf" srcId="{78C78AC1-8B08-4795-B19C-92FC8DE24472}" destId="{8A01FC96-874E-4BC4-AACC-3B55C7AAAF1F}" srcOrd="0" destOrd="0" presId="urn:microsoft.com/office/officeart/2005/8/layout/hProcess11"/>
    <dgm:cxn modelId="{9F55EFD2-0C76-46E4-B74C-2805D96416FD}" srcId="{58BE5078-1FB6-4AD8-A3C5-C27CBF4D1612}" destId="{81C67924-D866-466D-89BF-D088C6B52BD2}" srcOrd="8" destOrd="0" parTransId="{D611181C-111A-4B3D-848C-7B423CA544A4}" sibTransId="{AC97880F-9907-4AD1-9862-4064865CF33B}"/>
    <dgm:cxn modelId="{3FC6AE06-FB5D-4DC5-945B-D87750FDF8D6}" srcId="{58BE5078-1FB6-4AD8-A3C5-C27CBF4D1612}" destId="{CFB86696-9B8A-4B22-A74B-B975D504664D}" srcOrd="1" destOrd="0" parTransId="{F14B7856-F520-4937-9537-9CF0115961BE}" sibTransId="{EE3CECFB-6DB0-47A5-AC3D-599AAE0C732B}"/>
    <dgm:cxn modelId="{F3610F3C-64EA-450D-8FD0-6D96AE52611E}" srcId="{58BE5078-1FB6-4AD8-A3C5-C27CBF4D1612}" destId="{053EA485-279C-4DCD-8B93-485FAC534185}" srcOrd="2" destOrd="0" parTransId="{68C81B57-6C90-4828-BECE-71F5AC0EC184}" sibTransId="{9A5BD2FD-8579-436C-95AF-66AA15518334}"/>
    <dgm:cxn modelId="{C1EE815E-FDE4-4C52-94DE-E2B46BEEE045}" type="presOf" srcId="{58BE5078-1FB6-4AD8-A3C5-C27CBF4D1612}" destId="{D897DAF8-C437-453E-8535-683DDFA87A8B}" srcOrd="0" destOrd="0" presId="urn:microsoft.com/office/officeart/2005/8/layout/hProcess11"/>
    <dgm:cxn modelId="{35BDC96F-AABE-4644-8A91-EB3160B1CA4B}" type="presOf" srcId="{3DCCEDC6-71EC-468A-9589-EE9DD37EF47F}" destId="{1FCE138E-D623-485F-AC5B-13C25F05F913}" srcOrd="0" destOrd="0" presId="urn:microsoft.com/office/officeart/2005/8/layout/hProcess11"/>
    <dgm:cxn modelId="{18455486-B668-4841-A0BA-7468BC389D88}" srcId="{58BE5078-1FB6-4AD8-A3C5-C27CBF4D1612}" destId="{C791B81C-179D-44F2-92E7-886C8FE1A705}" srcOrd="10" destOrd="0" parTransId="{266CD1E1-DC48-45DD-A99D-60F98D0E715C}" sibTransId="{87209BA6-E093-4203-8FF0-9EEDD7E8F71D}"/>
    <dgm:cxn modelId="{C4F2B381-E390-4379-81D2-F7EA1BB687E9}" type="presOf" srcId="{96DBE516-866B-48DC-A954-97096F339CB5}" destId="{3012C2EA-11C0-49FE-974B-F3940CF00C67}" srcOrd="0" destOrd="0" presId="urn:microsoft.com/office/officeart/2005/8/layout/hProcess11"/>
    <dgm:cxn modelId="{513D3065-8EAE-45DB-94D6-57AA6920AE77}" type="presOf" srcId="{2A841742-3A22-43FE-A289-9B83B85FF29D}" destId="{6214C3D5-38A1-44F7-8EA7-5B23E8017301}" srcOrd="0" destOrd="0" presId="urn:microsoft.com/office/officeart/2005/8/layout/hProcess11"/>
    <dgm:cxn modelId="{A5A7CB71-A490-4739-989A-BDC9452EA5CF}" type="presOf" srcId="{59D7189A-78CF-4F91-A08A-1B29AD5EECAD}" destId="{D81AF74F-5127-4084-9239-EB74A8C0DFFB}" srcOrd="0" destOrd="0" presId="urn:microsoft.com/office/officeart/2005/8/layout/hProcess11"/>
    <dgm:cxn modelId="{161F9F19-6EC7-4912-BA96-C02E7ED16CF1}" type="presOf" srcId="{CBF481FA-944F-4170-9D32-8128349D8F26}" destId="{73480280-7627-4B21-B022-49355F5C3BA8}" srcOrd="0" destOrd="0" presId="urn:microsoft.com/office/officeart/2005/8/layout/hProcess11"/>
    <dgm:cxn modelId="{2F342908-F3A4-400E-BB49-50487202AF2C}" srcId="{58BE5078-1FB6-4AD8-A3C5-C27CBF4D1612}" destId="{7A0A4190-EC6D-4099-81CF-E769E45F5561}" srcOrd="9" destOrd="0" parTransId="{613F1F3E-9C37-4120-A161-B6C9AC231064}" sibTransId="{CCFFA2DE-3600-43ED-8CE2-2EC42D6531DE}"/>
    <dgm:cxn modelId="{3CFEB9DB-D4FB-46CA-A75C-CA27BBB439F7}" type="presOf" srcId="{7A0A4190-EC6D-4099-81CF-E769E45F5561}" destId="{EEDC1753-1799-41DE-A89C-635CDD066258}" srcOrd="0" destOrd="0" presId="urn:microsoft.com/office/officeart/2005/8/layout/hProcess11"/>
    <dgm:cxn modelId="{BDF65FD2-F2D7-4EB6-89F1-A2073B2E8768}" type="presParOf" srcId="{D897DAF8-C437-453E-8535-683DDFA87A8B}" destId="{9C7C88CA-2E3E-41E0-A2D3-312FDFBA73F0}" srcOrd="0" destOrd="0" presId="urn:microsoft.com/office/officeart/2005/8/layout/hProcess11"/>
    <dgm:cxn modelId="{062DBAE9-CE2C-471C-B8B0-A57D5893B273}" type="presParOf" srcId="{D897DAF8-C437-453E-8535-683DDFA87A8B}" destId="{6926C751-8553-40A8-BF40-E09758DBD1CB}" srcOrd="1" destOrd="0" presId="urn:microsoft.com/office/officeart/2005/8/layout/hProcess11"/>
    <dgm:cxn modelId="{AF6FF32A-6D08-47F9-B30E-4613A3C04CA9}" type="presParOf" srcId="{6926C751-8553-40A8-BF40-E09758DBD1CB}" destId="{3CECB838-F7CA-42AF-935C-336DBBE947C7}" srcOrd="0" destOrd="0" presId="urn:microsoft.com/office/officeart/2005/8/layout/hProcess11"/>
    <dgm:cxn modelId="{5F3A263C-3C25-43FF-8B6D-5F27932F39C4}" type="presParOf" srcId="{3CECB838-F7CA-42AF-935C-336DBBE947C7}" destId="{73480280-7627-4B21-B022-49355F5C3BA8}" srcOrd="0" destOrd="0" presId="urn:microsoft.com/office/officeart/2005/8/layout/hProcess11"/>
    <dgm:cxn modelId="{8FC39F34-0D5A-4C03-8502-278C8A41802A}" type="presParOf" srcId="{3CECB838-F7CA-42AF-935C-336DBBE947C7}" destId="{4F876F3B-5772-4DDC-9415-5056E0D5A780}" srcOrd="1" destOrd="0" presId="urn:microsoft.com/office/officeart/2005/8/layout/hProcess11"/>
    <dgm:cxn modelId="{92D3FBC9-BDFF-4AE5-86E4-B956D71D556C}" type="presParOf" srcId="{3CECB838-F7CA-42AF-935C-336DBBE947C7}" destId="{BE087FF2-887A-410D-AE3B-F492FD570DA9}" srcOrd="2" destOrd="0" presId="urn:microsoft.com/office/officeart/2005/8/layout/hProcess11"/>
    <dgm:cxn modelId="{E8929826-3937-47B2-9E64-84F15270ABE4}" type="presParOf" srcId="{6926C751-8553-40A8-BF40-E09758DBD1CB}" destId="{312DAD37-E46F-4530-9F1A-417772A02EDA}" srcOrd="1" destOrd="0" presId="urn:microsoft.com/office/officeart/2005/8/layout/hProcess11"/>
    <dgm:cxn modelId="{F23106D2-8855-40BF-A8E4-C6AC787A643D}" type="presParOf" srcId="{6926C751-8553-40A8-BF40-E09758DBD1CB}" destId="{3BE24718-0FFB-4188-BE3B-C20CA414AE9E}" srcOrd="2" destOrd="0" presId="urn:microsoft.com/office/officeart/2005/8/layout/hProcess11"/>
    <dgm:cxn modelId="{7BA596B7-5E5A-4A1C-A5FE-C67D9833A6FA}" type="presParOf" srcId="{3BE24718-0FFB-4188-BE3B-C20CA414AE9E}" destId="{45D7B78F-08C6-49A6-9668-CAEED41880D5}" srcOrd="0" destOrd="0" presId="urn:microsoft.com/office/officeart/2005/8/layout/hProcess11"/>
    <dgm:cxn modelId="{8FC6DBD7-95E9-4EC7-A160-04CB0B4BF454}" type="presParOf" srcId="{3BE24718-0FFB-4188-BE3B-C20CA414AE9E}" destId="{2ECB51FF-AC1A-4F7D-9C77-4B4450F7DF8D}" srcOrd="1" destOrd="0" presId="urn:microsoft.com/office/officeart/2005/8/layout/hProcess11"/>
    <dgm:cxn modelId="{DF470787-F32E-4AF3-867D-AB11F4B5295F}" type="presParOf" srcId="{3BE24718-0FFB-4188-BE3B-C20CA414AE9E}" destId="{D252067A-D7F5-4139-A110-11BDC0A8D7D7}" srcOrd="2" destOrd="0" presId="urn:microsoft.com/office/officeart/2005/8/layout/hProcess11"/>
    <dgm:cxn modelId="{869A5B28-4E30-4938-A8F7-E295F473375C}" type="presParOf" srcId="{6926C751-8553-40A8-BF40-E09758DBD1CB}" destId="{928AB5AE-1B21-447E-B192-154050CC4F0C}" srcOrd="3" destOrd="0" presId="urn:microsoft.com/office/officeart/2005/8/layout/hProcess11"/>
    <dgm:cxn modelId="{A3266CEC-C650-417D-8247-9CF2DA86CCE5}" type="presParOf" srcId="{6926C751-8553-40A8-BF40-E09758DBD1CB}" destId="{81EC7714-6DBC-4D01-A36F-83BE7A84C665}" srcOrd="4" destOrd="0" presId="urn:microsoft.com/office/officeart/2005/8/layout/hProcess11"/>
    <dgm:cxn modelId="{809DA6C6-4DF0-4DE2-A6CE-F4945CDB0BE9}" type="presParOf" srcId="{81EC7714-6DBC-4D01-A36F-83BE7A84C665}" destId="{2C6C407A-2978-4901-8A00-DA23A9533982}" srcOrd="0" destOrd="0" presId="urn:microsoft.com/office/officeart/2005/8/layout/hProcess11"/>
    <dgm:cxn modelId="{C8DBB5BE-1150-458F-884B-1A1ABE50F746}" type="presParOf" srcId="{81EC7714-6DBC-4D01-A36F-83BE7A84C665}" destId="{ACF66F3E-1059-459D-B5E1-59375D54976C}" srcOrd="1" destOrd="0" presId="urn:microsoft.com/office/officeart/2005/8/layout/hProcess11"/>
    <dgm:cxn modelId="{37418A49-3F1B-4D8F-941A-601A993E9BE7}" type="presParOf" srcId="{81EC7714-6DBC-4D01-A36F-83BE7A84C665}" destId="{E171094B-F331-41FE-AE34-D74568E8B439}" srcOrd="2" destOrd="0" presId="urn:microsoft.com/office/officeart/2005/8/layout/hProcess11"/>
    <dgm:cxn modelId="{97D34AAD-C1DC-4F9C-9453-06EC2A14FFAD}" type="presParOf" srcId="{6926C751-8553-40A8-BF40-E09758DBD1CB}" destId="{446749A3-BE88-4379-9744-09D362254296}" srcOrd="5" destOrd="0" presId="urn:microsoft.com/office/officeart/2005/8/layout/hProcess11"/>
    <dgm:cxn modelId="{5B671896-9142-4DD4-B470-C5F2C5D94BBE}" type="presParOf" srcId="{6926C751-8553-40A8-BF40-E09758DBD1CB}" destId="{6B0E01C1-1991-4132-871C-2ACDC647069B}" srcOrd="6" destOrd="0" presId="urn:microsoft.com/office/officeart/2005/8/layout/hProcess11"/>
    <dgm:cxn modelId="{B1E1A45C-1564-42AF-B517-CC7A49680B07}" type="presParOf" srcId="{6B0E01C1-1991-4132-871C-2ACDC647069B}" destId="{3012C2EA-11C0-49FE-974B-F3940CF00C67}" srcOrd="0" destOrd="0" presId="urn:microsoft.com/office/officeart/2005/8/layout/hProcess11"/>
    <dgm:cxn modelId="{EB314904-5319-40C1-934B-3D10B0FF72DC}" type="presParOf" srcId="{6B0E01C1-1991-4132-871C-2ACDC647069B}" destId="{C067B242-5237-47CA-8C8B-410B92200413}" srcOrd="1" destOrd="0" presId="urn:microsoft.com/office/officeart/2005/8/layout/hProcess11"/>
    <dgm:cxn modelId="{30CFAEEF-04F0-4887-B1D0-5A8384D1292B}" type="presParOf" srcId="{6B0E01C1-1991-4132-871C-2ACDC647069B}" destId="{E0AC6936-867F-4A6C-852E-FB1772A253C1}" srcOrd="2" destOrd="0" presId="urn:microsoft.com/office/officeart/2005/8/layout/hProcess11"/>
    <dgm:cxn modelId="{F65DDEFD-05EA-4AA3-820A-4DB31955589D}" type="presParOf" srcId="{6926C751-8553-40A8-BF40-E09758DBD1CB}" destId="{503A4E07-A48F-460E-8E96-29777F52D5E3}" srcOrd="7" destOrd="0" presId="urn:microsoft.com/office/officeart/2005/8/layout/hProcess11"/>
    <dgm:cxn modelId="{02AE2135-8B0F-4BD5-8A5E-0F62E56FFC5E}" type="presParOf" srcId="{6926C751-8553-40A8-BF40-E09758DBD1CB}" destId="{2E6352F0-9103-47F9-B1E9-A826A1041BDC}" srcOrd="8" destOrd="0" presId="urn:microsoft.com/office/officeart/2005/8/layout/hProcess11"/>
    <dgm:cxn modelId="{C0F1311A-58A4-485D-A67B-2E6C2E7818BD}" type="presParOf" srcId="{2E6352F0-9103-47F9-B1E9-A826A1041BDC}" destId="{6214C3D5-38A1-44F7-8EA7-5B23E8017301}" srcOrd="0" destOrd="0" presId="urn:microsoft.com/office/officeart/2005/8/layout/hProcess11"/>
    <dgm:cxn modelId="{A5E185D0-81C3-45BB-9F3C-88469F5F4E47}" type="presParOf" srcId="{2E6352F0-9103-47F9-B1E9-A826A1041BDC}" destId="{F71515D9-36FE-4CF6-B999-541AF027AB12}" srcOrd="1" destOrd="0" presId="urn:microsoft.com/office/officeart/2005/8/layout/hProcess11"/>
    <dgm:cxn modelId="{6BD5F6CA-7F66-47EA-8149-A6B767F6B6F2}" type="presParOf" srcId="{2E6352F0-9103-47F9-B1E9-A826A1041BDC}" destId="{AB9256F7-309A-4E2A-8171-A62875B755CD}" srcOrd="2" destOrd="0" presId="urn:microsoft.com/office/officeart/2005/8/layout/hProcess11"/>
    <dgm:cxn modelId="{6BA3F0ED-517C-42F8-821D-C087A662A6B8}" type="presParOf" srcId="{6926C751-8553-40A8-BF40-E09758DBD1CB}" destId="{2A0DE036-2F95-457E-82C5-331807E5537B}" srcOrd="9" destOrd="0" presId="urn:microsoft.com/office/officeart/2005/8/layout/hProcess11"/>
    <dgm:cxn modelId="{549DAF70-6BAB-4D0A-BA57-59E062EAA5FF}" type="presParOf" srcId="{6926C751-8553-40A8-BF40-E09758DBD1CB}" destId="{572E881E-6D86-4F62-94EF-E6673EE28F1C}" srcOrd="10" destOrd="0" presId="urn:microsoft.com/office/officeart/2005/8/layout/hProcess11"/>
    <dgm:cxn modelId="{FC4CE7FF-8EA4-4C2A-84A3-B248D64BF258}" type="presParOf" srcId="{572E881E-6D86-4F62-94EF-E6673EE28F1C}" destId="{D81AF74F-5127-4084-9239-EB74A8C0DFFB}" srcOrd="0" destOrd="0" presId="urn:microsoft.com/office/officeart/2005/8/layout/hProcess11"/>
    <dgm:cxn modelId="{AC3D50DD-79CB-45AC-A28F-F6298C9E4CA4}" type="presParOf" srcId="{572E881E-6D86-4F62-94EF-E6673EE28F1C}" destId="{481F23D7-1AE2-4FB0-95B6-9E9AA70AAAA9}" srcOrd="1" destOrd="0" presId="urn:microsoft.com/office/officeart/2005/8/layout/hProcess11"/>
    <dgm:cxn modelId="{1688D727-9F9C-4A57-9C05-CFD4EC9A0E78}" type="presParOf" srcId="{572E881E-6D86-4F62-94EF-E6673EE28F1C}" destId="{462B96E0-27FF-4314-A6DC-FA0F18A5DFC9}" srcOrd="2" destOrd="0" presId="urn:microsoft.com/office/officeart/2005/8/layout/hProcess11"/>
    <dgm:cxn modelId="{F8F1942A-DAB8-49D9-B67B-68589574B58F}" type="presParOf" srcId="{6926C751-8553-40A8-BF40-E09758DBD1CB}" destId="{769246B6-FDB4-493B-A15D-0FA6846BF5B2}" srcOrd="11" destOrd="0" presId="urn:microsoft.com/office/officeart/2005/8/layout/hProcess11"/>
    <dgm:cxn modelId="{44695C5D-7872-4557-9D9B-4668DB0A6D71}" type="presParOf" srcId="{6926C751-8553-40A8-BF40-E09758DBD1CB}" destId="{E0D88A6C-C1FB-4353-8CE1-46EF9D17CB92}" srcOrd="12" destOrd="0" presId="urn:microsoft.com/office/officeart/2005/8/layout/hProcess11"/>
    <dgm:cxn modelId="{FC7C1294-ECD9-4A8E-801D-9979FB0E5C98}" type="presParOf" srcId="{E0D88A6C-C1FB-4353-8CE1-46EF9D17CB92}" destId="{1FCE138E-D623-485F-AC5B-13C25F05F913}" srcOrd="0" destOrd="0" presId="urn:microsoft.com/office/officeart/2005/8/layout/hProcess11"/>
    <dgm:cxn modelId="{B99A2562-C2CB-451B-8322-E127F6817982}" type="presParOf" srcId="{E0D88A6C-C1FB-4353-8CE1-46EF9D17CB92}" destId="{343289E3-1553-46E2-A062-702FB0C8E887}" srcOrd="1" destOrd="0" presId="urn:microsoft.com/office/officeart/2005/8/layout/hProcess11"/>
    <dgm:cxn modelId="{D4272B05-4691-4458-855A-F88F1AA0FB24}" type="presParOf" srcId="{E0D88A6C-C1FB-4353-8CE1-46EF9D17CB92}" destId="{9CDB0EB2-375C-47AC-BD78-1B9749A8764F}" srcOrd="2" destOrd="0" presId="urn:microsoft.com/office/officeart/2005/8/layout/hProcess11"/>
    <dgm:cxn modelId="{29756828-D181-441B-90FA-4324B04DBDD7}" type="presParOf" srcId="{6926C751-8553-40A8-BF40-E09758DBD1CB}" destId="{D5C1CED8-C03B-4359-BF0F-21FA510810DC}" srcOrd="13" destOrd="0" presId="urn:microsoft.com/office/officeart/2005/8/layout/hProcess11"/>
    <dgm:cxn modelId="{AD0E72FE-68BC-42C6-9080-65F1D090BBC6}" type="presParOf" srcId="{6926C751-8553-40A8-BF40-E09758DBD1CB}" destId="{88C6690A-7A79-45E2-B5CA-8BD0D1718D16}" srcOrd="14" destOrd="0" presId="urn:microsoft.com/office/officeart/2005/8/layout/hProcess11"/>
    <dgm:cxn modelId="{908FE4AB-E386-4B23-B191-9AD711DD0CF6}" type="presParOf" srcId="{88C6690A-7A79-45E2-B5CA-8BD0D1718D16}" destId="{96994E44-8C93-4482-9D0A-2D303B388EE6}" srcOrd="0" destOrd="0" presId="urn:microsoft.com/office/officeart/2005/8/layout/hProcess11"/>
    <dgm:cxn modelId="{C2E05209-CE2C-490B-9EB9-00B31643C9EA}" type="presParOf" srcId="{88C6690A-7A79-45E2-B5CA-8BD0D1718D16}" destId="{9C5D3D50-515C-46D8-9F0A-807FF2F10043}" srcOrd="1" destOrd="0" presId="urn:microsoft.com/office/officeart/2005/8/layout/hProcess11"/>
    <dgm:cxn modelId="{AE08B07B-8119-43DF-9F16-C0709BCC090E}" type="presParOf" srcId="{88C6690A-7A79-45E2-B5CA-8BD0D1718D16}" destId="{34F8AE40-485F-4DF6-887F-1F89E9015856}" srcOrd="2" destOrd="0" presId="urn:microsoft.com/office/officeart/2005/8/layout/hProcess11"/>
    <dgm:cxn modelId="{3126BC04-7FE1-4343-87C1-26D6EE4AC008}" type="presParOf" srcId="{6926C751-8553-40A8-BF40-E09758DBD1CB}" destId="{2E0EA3FC-9385-4C85-B5F5-F3ADA8370B5A}" srcOrd="15" destOrd="0" presId="urn:microsoft.com/office/officeart/2005/8/layout/hProcess11"/>
    <dgm:cxn modelId="{BDD31A7B-2074-4F4B-B569-AB27252CEAC1}" type="presParOf" srcId="{6926C751-8553-40A8-BF40-E09758DBD1CB}" destId="{C9E23332-BDAF-4929-AF71-AC9E95F5F601}" srcOrd="16" destOrd="0" presId="urn:microsoft.com/office/officeart/2005/8/layout/hProcess11"/>
    <dgm:cxn modelId="{CD71E545-786F-492D-800C-D24CBB2063E1}" type="presParOf" srcId="{C9E23332-BDAF-4929-AF71-AC9E95F5F601}" destId="{9522B3B9-85E4-4617-ABF3-4314912DF762}" srcOrd="0" destOrd="0" presId="urn:microsoft.com/office/officeart/2005/8/layout/hProcess11"/>
    <dgm:cxn modelId="{67C7A708-DC06-4F0A-8BCA-7269AA2C5E08}" type="presParOf" srcId="{C9E23332-BDAF-4929-AF71-AC9E95F5F601}" destId="{C3BE4366-0ADB-45A7-A045-F659E5A0C7A9}" srcOrd="1" destOrd="0" presId="urn:microsoft.com/office/officeart/2005/8/layout/hProcess11"/>
    <dgm:cxn modelId="{3CACCABA-E852-4AFF-9861-9D8B71C182A4}" type="presParOf" srcId="{C9E23332-BDAF-4929-AF71-AC9E95F5F601}" destId="{7D976C76-7CFB-4E04-A059-9217F38512AA}" srcOrd="2" destOrd="0" presId="urn:microsoft.com/office/officeart/2005/8/layout/hProcess11"/>
    <dgm:cxn modelId="{461722AE-D21B-4B8A-AB50-4B7107877F16}" type="presParOf" srcId="{6926C751-8553-40A8-BF40-E09758DBD1CB}" destId="{40D41B4F-CF49-4AF6-91B7-EC69B0291EF9}" srcOrd="17" destOrd="0" presId="urn:microsoft.com/office/officeart/2005/8/layout/hProcess11"/>
    <dgm:cxn modelId="{B6A5274F-777E-440B-AF8E-352F8C0D2920}" type="presParOf" srcId="{6926C751-8553-40A8-BF40-E09758DBD1CB}" destId="{39ACAC30-1F51-48D2-86AC-F462FE3883E6}" srcOrd="18" destOrd="0" presId="urn:microsoft.com/office/officeart/2005/8/layout/hProcess11"/>
    <dgm:cxn modelId="{079F4C23-55BE-4B22-AFAF-5F42ECF9853C}" type="presParOf" srcId="{39ACAC30-1F51-48D2-86AC-F462FE3883E6}" destId="{EEDC1753-1799-41DE-A89C-635CDD066258}" srcOrd="0" destOrd="0" presId="urn:microsoft.com/office/officeart/2005/8/layout/hProcess11"/>
    <dgm:cxn modelId="{7962C8E3-B21D-47DF-99A6-0A84F02323B6}" type="presParOf" srcId="{39ACAC30-1F51-48D2-86AC-F462FE3883E6}" destId="{177AB24C-93F1-4453-A808-547E47301989}" srcOrd="1" destOrd="0" presId="urn:microsoft.com/office/officeart/2005/8/layout/hProcess11"/>
    <dgm:cxn modelId="{D43AE90F-713D-4CD9-9995-70445C9D12C3}" type="presParOf" srcId="{39ACAC30-1F51-48D2-86AC-F462FE3883E6}" destId="{A4C65054-5F03-4F32-BB33-65963F4767A5}" srcOrd="2" destOrd="0" presId="urn:microsoft.com/office/officeart/2005/8/layout/hProcess11"/>
    <dgm:cxn modelId="{AE9D4AEC-552D-4C30-BD14-1C0DF627C862}" type="presParOf" srcId="{6926C751-8553-40A8-BF40-E09758DBD1CB}" destId="{65151F79-B678-4C40-9BA9-65CB6A17F8ED}" srcOrd="19" destOrd="0" presId="urn:microsoft.com/office/officeart/2005/8/layout/hProcess11"/>
    <dgm:cxn modelId="{AE8DAA6C-F977-4058-9DF3-0B772FF25CB1}" type="presParOf" srcId="{6926C751-8553-40A8-BF40-E09758DBD1CB}" destId="{7B65A0DE-CF32-4786-AEE8-5938C82EC5BF}" srcOrd="20" destOrd="0" presId="urn:microsoft.com/office/officeart/2005/8/layout/hProcess11"/>
    <dgm:cxn modelId="{3B5497BB-884D-4705-B57A-E820BCAB2B3C}" type="presParOf" srcId="{7B65A0DE-CF32-4786-AEE8-5938C82EC5BF}" destId="{0DDFA01E-8FE3-4907-86C4-93F357074776}" srcOrd="0" destOrd="0" presId="urn:microsoft.com/office/officeart/2005/8/layout/hProcess11"/>
    <dgm:cxn modelId="{69A87691-646E-4E1B-9CEE-4C5CCB9D4D6D}" type="presParOf" srcId="{7B65A0DE-CF32-4786-AEE8-5938C82EC5BF}" destId="{BA73BD82-67A7-468F-BF56-15C879CC2081}" srcOrd="1" destOrd="0" presId="urn:microsoft.com/office/officeart/2005/8/layout/hProcess11"/>
    <dgm:cxn modelId="{BA108C33-8D1C-4174-9C5F-F5B035E1D57D}" type="presParOf" srcId="{7B65A0DE-CF32-4786-AEE8-5938C82EC5BF}" destId="{6E06AA35-8D3E-4C76-99FD-54E2065AA201}" srcOrd="2" destOrd="0" presId="urn:microsoft.com/office/officeart/2005/8/layout/hProcess11"/>
    <dgm:cxn modelId="{F84FD7B2-8965-4667-9B96-1C8AFBA0BA0E}" type="presParOf" srcId="{6926C751-8553-40A8-BF40-E09758DBD1CB}" destId="{9D2422F2-3D53-4E35-8C00-D6626B4B6EFF}" srcOrd="21" destOrd="0" presId="urn:microsoft.com/office/officeart/2005/8/layout/hProcess11"/>
    <dgm:cxn modelId="{344CB23A-D7A2-4E95-9F43-945602BA1C87}" type="presParOf" srcId="{6926C751-8553-40A8-BF40-E09758DBD1CB}" destId="{5A4F1C27-CFF5-4F01-A092-9B497AB3B4ED}" srcOrd="22" destOrd="0" presId="urn:microsoft.com/office/officeart/2005/8/layout/hProcess11"/>
    <dgm:cxn modelId="{2E61EFAC-CA0C-4B6F-98FE-460DE7702BCC}" type="presParOf" srcId="{5A4F1C27-CFF5-4F01-A092-9B497AB3B4ED}" destId="{8A01FC96-874E-4BC4-AACC-3B55C7AAAF1F}" srcOrd="0" destOrd="0" presId="urn:microsoft.com/office/officeart/2005/8/layout/hProcess11"/>
    <dgm:cxn modelId="{4C98208A-A000-4368-B91E-7D8300068BF1}" type="presParOf" srcId="{5A4F1C27-CFF5-4F01-A092-9B497AB3B4ED}" destId="{B4FD5011-AF25-42E3-9990-2D7ED3978AC0}" srcOrd="1" destOrd="0" presId="urn:microsoft.com/office/officeart/2005/8/layout/hProcess11"/>
    <dgm:cxn modelId="{B04B5CD9-88EA-45D7-9501-265687CEBF30}" type="presParOf" srcId="{5A4F1C27-CFF5-4F01-A092-9B497AB3B4ED}" destId="{5B74F88C-4D17-4400-8722-7A72C96E384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7C88CA-2E3E-41E0-A2D3-312FDFBA73F0}">
      <dsp:nvSpPr>
        <dsp:cNvPr id="0" name=""/>
        <dsp:cNvSpPr/>
      </dsp:nvSpPr>
      <dsp:spPr>
        <a:xfrm>
          <a:off x="0" y="758527"/>
          <a:ext cx="11369040" cy="109728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80280-7627-4B21-B022-49355F5C3BA8}">
      <dsp:nvSpPr>
        <dsp:cNvPr id="0" name=""/>
        <dsp:cNvSpPr/>
      </dsp:nvSpPr>
      <dsp:spPr>
        <a:xfrm>
          <a:off x="1588" y="0"/>
          <a:ext cx="121162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>
              <a:latin typeface="Arial Narrow" pitchFamily="34" charset="0"/>
            </a:rPr>
            <a:t>Januari</a:t>
          </a:r>
          <a:endParaRPr lang="en-US" sz="1200" kern="1200" dirty="0">
            <a:latin typeface="Arial Narrow" pitchFamily="34" charset="0"/>
          </a:endParaRPr>
        </a:p>
      </dsp:txBody>
      <dsp:txXfrm>
        <a:off x="1588" y="0"/>
        <a:ext cx="1211627" cy="1097280"/>
      </dsp:txXfrm>
    </dsp:sp>
    <dsp:sp modelId="{4F876F3B-5772-4DDC-9415-5056E0D5A780}">
      <dsp:nvSpPr>
        <dsp:cNvPr id="0" name=""/>
        <dsp:cNvSpPr/>
      </dsp:nvSpPr>
      <dsp:spPr>
        <a:xfrm>
          <a:off x="470242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7B78F-08C6-49A6-9668-CAEED41880D5}">
      <dsp:nvSpPr>
        <dsp:cNvPr id="0" name=""/>
        <dsp:cNvSpPr/>
      </dsp:nvSpPr>
      <dsp:spPr>
        <a:xfrm>
          <a:off x="1251124" y="1645920"/>
          <a:ext cx="931256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>
              <a:latin typeface="Arial Narrow" pitchFamily="34" charset="0"/>
            </a:rPr>
            <a:t>Februari</a:t>
          </a:r>
        </a:p>
      </dsp:txBody>
      <dsp:txXfrm>
        <a:off x="1251124" y="1645920"/>
        <a:ext cx="931256" cy="1097280"/>
      </dsp:txXfrm>
    </dsp:sp>
    <dsp:sp modelId="{2ECB51FF-AC1A-4F7D-9C77-4B4450F7DF8D}">
      <dsp:nvSpPr>
        <dsp:cNvPr id="0" name=""/>
        <dsp:cNvSpPr/>
      </dsp:nvSpPr>
      <dsp:spPr>
        <a:xfrm>
          <a:off x="1453567" y="1237929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6C407A-2978-4901-8A00-DA23A9533982}">
      <dsp:nvSpPr>
        <dsp:cNvPr id="0" name=""/>
        <dsp:cNvSpPr/>
      </dsp:nvSpPr>
      <dsp:spPr>
        <a:xfrm>
          <a:off x="2220289" y="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err="1">
              <a:latin typeface="Arial Narrow" pitchFamily="34" charset="0"/>
            </a:rPr>
            <a:t>Maret</a:t>
          </a:r>
          <a:endParaRPr lang="en-US" sz="1200" b="0" kern="1200" dirty="0">
            <a:latin typeface="Arial Narrow" pitchFamily="34" charset="0"/>
          </a:endParaRPr>
        </a:p>
      </dsp:txBody>
      <dsp:txXfrm>
        <a:off x="2220289" y="0"/>
        <a:ext cx="758167" cy="1097280"/>
      </dsp:txXfrm>
    </dsp:sp>
    <dsp:sp modelId="{ACF66F3E-1059-459D-B5E1-59375D54976C}">
      <dsp:nvSpPr>
        <dsp:cNvPr id="0" name=""/>
        <dsp:cNvSpPr/>
      </dsp:nvSpPr>
      <dsp:spPr>
        <a:xfrm>
          <a:off x="2462213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12C2EA-11C0-49FE-974B-F3940CF00C67}">
      <dsp:nvSpPr>
        <dsp:cNvPr id="0" name=""/>
        <dsp:cNvSpPr/>
      </dsp:nvSpPr>
      <dsp:spPr>
        <a:xfrm>
          <a:off x="3016365" y="164592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latin typeface="Arial Narrow" pitchFamily="34" charset="0"/>
            </a:rPr>
            <a:t>April</a:t>
          </a:r>
        </a:p>
      </dsp:txBody>
      <dsp:txXfrm>
        <a:off x="3016365" y="1645920"/>
        <a:ext cx="758167" cy="1097280"/>
      </dsp:txXfrm>
    </dsp:sp>
    <dsp:sp modelId="{C067B242-5237-47CA-8C8B-410B92200413}">
      <dsp:nvSpPr>
        <dsp:cNvPr id="0" name=""/>
        <dsp:cNvSpPr/>
      </dsp:nvSpPr>
      <dsp:spPr>
        <a:xfrm>
          <a:off x="3258289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4C3D5-38A1-44F7-8EA7-5B23E8017301}">
      <dsp:nvSpPr>
        <dsp:cNvPr id="0" name=""/>
        <dsp:cNvSpPr/>
      </dsp:nvSpPr>
      <dsp:spPr>
        <a:xfrm>
          <a:off x="3812441" y="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latin typeface="Arial Narrow" pitchFamily="34" charset="0"/>
            </a:rPr>
            <a:t>Mei</a:t>
          </a:r>
        </a:p>
      </dsp:txBody>
      <dsp:txXfrm>
        <a:off x="3812441" y="0"/>
        <a:ext cx="758167" cy="1097280"/>
      </dsp:txXfrm>
    </dsp:sp>
    <dsp:sp modelId="{F71515D9-36FE-4CF6-B999-541AF027AB12}">
      <dsp:nvSpPr>
        <dsp:cNvPr id="0" name=""/>
        <dsp:cNvSpPr/>
      </dsp:nvSpPr>
      <dsp:spPr>
        <a:xfrm>
          <a:off x="4054364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AF74F-5127-4084-9239-EB74A8C0DFFB}">
      <dsp:nvSpPr>
        <dsp:cNvPr id="0" name=""/>
        <dsp:cNvSpPr/>
      </dsp:nvSpPr>
      <dsp:spPr>
        <a:xfrm>
          <a:off x="4608516" y="164592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latin typeface="Arial Narrow" pitchFamily="34" charset="0"/>
            </a:rPr>
            <a:t>Juni</a:t>
          </a:r>
        </a:p>
      </dsp:txBody>
      <dsp:txXfrm>
        <a:off x="4608516" y="1645920"/>
        <a:ext cx="758167" cy="1097280"/>
      </dsp:txXfrm>
    </dsp:sp>
    <dsp:sp modelId="{481F23D7-1AE2-4FB0-95B6-9E9AA70AAAA9}">
      <dsp:nvSpPr>
        <dsp:cNvPr id="0" name=""/>
        <dsp:cNvSpPr/>
      </dsp:nvSpPr>
      <dsp:spPr>
        <a:xfrm>
          <a:off x="4850440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CE138E-D623-485F-AC5B-13C25F05F913}">
      <dsp:nvSpPr>
        <dsp:cNvPr id="0" name=""/>
        <dsp:cNvSpPr/>
      </dsp:nvSpPr>
      <dsp:spPr>
        <a:xfrm>
          <a:off x="5404592" y="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>
              <a:latin typeface="Arial Narrow" pitchFamily="34" charset="0"/>
            </a:rPr>
            <a:t>Juli</a:t>
          </a:r>
          <a:endParaRPr lang="en-US" sz="1400" kern="1200" dirty="0">
            <a:latin typeface="Arial Narrow" pitchFamily="34" charset="0"/>
          </a:endParaRPr>
        </a:p>
      </dsp:txBody>
      <dsp:txXfrm>
        <a:off x="5404592" y="0"/>
        <a:ext cx="758167" cy="1097280"/>
      </dsp:txXfrm>
    </dsp:sp>
    <dsp:sp modelId="{343289E3-1553-46E2-A062-702FB0C8E887}">
      <dsp:nvSpPr>
        <dsp:cNvPr id="0" name=""/>
        <dsp:cNvSpPr/>
      </dsp:nvSpPr>
      <dsp:spPr>
        <a:xfrm>
          <a:off x="5646516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994E44-8C93-4482-9D0A-2D303B388EE6}">
      <dsp:nvSpPr>
        <dsp:cNvPr id="0" name=""/>
        <dsp:cNvSpPr/>
      </dsp:nvSpPr>
      <dsp:spPr>
        <a:xfrm>
          <a:off x="6200668" y="164592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>
              <a:latin typeface="Arial Narrow" pitchFamily="34" charset="0"/>
            </a:rPr>
            <a:t>Agustus</a:t>
          </a:r>
        </a:p>
      </dsp:txBody>
      <dsp:txXfrm>
        <a:off x="6200668" y="1645920"/>
        <a:ext cx="758167" cy="1097280"/>
      </dsp:txXfrm>
    </dsp:sp>
    <dsp:sp modelId="{9C5D3D50-515C-46D8-9F0A-807FF2F10043}">
      <dsp:nvSpPr>
        <dsp:cNvPr id="0" name=""/>
        <dsp:cNvSpPr/>
      </dsp:nvSpPr>
      <dsp:spPr>
        <a:xfrm>
          <a:off x="6442591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2B3B9-85E4-4617-ABF3-4314912DF762}">
      <dsp:nvSpPr>
        <dsp:cNvPr id="0" name=""/>
        <dsp:cNvSpPr/>
      </dsp:nvSpPr>
      <dsp:spPr>
        <a:xfrm>
          <a:off x="6996743" y="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Arial Narrow" pitchFamily="34" charset="0"/>
            </a:rPr>
            <a:t>September</a:t>
          </a:r>
        </a:p>
      </dsp:txBody>
      <dsp:txXfrm>
        <a:off x="6996743" y="0"/>
        <a:ext cx="758167" cy="1097280"/>
      </dsp:txXfrm>
    </dsp:sp>
    <dsp:sp modelId="{C3BE4366-0ADB-45A7-A045-F659E5A0C7A9}">
      <dsp:nvSpPr>
        <dsp:cNvPr id="0" name=""/>
        <dsp:cNvSpPr/>
      </dsp:nvSpPr>
      <dsp:spPr>
        <a:xfrm>
          <a:off x="7238667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C1753-1799-41DE-A89C-635CDD066258}">
      <dsp:nvSpPr>
        <dsp:cNvPr id="0" name=""/>
        <dsp:cNvSpPr/>
      </dsp:nvSpPr>
      <dsp:spPr>
        <a:xfrm>
          <a:off x="7792819" y="164592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latin typeface="Arial Narrow" pitchFamily="34" charset="0"/>
            </a:rPr>
            <a:t>Oktober</a:t>
          </a:r>
        </a:p>
      </dsp:txBody>
      <dsp:txXfrm>
        <a:off x="7792819" y="1645920"/>
        <a:ext cx="758167" cy="1097280"/>
      </dsp:txXfrm>
    </dsp:sp>
    <dsp:sp modelId="{177AB24C-93F1-4453-A808-547E47301989}">
      <dsp:nvSpPr>
        <dsp:cNvPr id="0" name=""/>
        <dsp:cNvSpPr/>
      </dsp:nvSpPr>
      <dsp:spPr>
        <a:xfrm>
          <a:off x="8034743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DFA01E-8FE3-4907-86C4-93F357074776}">
      <dsp:nvSpPr>
        <dsp:cNvPr id="0" name=""/>
        <dsp:cNvSpPr/>
      </dsp:nvSpPr>
      <dsp:spPr>
        <a:xfrm>
          <a:off x="8657956" y="0"/>
          <a:ext cx="845576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>
              <a:latin typeface="Arial Narrow" pitchFamily="34" charset="0"/>
            </a:rPr>
            <a:t>November</a:t>
          </a:r>
        </a:p>
      </dsp:txBody>
      <dsp:txXfrm>
        <a:off x="8657956" y="0"/>
        <a:ext cx="845576" cy="1097280"/>
      </dsp:txXfrm>
    </dsp:sp>
    <dsp:sp modelId="{BA73BD82-67A7-468F-BF56-15C879CC2081}">
      <dsp:nvSpPr>
        <dsp:cNvPr id="0" name=""/>
        <dsp:cNvSpPr/>
      </dsp:nvSpPr>
      <dsp:spPr>
        <a:xfrm>
          <a:off x="8874523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1FC96-874E-4BC4-AACC-3B55C7AAAF1F}">
      <dsp:nvSpPr>
        <dsp:cNvPr id="0" name=""/>
        <dsp:cNvSpPr/>
      </dsp:nvSpPr>
      <dsp:spPr>
        <a:xfrm>
          <a:off x="9472379" y="1645920"/>
          <a:ext cx="758167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latin typeface="Arial Narrow" pitchFamily="34" charset="0"/>
            </a:rPr>
            <a:t>Desember</a:t>
          </a:r>
        </a:p>
      </dsp:txBody>
      <dsp:txXfrm>
        <a:off x="9472379" y="1645920"/>
        <a:ext cx="758167" cy="1097280"/>
      </dsp:txXfrm>
    </dsp:sp>
    <dsp:sp modelId="{B4FD5011-AF25-42E3-9990-2D7ED3978AC0}">
      <dsp:nvSpPr>
        <dsp:cNvPr id="0" name=""/>
        <dsp:cNvSpPr/>
      </dsp:nvSpPr>
      <dsp:spPr>
        <a:xfrm>
          <a:off x="9714303" y="1234440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77044"/>
          </a:xfrm>
          <a:prstGeom prst="rect">
            <a:avLst/>
          </a:prstGeom>
        </p:spPr>
        <p:txBody>
          <a:bodyPr vert="horz" lIns="93744" tIns="46872" rIns="93744" bIns="4687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77044"/>
          </a:xfrm>
          <a:prstGeom prst="rect">
            <a:avLst/>
          </a:prstGeom>
        </p:spPr>
        <p:txBody>
          <a:bodyPr vert="horz" lIns="93744" tIns="46872" rIns="93744" bIns="46872" rtlCol="0"/>
          <a:lstStyle>
            <a:lvl1pPr algn="r">
              <a:defRPr sz="1200"/>
            </a:lvl1pPr>
          </a:lstStyle>
          <a:p>
            <a:fld id="{5F1A066F-520A-4444-96EA-FE346A6E7205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2413" y="715963"/>
            <a:ext cx="6361112" cy="3578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44" tIns="46872" rIns="93744" bIns="4687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4" y="4531916"/>
            <a:ext cx="5492750" cy="4293394"/>
          </a:xfrm>
          <a:prstGeom prst="rect">
            <a:avLst/>
          </a:prstGeom>
        </p:spPr>
        <p:txBody>
          <a:bodyPr vert="horz" lIns="93744" tIns="46872" rIns="93744" bIns="4687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062175"/>
            <a:ext cx="2975240" cy="477044"/>
          </a:xfrm>
          <a:prstGeom prst="rect">
            <a:avLst/>
          </a:prstGeom>
        </p:spPr>
        <p:txBody>
          <a:bodyPr vert="horz" lIns="93744" tIns="46872" rIns="93744" bIns="4687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109" y="9062175"/>
            <a:ext cx="2975240" cy="477044"/>
          </a:xfrm>
          <a:prstGeom prst="rect">
            <a:avLst/>
          </a:prstGeom>
        </p:spPr>
        <p:txBody>
          <a:bodyPr vert="horz" lIns="93744" tIns="46872" rIns="93744" bIns="46872" rtlCol="0" anchor="b"/>
          <a:lstStyle>
            <a:lvl1pPr algn="r">
              <a:defRPr sz="1200"/>
            </a:lvl1pPr>
          </a:lstStyle>
          <a:p>
            <a:fld id="{EE82C284-893B-4646-A34D-D4D7828A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4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23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23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24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24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25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25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26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26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28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28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29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29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30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30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9111" y="9062767"/>
            <a:ext cx="2975240" cy="4765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2E78FFA-A7A9-4293-9892-9752A3CC959F}" type="slidenum">
              <a:rPr lang="en-US"/>
              <a:pPr/>
              <a:t>31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90701" y="9064292"/>
            <a:ext cx="2973652" cy="47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68" tIns="47983" rIns="95968" bIns="47983" anchor="b"/>
          <a:lstStyle/>
          <a:p>
            <a:pPr algn="r"/>
            <a:fld id="{10ACAA87-AEB0-400B-ADC7-8DBA5E746423}" type="slidenum">
              <a:rPr lang="en-US" sz="1300"/>
              <a:pPr algn="r"/>
              <a:t>31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990635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82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8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6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697E51-0504-4203-8214-DF277A25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353799" cy="685800"/>
          </a:xfrm>
          <a:solidFill>
            <a:schemeClr val="accent5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665410-B0E3-40F1-A1C3-67FC0DE1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4"/>
            <a:ext cx="11353800" cy="36512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>
              <a:defRPr sz="18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/>
              <a:t>Program Indonesia Pintar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482D19-1298-48E8-AE1A-7ABDE00C4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492874"/>
            <a:ext cx="838200" cy="365126"/>
          </a:xfrm>
          <a:solidFill>
            <a:schemeClr val="accent5">
              <a:lumMod val="75000"/>
            </a:schemeClr>
          </a:solidFill>
        </p:spPr>
        <p:txBody>
          <a:bodyPr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DED346AA-C626-4EA3-81A8-23B9513EBE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FCF07F2-68D2-4D2B-B251-4343BB1C39CC}"/>
              </a:ext>
            </a:extLst>
          </p:cNvPr>
          <p:cNvSpPr txBox="1">
            <a:spLocks/>
          </p:cNvSpPr>
          <p:nvPr userDrawn="1"/>
        </p:nvSpPr>
        <p:spPr>
          <a:xfrm>
            <a:off x="1" y="0"/>
            <a:ext cx="838199" cy="685800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842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779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4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3192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79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3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99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158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42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795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7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078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200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552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287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098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40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651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74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516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44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941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26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803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066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295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033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7796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859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71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084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149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77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281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072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03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708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233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02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9082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8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7663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921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301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093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309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254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3429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187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1653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269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457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12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06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5048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502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829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210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453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502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3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711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0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704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3692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550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620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072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788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659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090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747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3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3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7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93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9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898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7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5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7D61E-4BE5-4A5C-8A8F-2631FA5E5331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4207D-277B-48FD-ACAE-F0D69AD27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4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9.jpeg"/><Relationship Id="rId5" Type="http://schemas.openxmlformats.org/officeDocument/2006/relationships/image" Target="../media/image10.jpg"/><Relationship Id="rId10" Type="http://schemas.openxmlformats.org/officeDocument/2006/relationships/image" Target="../media/image18.png"/><Relationship Id="rId4" Type="http://schemas.openxmlformats.org/officeDocument/2006/relationships/image" Target="../media/image16.jpe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8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45.png"/><Relationship Id="rId5" Type="http://schemas.openxmlformats.org/officeDocument/2006/relationships/image" Target="../media/image8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8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669280"/>
            <a:ext cx="12192000" cy="1188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307054"/>
            <a:ext cx="12192000" cy="1406346"/>
          </a:xfrm>
        </p:spPr>
        <p:txBody>
          <a:bodyPr>
            <a:noAutofit/>
          </a:bodyPr>
          <a:lstStyle/>
          <a:p>
            <a:pPr algn="ctr"/>
            <a:r>
              <a:rPr lang="id-ID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IMPLEMENTASI </a:t>
            </a:r>
            <a:br>
              <a:rPr lang="id-ID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PROGRAM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INDONESIA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PINTAR</a:t>
            </a:r>
            <a:r>
              <a:rPr lang="id-ID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(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PIP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)</a:t>
            </a:r>
            <a:r>
              <a:rPr lang="id-ID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 SMA</a:t>
            </a:r>
            <a:br>
              <a:rPr lang="id-ID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</a:br>
            <a:r>
              <a:rPr lang="id-ID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cs typeface="Myriad Arabic" pitchFamily="50" charset="-78"/>
              </a:rPr>
              <a:t>2018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  <a:cs typeface="Myriad Arabic" pitchFamily="50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836" y="617220"/>
            <a:ext cx="1330328" cy="129070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579373" y="5755808"/>
            <a:ext cx="75892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000" dirty="0" smtClean="0">
                <a:solidFill>
                  <a:schemeClr val="bg1"/>
                </a:solidFill>
                <a:latin typeface="Myriad Pro" pitchFamily="34" charset="0"/>
              </a:rPr>
              <a:t>Direktorat Pembinaan SMA</a:t>
            </a:r>
          </a:p>
          <a:p>
            <a:pPr algn="ctr"/>
            <a:r>
              <a:rPr lang="fr-CA" sz="2000" dirty="0" err="1" smtClean="0">
                <a:solidFill>
                  <a:schemeClr val="bg1"/>
                </a:solidFill>
                <a:latin typeface="Myriad Pro" pitchFamily="34" charset="0"/>
              </a:rPr>
              <a:t>Direktorat</a:t>
            </a:r>
            <a:r>
              <a:rPr lang="fr-CA" sz="2000" dirty="0" smtClean="0">
                <a:solidFill>
                  <a:schemeClr val="bg1"/>
                </a:solidFill>
                <a:latin typeface="Myriad Pro" pitchFamily="34" charset="0"/>
              </a:rPr>
              <a:t> </a:t>
            </a:r>
            <a:r>
              <a:rPr lang="fr-CA" sz="2000" dirty="0" err="1">
                <a:solidFill>
                  <a:schemeClr val="bg1"/>
                </a:solidFill>
                <a:latin typeface="Myriad Pro" pitchFamily="34" charset="0"/>
              </a:rPr>
              <a:t>Jenderal</a:t>
            </a:r>
            <a:r>
              <a:rPr lang="fr-CA" sz="2000" dirty="0">
                <a:solidFill>
                  <a:schemeClr val="bg1"/>
                </a:solidFill>
                <a:latin typeface="Myriad Pro" pitchFamily="34" charset="0"/>
              </a:rPr>
              <a:t> </a:t>
            </a:r>
            <a:r>
              <a:rPr lang="fr-CA" sz="2000" dirty="0" err="1">
                <a:solidFill>
                  <a:schemeClr val="bg1"/>
                </a:solidFill>
                <a:latin typeface="Myriad Pro" pitchFamily="34" charset="0"/>
              </a:rPr>
              <a:t>Pendidikan</a:t>
            </a:r>
            <a:r>
              <a:rPr lang="fr-CA" sz="2000" dirty="0">
                <a:solidFill>
                  <a:schemeClr val="bg1"/>
                </a:solidFill>
                <a:latin typeface="Myriad Pro" pitchFamily="34" charset="0"/>
              </a:rPr>
              <a:t> </a:t>
            </a:r>
            <a:r>
              <a:rPr lang="id-ID" sz="2000" dirty="0">
                <a:solidFill>
                  <a:schemeClr val="bg1"/>
                </a:solidFill>
                <a:latin typeface="Myriad Pro" pitchFamily="34" charset="0"/>
              </a:rPr>
              <a:t>Dasar dan </a:t>
            </a:r>
            <a:r>
              <a:rPr lang="fr-CA" sz="2000" dirty="0" err="1">
                <a:solidFill>
                  <a:schemeClr val="bg1"/>
                </a:solidFill>
                <a:latin typeface="Myriad Pro" pitchFamily="34" charset="0"/>
              </a:rPr>
              <a:t>Menengah</a:t>
            </a:r>
            <a:endParaRPr lang="fr-CA" sz="2000" dirty="0">
              <a:solidFill>
                <a:schemeClr val="bg1"/>
              </a:solidFill>
              <a:latin typeface="Myriad Pro" pitchFamily="34" charset="0"/>
            </a:endParaRPr>
          </a:p>
          <a:p>
            <a:pPr algn="ctr"/>
            <a:r>
              <a:rPr lang="fr-CA" sz="2000" dirty="0" err="1">
                <a:solidFill>
                  <a:schemeClr val="bg1"/>
                </a:solidFill>
                <a:latin typeface="Myriad Pro" pitchFamily="34" charset="0"/>
              </a:rPr>
              <a:t>Kementerian</a:t>
            </a:r>
            <a:r>
              <a:rPr lang="fr-CA" sz="2000" dirty="0">
                <a:solidFill>
                  <a:schemeClr val="bg1"/>
                </a:solidFill>
                <a:latin typeface="Myriad Pro" pitchFamily="34" charset="0"/>
              </a:rPr>
              <a:t> </a:t>
            </a:r>
            <a:r>
              <a:rPr lang="fr-CA" sz="2000" dirty="0" err="1">
                <a:solidFill>
                  <a:schemeClr val="bg1"/>
                </a:solidFill>
                <a:latin typeface="Myriad Pro" pitchFamily="34" charset="0"/>
              </a:rPr>
              <a:t>Pendidikan</a:t>
            </a:r>
            <a:r>
              <a:rPr lang="fr-CA" sz="2000" dirty="0">
                <a:solidFill>
                  <a:schemeClr val="bg1"/>
                </a:solidFill>
                <a:latin typeface="Myriad Pro" pitchFamily="34" charset="0"/>
              </a:rPr>
              <a:t> </a:t>
            </a:r>
            <a:r>
              <a:rPr lang="id-ID" sz="2000" dirty="0">
                <a:solidFill>
                  <a:schemeClr val="bg1"/>
                </a:solidFill>
                <a:latin typeface="Myriad Pro" pitchFamily="34" charset="0"/>
              </a:rPr>
              <a:t>dan Kebudayaan</a:t>
            </a:r>
            <a:endParaRPr lang="en-US" sz="200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CB880714-768B-485D-B111-A89B0C02646C}"/>
              </a:ext>
            </a:extLst>
          </p:cNvPr>
          <p:cNvSpPr txBox="1">
            <a:spLocks/>
          </p:cNvSpPr>
          <p:nvPr/>
        </p:nvSpPr>
        <p:spPr>
          <a:xfrm>
            <a:off x="0" y="3948270"/>
            <a:ext cx="12192000" cy="818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2000" dirty="0" smtClean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  <a:cs typeface="Myriad Arabic" pitchFamily="50" charset="-78"/>
              </a:rPr>
              <a:t>Disampaikan pada kegiatan: </a:t>
            </a:r>
          </a:p>
          <a:p>
            <a:pPr algn="ctr"/>
            <a:r>
              <a:rPr lang="id-ID" sz="2000" dirty="0" smtClean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  <a:cs typeface="Myriad Arabic" pitchFamily="50" charset="-78"/>
              </a:rPr>
              <a:t>Pembekalan Petugas Pemantauan UN SMA 2018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  <a:cs typeface="Myriad Arabic" pitchFamily="50" charset="-78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47937DBE-5991-471B-9F68-F379EC6DE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46AA-C626-4EA3-81A8-23B9513EBE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1421" y="1153885"/>
            <a:ext cx="3149730" cy="143428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012" y="1894847"/>
            <a:ext cx="1603826" cy="15013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022810" y="1447002"/>
            <a:ext cx="1603602" cy="421497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Dit. PSMA</a:t>
            </a:r>
            <a:endParaRPr lang="en-US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008" y="1945353"/>
            <a:ext cx="1678344" cy="145874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41116" y="1699189"/>
            <a:ext cx="2648428" cy="33855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sz="1600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DINAS PENDIDIKAN PROVINSI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3834" y="1344252"/>
            <a:ext cx="2775005" cy="33855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sz="1600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DINAS PENDIDIKAN KAB/KOTA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B.1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8869" y="5706210"/>
            <a:ext cx="5714760" cy="6463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cs typeface="Times New Roman" panose="02020603050405020304" pitchFamily="18" charset="0"/>
              </a:rPr>
              <a:t>SEKOLAH WAJIB LAPOR DATA USULAN/PENERIMA KIP KE DINAS PENDIDIKAN PROVINSI.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497398" y="2054126"/>
            <a:ext cx="1692146" cy="33855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sz="16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UPTD/KCD</a:t>
            </a:r>
            <a:r>
              <a:rPr lang="id-ID" sz="16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/</a:t>
            </a:r>
            <a:r>
              <a:rPr lang="en-US" sz="16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MKKS</a:t>
            </a:r>
            <a:endParaRPr lang="en-US" sz="16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218CDF0C-6549-4A1D-AF61-C9C8AB2B86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036" y="1939914"/>
            <a:ext cx="411043" cy="4114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1" name="Striped Right Arrow 40"/>
          <p:cNvSpPr/>
          <p:nvPr/>
        </p:nvSpPr>
        <p:spPr>
          <a:xfrm rot="10800000">
            <a:off x="9105390" y="2432486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triped Right Arrow 41"/>
          <p:cNvSpPr/>
          <p:nvPr/>
        </p:nvSpPr>
        <p:spPr>
          <a:xfrm>
            <a:off x="6740245" y="2089405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riped Right Arrow 42"/>
          <p:cNvSpPr/>
          <p:nvPr/>
        </p:nvSpPr>
        <p:spPr>
          <a:xfrm rot="1818409">
            <a:off x="3451850" y="1800599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triped Right Arrow 43"/>
          <p:cNvSpPr/>
          <p:nvPr/>
        </p:nvSpPr>
        <p:spPr>
          <a:xfrm rot="5400000">
            <a:off x="10574454" y="5607646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ular Callout 24"/>
          <p:cNvSpPr/>
          <p:nvPr/>
        </p:nvSpPr>
        <p:spPr>
          <a:xfrm>
            <a:off x="444440" y="2990619"/>
            <a:ext cx="2111831" cy="2180893"/>
          </a:xfrm>
          <a:prstGeom prst="wedgeRoundRectCallout">
            <a:avLst>
              <a:gd name="adj1" fmla="val 38500"/>
              <a:gd name="adj2" fmla="val -75936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1463" indent="-271463">
              <a:buAutoNum type="arabicPeriod"/>
              <a:tabLst>
                <a:tab pos="271463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Mendorong Sekolah utk mengusulan siswa Layak PIP di Dapodik</a:t>
            </a:r>
          </a:p>
          <a:p>
            <a:pPr marL="271463" indent="-271463">
              <a:buAutoNum type="arabicPeriod"/>
              <a:tabLst>
                <a:tab pos="271463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Memantau progress input usulan PIP</a:t>
            </a:r>
            <a:endParaRPr lang="en-US" sz="2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30" name="Striped Right Arrow 29"/>
          <p:cNvSpPr/>
          <p:nvPr/>
        </p:nvSpPr>
        <p:spPr>
          <a:xfrm>
            <a:off x="9160979" y="1820790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54418" y="1601077"/>
            <a:ext cx="1254683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DAPODIK</a:t>
            </a:r>
          </a:p>
        </p:txBody>
      </p:sp>
      <p:pic>
        <p:nvPicPr>
          <p:cNvPr id="35" name="Picture 3">
            <a:extLst>
              <a:ext uri="{FF2B5EF4-FFF2-40B4-BE49-F238E27FC236}">
                <a16:creationId xmlns:a16="http://schemas.microsoft.com/office/drawing/2014/main" xmlns="" id="{13AD6E86-A5CF-4D5B-8C85-5CB73F658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95" y="1290196"/>
            <a:ext cx="2547384" cy="145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Rounded Rectangular Callout 35"/>
          <p:cNvSpPr/>
          <p:nvPr/>
        </p:nvSpPr>
        <p:spPr>
          <a:xfrm>
            <a:off x="3189545" y="3434373"/>
            <a:ext cx="5849808" cy="2071966"/>
          </a:xfrm>
          <a:prstGeom prst="wedgeRoundRectCallout">
            <a:avLst>
              <a:gd name="adj1" fmla="val -32192"/>
              <a:gd name="adj2" fmla="val -78573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1463" indent="-271463">
              <a:spcAft>
                <a:spcPts val="600"/>
              </a:spcAft>
              <a:buAutoNum type="arabicPeriod"/>
              <a:tabLst>
                <a:tab pos="271463" algn="l"/>
              </a:tabLst>
            </a:pP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M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enandai status </a:t>
            </a:r>
            <a:r>
              <a:rPr lang="id-ID" sz="1600" b="1" dirty="0">
                <a:latin typeface="Candara" panose="020E0502030303020204" pitchFamily="34" charset="0"/>
                <a:cs typeface="Times New Roman" panose="02020603050405020304" pitchFamily="18" charset="0"/>
              </a:rPr>
              <a:t>KELAYAKAN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peserta didik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di Dapodik: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271463">
              <a:spcAft>
                <a:spcPts val="600"/>
              </a:spcAft>
              <a:tabLst>
                <a:tab pos="263525" algn="l"/>
              </a:tabLst>
            </a:pP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E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ntry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/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memutakhirkan (</a:t>
            </a:r>
            <a:r>
              <a:rPr lang="id-ID" sz="1600" i="1" dirty="0">
                <a:latin typeface="Candara" panose="020E0502030303020204" pitchFamily="34" charset="0"/>
                <a:cs typeface="Times New Roman" panose="02020603050405020304" pitchFamily="18" charset="0"/>
              </a:rPr>
              <a:t>updating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) data peserta didik </a:t>
            </a:r>
            <a:r>
              <a:rPr lang="id-ID" sz="16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PEMEGANG KIP</a:t>
            </a:r>
            <a:r>
              <a:rPr lang="en-US" sz="16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/PKG/KKS</a:t>
            </a:r>
            <a:r>
              <a:rPr lang="id-ID" sz="1600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SISWA TIDAK MAMPU LAINNYA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sesuai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kategori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271463" indent="-271463">
              <a:spcAft>
                <a:spcPts val="600"/>
              </a:spcAft>
              <a:tabLst>
                <a:tab pos="271463" algn="l"/>
              </a:tabLst>
            </a:pP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2. 	M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enandai status </a:t>
            </a:r>
            <a:r>
              <a:rPr lang="en-US" sz="16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K</a:t>
            </a:r>
            <a:r>
              <a:rPr lang="id-ID" sz="16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ETIDAKLAYAKAN </a:t>
            </a:r>
            <a:r>
              <a:rPr lang="id-ID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sebagai penerima PIP 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di Dapodik </a:t>
            </a:r>
            <a:r>
              <a:rPr lang="en-US" sz="1600" b="1" dirty="0">
                <a:latin typeface="Candara" panose="020E0502030303020204" pitchFamily="34" charset="0"/>
                <a:cs typeface="Times New Roman" panose="02020603050405020304" pitchFamily="18" charset="0"/>
              </a:rPr>
              <a:t>APABILA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siswa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pemengang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KIP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sudah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mampu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/kaya,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menolak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data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dilarang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Pemda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25285" y="2749316"/>
            <a:ext cx="150288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SEKOLAH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10044458" y="3641561"/>
            <a:ext cx="1647737" cy="1929175"/>
          </a:xfrm>
          <a:prstGeom prst="wedgeRoundRectCallout">
            <a:avLst>
              <a:gd name="adj1" fmla="val 185"/>
              <a:gd name="adj2" fmla="val -76219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err="1">
                <a:latin typeface="Candara" panose="020E0502030303020204" pitchFamily="34" charset="0"/>
                <a:cs typeface="Times New Roman" panose="02020603050405020304" pitchFamily="18" charset="0"/>
              </a:rPr>
              <a:t>Menarik</a:t>
            </a:r>
            <a:r>
              <a:rPr lang="en-US" sz="1400" b="1" dirty="0">
                <a:latin typeface="Candara" panose="020E0502030303020204" pitchFamily="34" charset="0"/>
                <a:cs typeface="Times New Roman" panose="02020603050405020304" pitchFamily="18" charset="0"/>
              </a:rPr>
              <a:t> data usulan </a:t>
            </a:r>
            <a:r>
              <a:rPr lang="en-US" sz="1400" b="1" dirty="0" err="1">
                <a:latin typeface="Candara" panose="020E0502030303020204" pitchFamily="34" charset="0"/>
                <a:cs typeface="Times New Roman" panose="02020603050405020304" pitchFamily="18" charset="0"/>
              </a:rPr>
              <a:t>sekolah</a:t>
            </a:r>
            <a:r>
              <a:rPr lang="en-US" sz="1400" b="1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Candara" panose="020E0502030303020204" pitchFamily="34" charset="0"/>
                <a:cs typeface="Times New Roman" panose="02020603050405020304" pitchFamily="18" charset="0"/>
              </a:rPr>
              <a:t>dari</a:t>
            </a:r>
            <a:r>
              <a:rPr lang="en-US" sz="1400" b="1" dirty="0">
                <a:latin typeface="Candara" panose="020E0502030303020204" pitchFamily="34" charset="0"/>
                <a:cs typeface="Times New Roman" panose="02020603050405020304" pitchFamily="18" charset="0"/>
              </a:rPr>
              <a:t> Dapodik (</a:t>
            </a:r>
            <a:r>
              <a:rPr lang="en-US" sz="1400" b="1" dirty="0" err="1">
                <a:latin typeface="Candara" panose="020E0502030303020204" pitchFamily="34" charset="0"/>
                <a:cs typeface="Times New Roman" panose="02020603050405020304" pitchFamily="18" charset="0"/>
              </a:rPr>
              <a:t>terupdate</a:t>
            </a:r>
            <a:r>
              <a:rPr lang="en-US" sz="1400" b="1" dirty="0">
                <a:latin typeface="Candara" panose="020E0502030303020204" pitchFamily="34" charset="0"/>
                <a:cs typeface="Times New Roman" panose="02020603050405020304" pitchFamily="18" charset="0"/>
              </a:rPr>
              <a:t>):</a:t>
            </a:r>
          </a:p>
          <a:p>
            <a:pPr>
              <a:tabLst>
                <a:tab pos="263525" algn="l"/>
              </a:tabLst>
            </a:pPr>
            <a:r>
              <a:rPr lang="en-US" sz="14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KIP/PKH/Yatim </a:t>
            </a:r>
            <a:r>
              <a:rPr lang="en-US" sz="1400" b="1" dirty="0" err="1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Panti</a:t>
            </a:r>
            <a:r>
              <a:rPr lang="en-US" sz="14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dan</a:t>
            </a:r>
            <a:r>
              <a:rPr lang="en-US" sz="14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kategori</a:t>
            </a:r>
            <a:r>
              <a:rPr lang="en-US" sz="14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Layak</a:t>
            </a:r>
            <a:r>
              <a:rPr lang="en-US" sz="1400" b="1" dirty="0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PIP </a:t>
            </a:r>
            <a:r>
              <a:rPr lang="en-US" sz="1400" b="1" dirty="0" err="1">
                <a:solidFill>
                  <a:schemeClr val="accent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Lainnya</a:t>
            </a:r>
            <a:endParaRPr lang="en-US" sz="1400" b="1" dirty="0">
              <a:solidFill>
                <a:schemeClr val="accent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7265" y="-859"/>
            <a:ext cx="11201399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id-ID" sz="2800" dirty="0">
                <a:solidFill>
                  <a:schemeClr val="bg1"/>
                </a:solidFill>
                <a:latin typeface="Eras Bold ITC" panose="020B0907030504020204" pitchFamily="34" charset="0"/>
              </a:rPr>
              <a:t>p</a:t>
            </a:r>
            <a:r>
              <a:rPr lang="en-US" sz="2800" dirty="0">
                <a:solidFill>
                  <a:schemeClr val="bg1"/>
                </a:solidFill>
                <a:latin typeface="Eras Bold ITC" panose="020B0907030504020204" pitchFamily="34" charset="0"/>
              </a:rPr>
              <a:t>ENGUSULAN SISWA CALON PENERIMA PIP</a:t>
            </a:r>
            <a:r>
              <a:rPr lang="id-ID" sz="2800" dirty="0">
                <a:solidFill>
                  <a:schemeClr val="bg1"/>
                </a:solidFill>
                <a:latin typeface="Eras Bold ITC" panose="020B0907030504020204" pitchFamily="34" charset="0"/>
              </a:rPr>
              <a:t>/kip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88614" y="2645545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4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10097036" y="6019144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6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9605894" y="3539729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5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3459805" y="3017347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74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72" y="3084013"/>
            <a:ext cx="1283962" cy="1172701"/>
          </a:xfrm>
          <a:prstGeom prst="rect">
            <a:avLst/>
          </a:prstGeom>
        </p:spPr>
      </p:pic>
      <p:sp>
        <p:nvSpPr>
          <p:cNvPr id="55" name="Striped Right Arrow 54"/>
          <p:cNvSpPr/>
          <p:nvPr/>
        </p:nvSpPr>
        <p:spPr>
          <a:xfrm>
            <a:off x="6192588" y="2279985"/>
            <a:ext cx="1530351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068" y="2269406"/>
            <a:ext cx="1474031" cy="81313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152845" y="3467230"/>
            <a:ext cx="1531647" cy="1435731"/>
            <a:chOff x="7258128" y="4178719"/>
            <a:chExt cx="1798569" cy="1860903"/>
          </a:xfrm>
        </p:grpSpPr>
        <p:sp>
          <p:nvSpPr>
            <p:cNvPr id="16" name="Rectangle 15"/>
            <p:cNvSpPr/>
            <p:nvPr/>
          </p:nvSpPr>
          <p:spPr>
            <a:xfrm>
              <a:off x="7258128" y="5701068"/>
              <a:ext cx="1794812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 defTabSz="914122" eaLnBrk="0" hangingPunct="0">
                <a:tabLst>
                  <a:tab pos="914400" algn="l"/>
                </a:tabLst>
              </a:pPr>
              <a:r>
                <a:rPr lang="en-US" sz="1600" b="1" dirty="0">
                  <a:latin typeface="+mj-lt"/>
                  <a:cs typeface="Times New Roman" panose="02020603050405020304" pitchFamily="18" charset="0"/>
                </a:rPr>
                <a:t>PIP MAANAGER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814" y="4178719"/>
              <a:ext cx="1783883" cy="1474754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85" y="1246565"/>
            <a:ext cx="1742798" cy="1514765"/>
          </a:xfrm>
          <a:prstGeom prst="rect">
            <a:avLst/>
          </a:prstGeom>
        </p:spPr>
      </p:pic>
      <p:sp>
        <p:nvSpPr>
          <p:cNvPr id="51" name="Striped Right Arrow 50"/>
          <p:cNvSpPr/>
          <p:nvPr/>
        </p:nvSpPr>
        <p:spPr>
          <a:xfrm>
            <a:off x="2767940" y="1386676"/>
            <a:ext cx="769578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triped Right Arrow 51"/>
          <p:cNvSpPr/>
          <p:nvPr/>
        </p:nvSpPr>
        <p:spPr>
          <a:xfrm rot="10800000">
            <a:off x="2731857" y="1923125"/>
            <a:ext cx="730529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570">
            <a:off x="7542196" y="1114460"/>
            <a:ext cx="962892" cy="93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Striped Right Arrow 56"/>
          <p:cNvSpPr/>
          <p:nvPr/>
        </p:nvSpPr>
        <p:spPr>
          <a:xfrm rot="5400000">
            <a:off x="10077604" y="3739855"/>
            <a:ext cx="1157097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7801" y="4699984"/>
            <a:ext cx="2618164" cy="1450974"/>
          </a:xfrm>
          <a:prstGeom prst="rect">
            <a:avLst/>
          </a:prstGeom>
        </p:spPr>
      </p:pic>
      <p:sp>
        <p:nvSpPr>
          <p:cNvPr id="59" name="Rounded Rectangular Callout 58"/>
          <p:cNvSpPr/>
          <p:nvPr/>
        </p:nvSpPr>
        <p:spPr>
          <a:xfrm>
            <a:off x="7617163" y="5907085"/>
            <a:ext cx="2411482" cy="619942"/>
          </a:xfrm>
          <a:prstGeom prst="wedgeRoundRectCallout">
            <a:avLst>
              <a:gd name="adj1" fmla="val 47215"/>
              <a:gd name="adj2" fmla="val -86477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SzPct val="110000"/>
            </a:pP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BNI informasikan ke sek bahwa Dana Siap Cair</a:t>
            </a:r>
            <a:endParaRPr lang="en-US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Striped Right Arrow 59"/>
          <p:cNvSpPr/>
          <p:nvPr/>
        </p:nvSpPr>
        <p:spPr>
          <a:xfrm rot="10800000">
            <a:off x="3339807" y="5390383"/>
            <a:ext cx="688976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triped Right Arrow 62"/>
          <p:cNvSpPr/>
          <p:nvPr/>
        </p:nvSpPr>
        <p:spPr>
          <a:xfrm rot="10800000">
            <a:off x="7305984" y="5115352"/>
            <a:ext cx="1710886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 rot="1914273">
            <a:off x="7947510" y="1193188"/>
            <a:ext cx="120595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SK</a:t>
            </a:r>
            <a:r>
              <a:rPr lang="id-ID" sz="16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PIP SMA</a:t>
            </a:r>
            <a:endParaRPr lang="en-US" sz="16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05580" y="960694"/>
            <a:ext cx="1254683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DAPODIK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39" y="1518651"/>
            <a:ext cx="1603826" cy="1594279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218CDF0C-6549-4A1D-AF61-C9C8AB2B86E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00" y="1622863"/>
            <a:ext cx="411043" cy="4114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2" name="Rectangle 71"/>
          <p:cNvSpPr/>
          <p:nvPr/>
        </p:nvSpPr>
        <p:spPr>
          <a:xfrm>
            <a:off x="4116345" y="1090418"/>
            <a:ext cx="1608320" cy="421497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Dit. PSMA</a:t>
            </a:r>
            <a:endParaRPr lang="en-US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7" name="Rounded Rectangular Callout 76"/>
          <p:cNvSpPr/>
          <p:nvPr/>
        </p:nvSpPr>
        <p:spPr>
          <a:xfrm>
            <a:off x="9847120" y="1090418"/>
            <a:ext cx="1618067" cy="929817"/>
          </a:xfrm>
          <a:prstGeom prst="wedgeRoundRectCallout">
            <a:avLst>
              <a:gd name="adj1" fmla="val -87617"/>
              <a:gd name="adj2" fmla="val 7865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SzPct val="110000"/>
            </a:pPr>
            <a:r>
              <a:rPr lang="id-ID" sz="16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Pembuatan Rekening Siswa </a:t>
            </a:r>
            <a:r>
              <a:rPr lang="id-ID" sz="16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(SimPel)</a:t>
            </a:r>
            <a:endParaRPr lang="en-US" sz="16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3" name="Rounded Rectangular Callout 72"/>
          <p:cNvSpPr/>
          <p:nvPr/>
        </p:nvSpPr>
        <p:spPr>
          <a:xfrm>
            <a:off x="2151120" y="2757664"/>
            <a:ext cx="1789747" cy="849990"/>
          </a:xfrm>
          <a:prstGeom prst="wedgeRoundRectCallout">
            <a:avLst>
              <a:gd name="adj1" fmla="val 68577"/>
              <a:gd name="adj2" fmla="val -77814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SzPct val="110000"/>
              <a:buFont typeface="Wingdings" panose="05000000000000000000" pitchFamily="2" charset="2"/>
              <a:buChar char="ü"/>
            </a:pP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Identifikasi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285750" indent="-285750">
              <a:buSzPct val="110000"/>
              <a:buFont typeface="Wingdings" panose="05000000000000000000" pitchFamily="2" charset="2"/>
              <a:buChar char="ü"/>
            </a:pP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Verifikasi</a:t>
            </a:r>
            <a:r>
              <a:rPr lang="en-US" sz="16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SzPct val="110000"/>
              <a:buFont typeface="Wingdings" panose="05000000000000000000" pitchFamily="2" charset="2"/>
              <a:buChar char="ü"/>
            </a:pPr>
            <a:r>
              <a:rPr lang="en-US" sz="1600" dirty="0" err="1">
                <a:latin typeface="Candara" panose="020E0502030303020204" pitchFamily="34" charset="0"/>
                <a:cs typeface="Times New Roman" panose="02020603050405020304" pitchFamily="18" charset="0"/>
              </a:rPr>
              <a:t>Validasi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458909" y="2835862"/>
            <a:ext cx="1600591" cy="3403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400" b="1" dirty="0" smtClean="0">
                <a:cs typeface="Times New Roman" panose="02020603050405020304" pitchFamily="18" charset="0"/>
              </a:rPr>
              <a:t>DATA TARIKAN</a:t>
            </a:r>
            <a:endParaRPr lang="en-US" sz="1400" b="1" dirty="0">
              <a:cs typeface="Times New Roman" panose="02020603050405020304" pitchFamily="18" charset="0"/>
            </a:endParaRPr>
          </a:p>
        </p:txBody>
      </p:sp>
      <p:sp>
        <p:nvSpPr>
          <p:cNvPr id="78" name="Rounded Rectangular Callout 77"/>
          <p:cNvSpPr/>
          <p:nvPr/>
        </p:nvSpPr>
        <p:spPr>
          <a:xfrm>
            <a:off x="5945101" y="1238012"/>
            <a:ext cx="1618067" cy="845174"/>
          </a:xfrm>
          <a:prstGeom prst="wedgeRoundRectCallout">
            <a:avLst>
              <a:gd name="adj1" fmla="val -74162"/>
              <a:gd name="adj2" fmla="val 54070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SzPct val="110000"/>
            </a:pPr>
            <a:r>
              <a:rPr lang="id-ID" sz="16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Penetapan Siswa Penerima PIP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0" name="Rounded Rectangular Callout 79"/>
          <p:cNvSpPr/>
          <p:nvPr/>
        </p:nvSpPr>
        <p:spPr>
          <a:xfrm>
            <a:off x="9847342" y="2153380"/>
            <a:ext cx="1618067" cy="1160330"/>
          </a:xfrm>
          <a:prstGeom prst="wedgeRoundRectCallout">
            <a:avLst>
              <a:gd name="adj1" fmla="val -84927"/>
              <a:gd name="adj2" fmla="val 11978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SzPct val="110000"/>
            </a:pPr>
            <a:r>
              <a:rPr lang="id-ID" sz="16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Penyaluran Dana PIP ke Rek Siswa di BNI Cabang</a:t>
            </a:r>
            <a:endParaRPr lang="en-US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38858" y="4798615"/>
            <a:ext cx="2048493" cy="1277931"/>
            <a:chOff x="9587425" y="3948654"/>
            <a:chExt cx="2048493" cy="1062509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7425" y="3948654"/>
              <a:ext cx="1474031" cy="695610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0499" y="4107188"/>
              <a:ext cx="1474031" cy="695610"/>
            </a:xfrm>
            <a:prstGeom prst="rect">
              <a:avLst/>
            </a:prstGeom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1887" y="4315553"/>
              <a:ext cx="1474031" cy="695610"/>
            </a:xfrm>
            <a:prstGeom prst="rect">
              <a:avLst/>
            </a:prstGeom>
          </p:spPr>
        </p:pic>
      </p:grpSp>
      <p:sp>
        <p:nvSpPr>
          <p:cNvPr id="84" name="Rectangle 83"/>
          <p:cNvSpPr/>
          <p:nvPr/>
        </p:nvSpPr>
        <p:spPr>
          <a:xfrm>
            <a:off x="4786688" y="6157694"/>
            <a:ext cx="150288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SEKOLAH</a:t>
            </a:r>
          </a:p>
        </p:txBody>
      </p:sp>
      <p:pic>
        <p:nvPicPr>
          <p:cNvPr id="87" name="Picture 2" descr="C:\Users\meiynana\Downloads\WhatsApp Image 2018-02-15 at 11.31.01.jpe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2" y="5005836"/>
            <a:ext cx="1608637" cy="904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ounded Rectangular Callout 84"/>
          <p:cNvSpPr/>
          <p:nvPr/>
        </p:nvSpPr>
        <p:spPr>
          <a:xfrm>
            <a:off x="4097317" y="3189927"/>
            <a:ext cx="3264830" cy="1038219"/>
          </a:xfrm>
          <a:prstGeom prst="wedgeRoundRectCallout">
            <a:avLst>
              <a:gd name="adj1" fmla="val 46526"/>
              <a:gd name="adj2" fmla="val 93852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SzPct val="110000"/>
            </a:pPr>
            <a:r>
              <a:rPr lang="id-ID" sz="16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Dit. PSMA informasikan ke sek melalui </a:t>
            </a:r>
            <a:r>
              <a:rPr lang="id-ID" sz="1600" b="1" dirty="0" smtClean="0">
                <a:solidFill>
                  <a:srgbClr val="FF000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PIP Manager</a:t>
            </a:r>
            <a:r>
              <a:rPr lang="id-ID" sz="16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(online) bahwa Dana </a:t>
            </a:r>
            <a:r>
              <a:rPr lang="id-ID" sz="16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Siap Di-cairkan Siswa</a:t>
            </a:r>
            <a:endParaRPr lang="en-US" sz="1600" b="1" dirty="0">
              <a:solidFill>
                <a:srgbClr val="0070C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65974" y="5985227"/>
            <a:ext cx="150288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id-ID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SISWA</a:t>
            </a:r>
            <a:endParaRPr lang="en-US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2" name="Striped Right Arrow 91"/>
          <p:cNvSpPr/>
          <p:nvPr/>
        </p:nvSpPr>
        <p:spPr>
          <a:xfrm rot="8461085">
            <a:off x="6534049" y="4781176"/>
            <a:ext cx="688976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ounded Rectangular Callout 98"/>
          <p:cNvSpPr/>
          <p:nvPr/>
        </p:nvSpPr>
        <p:spPr>
          <a:xfrm>
            <a:off x="2426183" y="4492056"/>
            <a:ext cx="1698602" cy="574972"/>
          </a:xfrm>
          <a:prstGeom prst="wedgeRoundRectCallout">
            <a:avLst>
              <a:gd name="adj1" fmla="val 47768"/>
              <a:gd name="adj2" fmla="val 159307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SzPct val="110000"/>
            </a:pP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Sek info ke Siswa Penerima</a:t>
            </a:r>
            <a:endParaRPr lang="en-US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1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B.2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102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7265" y="-859"/>
            <a:ext cx="11201399" cy="6858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174625" algn="l"/>
              </a:tabLst>
            </a:pPr>
            <a:r>
              <a:rPr lang="id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	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penetapan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penerima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 – 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penyaluran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 dana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anose="020B0907030504020204" pitchFamily="34" charset="0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1912762" y="2423448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6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11292213" y="2181995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9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11292214" y="1009271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8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7161051" y="931558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7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7047710" y="2998564"/>
            <a:ext cx="626628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10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2178066" y="4219865"/>
            <a:ext cx="626628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7096312" y="6025146"/>
            <a:ext cx="626628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11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3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E87B5-210F-45EC-9C39-C3E13E7C1740}" type="slidenum">
              <a:rPr lang="en-US" smtClean="0"/>
              <a:t>12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5913" y="915053"/>
            <a:ext cx="4061686" cy="2136755"/>
          </a:xfrm>
          <a:prstGeom prst="wedgeRoundRectCallout">
            <a:avLst>
              <a:gd name="adj1" fmla="val 64887"/>
              <a:gd name="adj2" fmla="val -282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en-US" sz="1600" dirty="0">
                <a:latin typeface="Candara" panose="020E0502030303020204" pitchFamily="34" charset="0"/>
              </a:rPr>
              <a:t>Download SK PIP SMA di PIP Manager</a:t>
            </a:r>
          </a:p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en-US" sz="1600" dirty="0" err="1">
                <a:latin typeface="Candara" panose="020E0502030303020204" pitchFamily="34" charset="0"/>
              </a:rPr>
              <a:t>Menginformasi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ke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siswa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untuk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mencairkan dan/atau </a:t>
            </a:r>
            <a:r>
              <a:rPr lang="en-US" sz="1600" dirty="0" err="1" smtClean="0">
                <a:latin typeface="Candara" panose="020E0502030303020204" pitchFamily="34" charset="0"/>
              </a:rPr>
              <a:t>aktivasi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rekening</a:t>
            </a:r>
            <a:endParaRPr lang="en-US" sz="1600" dirty="0">
              <a:latin typeface="Candara" panose="020E0502030303020204" pitchFamily="34" charset="0"/>
            </a:endParaRPr>
          </a:p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id-ID" sz="1600" dirty="0" smtClean="0">
                <a:latin typeface="Candara" panose="020E0502030303020204" pitchFamily="34" charset="0"/>
              </a:rPr>
              <a:t>M</a:t>
            </a:r>
            <a:r>
              <a:rPr lang="en-US" sz="1600" dirty="0" err="1" smtClean="0">
                <a:latin typeface="Candara" panose="020E0502030303020204" pitchFamily="34" charset="0"/>
              </a:rPr>
              <a:t>elakukan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koordinasi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ke BNI </a:t>
            </a:r>
            <a:r>
              <a:rPr lang="en-US" sz="1600" dirty="0" err="1" smtClean="0">
                <a:latin typeface="Candara" panose="020E0502030303020204" pitchFamily="34" charset="0"/>
              </a:rPr>
              <a:t>untuk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pelaksanaan </a:t>
            </a:r>
            <a:r>
              <a:rPr lang="en-US" sz="1600" dirty="0" err="1" smtClean="0">
                <a:latin typeface="Candara" panose="020E0502030303020204" pitchFamily="34" charset="0"/>
              </a:rPr>
              <a:t>pencairan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dana </a:t>
            </a:r>
            <a:r>
              <a:rPr lang="en-US" sz="1600" dirty="0" smtClean="0">
                <a:latin typeface="Candara" panose="020E0502030303020204" pitchFamily="34" charset="0"/>
              </a:rPr>
              <a:t>PIP</a:t>
            </a:r>
            <a:endParaRPr lang="id-ID" sz="1600" dirty="0" smtClean="0">
              <a:latin typeface="Candara" panose="020E0502030303020204" pitchFamily="34" charset="0"/>
            </a:endParaRPr>
          </a:p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id-ID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Sek dapat meminta Formulir Aktivasi dan Slip Penarikan ke BNI</a:t>
            </a:r>
            <a:endParaRPr lang="en-US" sz="1600" b="1" dirty="0">
              <a:solidFill>
                <a:srgbClr val="C00000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90510" y="875618"/>
            <a:ext cx="4582970" cy="1821775"/>
          </a:xfrm>
          <a:prstGeom prst="wedgeRoundRectCallout">
            <a:avLst>
              <a:gd name="adj1" fmla="val -58987"/>
              <a:gd name="adj2" fmla="val -3571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en-US" sz="1600" dirty="0" err="1">
                <a:latin typeface="Candara" panose="020E0502030303020204" pitchFamily="34" charset="0"/>
              </a:rPr>
              <a:t>Sekolah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membuat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b="1" dirty="0" err="1">
                <a:latin typeface="Candara" panose="020E0502030303020204" pitchFamily="34" charset="0"/>
              </a:rPr>
              <a:t>S</a:t>
            </a:r>
            <a:r>
              <a:rPr lang="en-US" sz="1600" b="1" dirty="0" err="1" smtClean="0">
                <a:latin typeface="Candara" panose="020E0502030303020204" pitchFamily="34" charset="0"/>
              </a:rPr>
              <a:t>urat</a:t>
            </a:r>
            <a:r>
              <a:rPr lang="en-US" sz="1600" b="1" dirty="0" smtClean="0">
                <a:latin typeface="Candara" panose="020E0502030303020204" pitchFamily="34" charset="0"/>
              </a:rPr>
              <a:t> </a:t>
            </a:r>
            <a:r>
              <a:rPr lang="id-ID" sz="1600" b="1" dirty="0" smtClean="0">
                <a:latin typeface="Candara" panose="020E0502030303020204" pitchFamily="34" charset="0"/>
              </a:rPr>
              <a:t>Ke</a:t>
            </a:r>
            <a:r>
              <a:rPr lang="en-US" sz="1600" b="1" dirty="0" err="1" smtClean="0">
                <a:latin typeface="Candara" panose="020E0502030303020204" pitchFamily="34" charset="0"/>
              </a:rPr>
              <a:t>terangan</a:t>
            </a:r>
            <a:r>
              <a:rPr lang="en-US" sz="1600" b="1" dirty="0" smtClean="0">
                <a:latin typeface="Candara" panose="020E0502030303020204" pitchFamily="34" charset="0"/>
              </a:rPr>
              <a:t> </a:t>
            </a:r>
            <a:r>
              <a:rPr lang="id-ID" sz="1600" b="1" dirty="0" smtClean="0">
                <a:latin typeface="Candara" panose="020E0502030303020204" pitchFamily="34" charset="0"/>
              </a:rPr>
              <a:t>K</a:t>
            </a:r>
            <a:r>
              <a:rPr lang="en-US" sz="1600" b="1" dirty="0" err="1" smtClean="0">
                <a:latin typeface="Candara" panose="020E0502030303020204" pitchFamily="34" charset="0"/>
              </a:rPr>
              <a:t>epala</a:t>
            </a:r>
            <a:r>
              <a:rPr lang="en-US" sz="1600" b="1" dirty="0" smtClean="0">
                <a:latin typeface="Candara" panose="020E0502030303020204" pitchFamily="34" charset="0"/>
              </a:rPr>
              <a:t> </a:t>
            </a:r>
            <a:r>
              <a:rPr lang="id-ID" sz="1600" b="1" dirty="0" smtClean="0">
                <a:latin typeface="Candara" panose="020E0502030303020204" pitchFamily="34" charset="0"/>
              </a:rPr>
              <a:t>S</a:t>
            </a:r>
            <a:r>
              <a:rPr lang="en-US" sz="1600" b="1" dirty="0" err="1" smtClean="0">
                <a:latin typeface="Candara" panose="020E0502030303020204" pitchFamily="34" charset="0"/>
              </a:rPr>
              <a:t>ekolah</a:t>
            </a:r>
            <a:endParaRPr lang="en-US" sz="1600" b="1" dirty="0">
              <a:latin typeface="Candara" panose="020E0502030303020204" pitchFamily="34" charset="0"/>
            </a:endParaRPr>
          </a:p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en-US" sz="1600" dirty="0" err="1">
                <a:latin typeface="Candara" panose="020E0502030303020204" pitchFamily="34" charset="0"/>
              </a:rPr>
              <a:t>Siswa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menyiapkan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b="1" dirty="0" smtClean="0">
                <a:latin typeface="Candara" panose="020E0502030303020204" pitchFamily="34" charset="0"/>
              </a:rPr>
              <a:t>SALAH SATU </a:t>
            </a:r>
            <a:r>
              <a:rPr lang="en-US" sz="1600" dirty="0" err="1" smtClean="0">
                <a:latin typeface="Candara" panose="020E0502030303020204" pitchFamily="34" charset="0"/>
              </a:rPr>
              <a:t>identitas</a:t>
            </a:r>
            <a:r>
              <a:rPr lang="id-ID" sz="1600" dirty="0" smtClean="0">
                <a:latin typeface="Candara" panose="020E0502030303020204" pitchFamily="34" charset="0"/>
              </a:rPr>
              <a:t>: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KTP/KIP/Karpel/Surat dari Lurah</a:t>
            </a:r>
            <a:r>
              <a:rPr lang="en-US" sz="1600" dirty="0" smtClean="0">
                <a:latin typeface="Candara" panose="020E0502030303020204" pitchFamily="34" charset="0"/>
              </a:rPr>
              <a:t>)</a:t>
            </a:r>
            <a:endParaRPr lang="id-ID" sz="1600" dirty="0" smtClean="0">
              <a:latin typeface="Candara" panose="020E0502030303020204" pitchFamily="34" charset="0"/>
            </a:endParaRPr>
          </a:p>
          <a:p>
            <a:pPr marL="271463" indent="-271463">
              <a:spcAft>
                <a:spcPts val="300"/>
              </a:spcAft>
              <a:buFont typeface="+mj-lt"/>
              <a:buAutoNum type="arabicPeriod"/>
            </a:pPr>
            <a:r>
              <a:rPr lang="id-ID" sz="16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Pengisian Formulir Aktivasi dan Slip Penarikan </a:t>
            </a:r>
            <a:r>
              <a:rPr lang="id-ID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dapat dilakukan </a:t>
            </a:r>
            <a:r>
              <a:rPr lang="id-ID" sz="16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bersama-sama di sekolah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2910" y="5483774"/>
            <a:ext cx="5260531" cy="1004530"/>
          </a:xfrm>
          <a:prstGeom prst="wedgeRoundRectCallout">
            <a:avLst>
              <a:gd name="adj1" fmla="val -20569"/>
              <a:gd name="adj2" fmla="val -81195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4625" indent="-174625">
              <a:spcAft>
                <a:spcPts val="600"/>
              </a:spcAft>
              <a:buFont typeface="+mj-lt"/>
              <a:buAutoNum type="arabicPeriod"/>
            </a:pPr>
            <a:r>
              <a:rPr lang="en-US" sz="1600" dirty="0" err="1">
                <a:latin typeface="Candara" panose="020E0502030303020204" pitchFamily="34" charset="0"/>
              </a:rPr>
              <a:t>Siswa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mengisi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>
                <a:latin typeface="Candara" panose="020E0502030303020204" pitchFamily="34" charset="0"/>
              </a:rPr>
              <a:t>F</a:t>
            </a:r>
            <a:r>
              <a:rPr lang="en-US" sz="1600" dirty="0" err="1">
                <a:latin typeface="Candara" panose="020E0502030303020204" pitchFamily="34" charset="0"/>
              </a:rPr>
              <a:t>ormulir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>
                <a:latin typeface="Candara" panose="020E0502030303020204" pitchFamily="34" charset="0"/>
              </a:rPr>
              <a:t>A</a:t>
            </a:r>
            <a:r>
              <a:rPr lang="en-US" sz="1600" dirty="0" err="1">
                <a:latin typeface="Candara" panose="020E0502030303020204" pitchFamily="34" charset="0"/>
              </a:rPr>
              <a:t>ktivasi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dan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>
                <a:latin typeface="Candara" panose="020E0502030303020204" pitchFamily="34" charset="0"/>
              </a:rPr>
              <a:t>Slip P</a:t>
            </a:r>
            <a:r>
              <a:rPr lang="en-US" sz="1600" dirty="0" err="1">
                <a:latin typeface="Candara" panose="020E0502030303020204" pitchFamily="34" charset="0"/>
              </a:rPr>
              <a:t>enarikan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>
                <a:latin typeface="Candara" panose="020E0502030303020204" pitchFamily="34" charset="0"/>
              </a:rPr>
              <a:t>D</a:t>
            </a:r>
            <a:r>
              <a:rPr lang="en-US" sz="1600" dirty="0" err="1">
                <a:latin typeface="Candara" panose="020E0502030303020204" pitchFamily="34" charset="0"/>
              </a:rPr>
              <a:t>ana</a:t>
            </a:r>
            <a:endParaRPr lang="en-US" sz="1600" dirty="0">
              <a:latin typeface="Candara" panose="020E0502030303020204" pitchFamily="34" charset="0"/>
            </a:endParaRPr>
          </a:p>
          <a:p>
            <a:pPr marL="174625" indent="-174625">
              <a:spcAft>
                <a:spcPts val="600"/>
              </a:spcAft>
              <a:buFont typeface="+mj-lt"/>
              <a:buAutoNum type="arabicPeriod"/>
            </a:pPr>
            <a:r>
              <a:rPr lang="en-US" sz="1600" dirty="0" err="1" smtClean="0">
                <a:latin typeface="Candara" panose="020E0502030303020204" pitchFamily="34" charset="0"/>
              </a:rPr>
              <a:t>Siswa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membawa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dokumen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pencairan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dana </a:t>
            </a:r>
            <a:r>
              <a:rPr lang="en-US" sz="1600" dirty="0" smtClean="0">
                <a:latin typeface="Candara" panose="020E0502030303020204" pitchFamily="34" charset="0"/>
              </a:rPr>
              <a:t>PIP </a:t>
            </a:r>
            <a:r>
              <a:rPr lang="en-US" sz="1600" dirty="0" err="1">
                <a:latin typeface="Candara" panose="020E0502030303020204" pitchFamily="34" charset="0"/>
              </a:rPr>
              <a:t>ke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BNI</a:t>
            </a:r>
            <a:endParaRPr lang="en-US" sz="1600" dirty="0">
              <a:latin typeface="Candara" panose="020E0502030303020204" pitchFamily="34" charset="0"/>
            </a:endParaRPr>
          </a:p>
        </p:txBody>
      </p:sp>
      <p:pic>
        <p:nvPicPr>
          <p:cNvPr id="1027" name="Picture 3" descr="C:\Users\meiynana\Downloads\IMG-20171207-WA00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7" b="7619"/>
          <a:stretch/>
        </p:blipFill>
        <p:spPr bwMode="auto">
          <a:xfrm>
            <a:off x="2014163" y="3663484"/>
            <a:ext cx="2063016" cy="1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870" y="3615293"/>
            <a:ext cx="1600368" cy="1835960"/>
          </a:xfrm>
          <a:prstGeom prst="rect">
            <a:avLst/>
          </a:prstGeom>
        </p:spPr>
      </p:pic>
      <p:sp>
        <p:nvSpPr>
          <p:cNvPr id="17" name="Down Arrow 16"/>
          <p:cNvSpPr/>
          <p:nvPr/>
        </p:nvSpPr>
        <p:spPr>
          <a:xfrm rot="18716241">
            <a:off x="6871556" y="2315307"/>
            <a:ext cx="953770" cy="86188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622737" y="3450841"/>
            <a:ext cx="2212816" cy="2009061"/>
          </a:xfrm>
          <a:prstGeom prst="wedgeRoundRectCallout">
            <a:avLst>
              <a:gd name="adj1" fmla="val -65149"/>
              <a:gd name="adj2" fmla="val -18790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BNI ber</a:t>
            </a:r>
            <a:r>
              <a:rPr lang="en-US" sz="1600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koordinasi</a:t>
            </a:r>
            <a:r>
              <a:rPr lang="en-US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ke </a:t>
            </a:r>
            <a:r>
              <a:rPr lang="en-US" sz="1600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sekolah</a:t>
            </a: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 utk pencairan dana PIP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BNI </a:t>
            </a:r>
            <a:r>
              <a:rPr lang="en-US" sz="1600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melayani</a:t>
            </a:r>
            <a:r>
              <a:rPr lang="en-US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pencairan dana PIP atau aktivasi rekening</a:t>
            </a:r>
            <a:endParaRPr lang="en-US" sz="16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4737" y="3591273"/>
            <a:ext cx="1464180" cy="1706285"/>
          </a:xfrm>
          <a:prstGeom prst="wedgeRoundRectCallout">
            <a:avLst>
              <a:gd name="adj1" fmla="val 69502"/>
              <a:gd name="adj2" fmla="val -12374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>
                <a:latin typeface="Candara" panose="020E0502030303020204" pitchFamily="34" charset="0"/>
              </a:rPr>
              <a:t>Siswa menarik dana PIP, menerima buku SimPel dan KIP ATM</a:t>
            </a:r>
          </a:p>
        </p:txBody>
      </p:sp>
      <p:sp>
        <p:nvSpPr>
          <p:cNvPr id="37" name="Down Arrow 36"/>
          <p:cNvSpPr/>
          <p:nvPr/>
        </p:nvSpPr>
        <p:spPr>
          <a:xfrm rot="5400000">
            <a:off x="4171877" y="3987585"/>
            <a:ext cx="953770" cy="88066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7265" y="-859"/>
            <a:ext cx="11201399" cy="6858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174625" algn="l"/>
              </a:tabLst>
            </a:pPr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Pencairan/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PENARIKAN</a:t>
            </a:r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DANA </a:t>
            </a:r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PIP langsung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OLEH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SISWA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anose="020B0907030504020204" pitchFamily="34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6665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B.3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xmlns="" id="{13AD6E86-A5CF-4D5B-8C85-5CB73F658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242" y="1147058"/>
            <a:ext cx="2079684" cy="11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5244870" y="2332022"/>
            <a:ext cx="1317638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SEKOLAH</a:t>
            </a:r>
          </a:p>
        </p:txBody>
      </p:sp>
      <p:sp>
        <p:nvSpPr>
          <p:cNvPr id="32" name="Oval 31"/>
          <p:cNvSpPr/>
          <p:nvPr/>
        </p:nvSpPr>
        <p:spPr>
          <a:xfrm>
            <a:off x="151270" y="821739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7582059" y="3149986"/>
            <a:ext cx="1845422" cy="1277931"/>
            <a:chOff x="9587425" y="3948654"/>
            <a:chExt cx="2048493" cy="1062509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7425" y="3948654"/>
              <a:ext cx="1474031" cy="69561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0499" y="4107188"/>
              <a:ext cx="1474031" cy="695610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1887" y="4315553"/>
              <a:ext cx="1474031" cy="695610"/>
            </a:xfrm>
            <a:prstGeom prst="rect">
              <a:avLst/>
            </a:prstGeom>
          </p:spPr>
        </p:pic>
      </p:grpSp>
      <p:sp>
        <p:nvSpPr>
          <p:cNvPr id="47" name="Down Arrow 46"/>
          <p:cNvSpPr/>
          <p:nvPr/>
        </p:nvSpPr>
        <p:spPr>
          <a:xfrm rot="3399131">
            <a:off x="6893240" y="3952353"/>
            <a:ext cx="953770" cy="88505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928660" y="5266969"/>
            <a:ext cx="150288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id-ID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SISWA</a:t>
            </a:r>
            <a:endParaRPr lang="en-US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6787624" y="813352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9521723" y="3141045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267360" y="5129103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4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220273" y="3285212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5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5970">
            <a:off x="872913" y="5400239"/>
            <a:ext cx="1378105" cy="91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0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708" y="994446"/>
            <a:ext cx="2017642" cy="118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11128" y="6261354"/>
            <a:ext cx="640080" cy="365125"/>
          </a:xfrm>
        </p:spPr>
        <p:txBody>
          <a:bodyPr/>
          <a:lstStyle/>
          <a:p>
            <a:fld id="{13FE87B5-210F-45EC-9C39-C3E13E7C1740}" type="slidenum">
              <a:rPr lang="en-US" smtClean="0"/>
              <a:t>13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9965" y="1001630"/>
            <a:ext cx="4877507" cy="2009061"/>
          </a:xfrm>
          <a:prstGeom prst="wedgeRoundRect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1463" indent="-271463">
              <a:buFont typeface="+mj-lt"/>
              <a:buAutoNum type="arabicPeriod"/>
            </a:pPr>
            <a:r>
              <a:rPr lang="id-ID" sz="1600" dirty="0" smtClean="0">
                <a:latin typeface="Candara" panose="020E0502030303020204" pitchFamily="34" charset="0"/>
              </a:rPr>
              <a:t>M</a:t>
            </a:r>
            <a:r>
              <a:rPr lang="en-US" sz="1600" dirty="0" err="1" smtClean="0">
                <a:latin typeface="Candara" panose="020E0502030303020204" pitchFamily="34" charset="0"/>
              </a:rPr>
              <a:t>endownload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>
                <a:latin typeface="Candara" panose="020E0502030303020204" pitchFamily="34" charset="0"/>
              </a:rPr>
              <a:t>SK PIP SMA di PIP </a:t>
            </a:r>
            <a:r>
              <a:rPr lang="en-US" sz="1600" dirty="0" smtClean="0">
                <a:latin typeface="Candara" panose="020E0502030303020204" pitchFamily="34" charset="0"/>
              </a:rPr>
              <a:t>Manager</a:t>
            </a:r>
            <a:endParaRPr lang="id-ID" sz="1600" dirty="0" smtClean="0">
              <a:latin typeface="Candara" panose="020E0502030303020204" pitchFamily="34" charset="0"/>
            </a:endParaRPr>
          </a:p>
          <a:p>
            <a:pPr marL="271463" indent="-271463">
              <a:buFont typeface="+mj-lt"/>
              <a:buAutoNum type="arabicPeriod"/>
            </a:pPr>
            <a:r>
              <a:rPr lang="id-ID" sz="1600" dirty="0" smtClean="0">
                <a:latin typeface="Candara" panose="020E0502030303020204" pitchFamily="34" charset="0"/>
              </a:rPr>
              <a:t>Informasikan data SK </a:t>
            </a:r>
            <a:r>
              <a:rPr lang="en-US" sz="1600" dirty="0" err="1" smtClean="0">
                <a:latin typeface="Candara" panose="020E0502030303020204" pitchFamily="34" charset="0"/>
              </a:rPr>
              <a:t>ke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siswa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agar mencairkan dana dan/atau </a:t>
            </a:r>
            <a:r>
              <a:rPr lang="en-US" sz="1600" dirty="0" err="1" smtClean="0">
                <a:latin typeface="Candara" panose="020E0502030303020204" pitchFamily="34" charset="0"/>
              </a:rPr>
              <a:t>aktivasi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rekening</a:t>
            </a:r>
            <a:r>
              <a:rPr lang="id-ID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dan kesepakatan pencairan dana </a:t>
            </a:r>
            <a:r>
              <a:rPr lang="id-ID" sz="1600" b="1" dirty="0" smtClean="0">
                <a:latin typeface="Candara" panose="020E0502030303020204" pitchFamily="34" charset="0"/>
              </a:rPr>
              <a:t>secara Kolektif</a:t>
            </a:r>
            <a:endParaRPr lang="id-ID" sz="1600" b="1" dirty="0" smtClean="0">
              <a:latin typeface="Candara" panose="020E0502030303020204" pitchFamily="34" charset="0"/>
            </a:endParaRPr>
          </a:p>
          <a:p>
            <a:pPr marL="271463" indent="-271463">
              <a:buFont typeface="+mj-lt"/>
              <a:buAutoNum type="arabicPeriod"/>
            </a:pPr>
            <a:r>
              <a:rPr lang="en-US" sz="1600" dirty="0" err="1" smtClean="0">
                <a:latin typeface="Candara" panose="020E0502030303020204" pitchFamily="34" charset="0"/>
              </a:rPr>
              <a:t>Sekolah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melakukan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koordinasi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dengan</a:t>
            </a:r>
            <a:r>
              <a:rPr lang="en-US" sz="1600" dirty="0">
                <a:latin typeface="Candara" panose="020E0502030303020204" pitchFamily="34" charset="0"/>
              </a:rPr>
              <a:t> bank </a:t>
            </a:r>
            <a:r>
              <a:rPr lang="en-US" sz="1600" dirty="0" err="1">
                <a:latin typeface="Candara" panose="020E0502030303020204" pitchFamily="34" charset="0"/>
              </a:rPr>
              <a:t>penyalur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untuk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melakukan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pencairan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smtClean="0">
                <a:latin typeface="Candara" panose="020E0502030303020204" pitchFamily="34" charset="0"/>
              </a:rPr>
              <a:t>PIP</a:t>
            </a:r>
            <a:endParaRPr lang="id-ID" sz="1600" dirty="0" smtClean="0">
              <a:latin typeface="Candara" panose="020E0502030303020204" pitchFamily="34" charset="0"/>
            </a:endParaRPr>
          </a:p>
          <a:p>
            <a:pPr marL="271463" indent="-271463">
              <a:buFont typeface="+mj-lt"/>
              <a:buAutoNum type="arabicPeriod"/>
            </a:pPr>
            <a:r>
              <a:rPr lang="id-ID" sz="1600" dirty="0" smtClean="0">
                <a:latin typeface="Candara" panose="020E0502030303020204" pitchFamily="34" charset="0"/>
              </a:rPr>
              <a:t>Sek menyiapkan dokumen persyaratan:</a:t>
            </a:r>
            <a:endParaRPr lang="en-US" sz="1600" dirty="0"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964" y="3323671"/>
            <a:ext cx="3486824" cy="2800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Candara" panose="020E0502030303020204" pitchFamily="34" charset="0"/>
              </a:rPr>
              <a:t>S</a:t>
            </a:r>
            <a:r>
              <a:rPr lang="en-US" sz="1600" dirty="0" err="1" smtClean="0">
                <a:latin typeface="Candara" panose="020E0502030303020204" pitchFamily="34" charset="0"/>
              </a:rPr>
              <a:t>urat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</a:t>
            </a:r>
            <a:r>
              <a:rPr lang="en-US" sz="1600" dirty="0" err="1" smtClean="0">
                <a:latin typeface="Candara" panose="020E0502030303020204" pitchFamily="34" charset="0"/>
              </a:rPr>
              <a:t>eterangan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</a:t>
            </a:r>
            <a:r>
              <a:rPr lang="en-US" sz="1600" dirty="0" err="1" smtClean="0">
                <a:latin typeface="Candara" panose="020E0502030303020204" pitchFamily="34" charset="0"/>
              </a:rPr>
              <a:t>epala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S</a:t>
            </a:r>
            <a:r>
              <a:rPr lang="en-US" sz="1600" dirty="0" err="1" smtClean="0">
                <a:latin typeface="Candara" panose="020E0502030303020204" pitchFamily="34" charset="0"/>
              </a:rPr>
              <a:t>ekolah</a:t>
            </a:r>
            <a:endParaRPr lang="en-US" sz="1600" dirty="0"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Candara" panose="020E0502030303020204" pitchFamily="34" charset="0"/>
              </a:rPr>
              <a:t>S</a:t>
            </a:r>
            <a:r>
              <a:rPr lang="en-US" sz="1600" dirty="0" err="1" smtClean="0">
                <a:latin typeface="Candara" panose="020E0502030303020204" pitchFamily="34" charset="0"/>
              </a:rPr>
              <a:t>urat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</a:t>
            </a:r>
            <a:r>
              <a:rPr lang="en-US" sz="1600" dirty="0" err="1" smtClean="0">
                <a:latin typeface="Candara" panose="020E0502030303020204" pitchFamily="34" charset="0"/>
              </a:rPr>
              <a:t>uasa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Pencairan Kolektif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ndara" panose="020E0502030303020204" pitchFamily="34" charset="0"/>
              </a:rPr>
              <a:t>Surat </a:t>
            </a:r>
            <a:r>
              <a:rPr lang="en-US" sz="1600" dirty="0" err="1" smtClean="0">
                <a:latin typeface="Candara" panose="020E0502030303020204" pitchFamily="34" charset="0"/>
              </a:rPr>
              <a:t>Pertanggungjawaban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Mutlak</a:t>
            </a:r>
            <a:endParaRPr lang="en-US" sz="1600" dirty="0"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Candara" panose="020E0502030303020204" pitchFamily="34" charset="0"/>
              </a:rPr>
              <a:t>Membawa SK P</a:t>
            </a:r>
            <a:r>
              <a:rPr lang="en-US" sz="1600" dirty="0" err="1" smtClean="0">
                <a:latin typeface="Candara" panose="020E0502030303020204" pitchFamily="34" charset="0"/>
              </a:rPr>
              <a:t>engangkatan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sebagai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Kepsek</a:t>
            </a:r>
            <a:r>
              <a:rPr lang="id-ID" sz="1600" dirty="0" smtClean="0">
                <a:latin typeface="Candara" panose="020E0502030303020204" pitchFamily="34" charset="0"/>
              </a:rPr>
              <a:t> dan KTP</a:t>
            </a:r>
            <a:endParaRPr lang="en-US" sz="1600" dirty="0"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Candara" panose="020E0502030303020204" pitchFamily="34" charset="0"/>
              </a:rPr>
              <a:t>Dokumen/identitas s</a:t>
            </a:r>
            <a:r>
              <a:rPr lang="en-US" sz="1600" dirty="0" err="1" smtClean="0">
                <a:latin typeface="Candara" panose="020E0502030303020204" pitchFamily="34" charset="0"/>
              </a:rPr>
              <a:t>iswa</a:t>
            </a:r>
            <a:r>
              <a:rPr lang="id-ID" sz="1600" dirty="0" smtClean="0">
                <a:latin typeface="Candara" panose="020E0502030303020204" pitchFamily="34" charset="0"/>
              </a:rPr>
              <a:t> yang akan diambil secara Kolektif (termasuk </a:t>
            </a:r>
            <a:r>
              <a:rPr lang="en-US" sz="1600" dirty="0" err="1" smtClean="0">
                <a:latin typeface="Candara" panose="020E0502030303020204" pitchFamily="34" charset="0"/>
              </a:rPr>
              <a:t>aktivasi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latin typeface="Candara" panose="020E0502030303020204" pitchFamily="34" charset="0"/>
              </a:rPr>
              <a:t>rekening</a:t>
            </a:r>
            <a:r>
              <a:rPr lang="id-ID" sz="1600" dirty="0" smtClean="0">
                <a:latin typeface="Candara" panose="020E0502030303020204" pitchFamily="34" charset="0"/>
              </a:rPr>
              <a:t>/slip </a:t>
            </a:r>
            <a:r>
              <a:rPr lang="en-US" sz="1600" dirty="0" err="1" smtClean="0">
                <a:latin typeface="Candara" panose="020E0502030303020204" pitchFamily="34" charset="0"/>
              </a:rPr>
              <a:t>penarikan</a:t>
            </a:r>
            <a:r>
              <a:rPr lang="id-ID" sz="1600" dirty="0" smtClean="0">
                <a:latin typeface="Candara" panose="020E050203030302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Candara" panose="020E0502030303020204" pitchFamily="34" charset="0"/>
              </a:rPr>
              <a:t>Menandatangani tanda terima pencairan dana Kolektif dari bank</a:t>
            </a:r>
            <a:endParaRPr lang="en-US" sz="1600" dirty="0">
              <a:latin typeface="Candara" panose="020E05020303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66729" y="924584"/>
            <a:ext cx="3122424" cy="1191816"/>
          </a:xfrm>
          <a:prstGeom prst="wedgeRoundRectCallout">
            <a:avLst>
              <a:gd name="adj1" fmla="val -32869"/>
              <a:gd name="adj2" fmla="val 78247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1463" indent="-271463">
              <a:buFont typeface="+mj-lt"/>
              <a:buAutoNum type="arabicPeriod"/>
            </a:pPr>
            <a:r>
              <a:rPr lang="en-US" sz="1600" dirty="0" smtClean="0">
                <a:latin typeface="Candara" panose="020E0502030303020204" pitchFamily="34" charset="0"/>
              </a:rPr>
              <a:t>Bank </a:t>
            </a:r>
            <a:r>
              <a:rPr lang="id-ID" sz="1600" dirty="0" smtClean="0">
                <a:latin typeface="Candara" panose="020E0502030303020204" pitchFamily="34" charset="0"/>
              </a:rPr>
              <a:t>melayani pencairan dana secara Kolektif</a:t>
            </a:r>
          </a:p>
          <a:p>
            <a:pPr marL="271463" indent="-271463">
              <a:buFont typeface="+mj-lt"/>
              <a:buAutoNum type="arabicPeriod"/>
            </a:pPr>
            <a:r>
              <a:rPr lang="id-ID" sz="1600" dirty="0" smtClean="0">
                <a:latin typeface="Candara" panose="020E0502030303020204" pitchFamily="34" charset="0"/>
              </a:rPr>
              <a:t>Kasek </a:t>
            </a:r>
            <a:r>
              <a:rPr lang="en-US" sz="1600" dirty="0" err="1" smtClean="0">
                <a:latin typeface="Candara" panose="020E0502030303020204" pitchFamily="34" charset="0"/>
              </a:rPr>
              <a:t>menerima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dana, </a:t>
            </a:r>
            <a:r>
              <a:rPr lang="en-US" sz="1600" dirty="0" err="1" smtClean="0">
                <a:latin typeface="Candara" panose="020E0502030303020204" pitchFamily="34" charset="0"/>
              </a:rPr>
              <a:t>buku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SimPel </a:t>
            </a:r>
            <a:r>
              <a:rPr lang="en-US" sz="1600" dirty="0" err="1" smtClean="0">
                <a:latin typeface="Candara" panose="020E0502030303020204" pitchFamily="34" charset="0"/>
              </a:rPr>
              <a:t>dan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KIP ATM</a:t>
            </a:r>
            <a:endParaRPr lang="en-US" sz="1600" dirty="0">
              <a:latin typeface="Candara" panose="020E0502030303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57665" y="4145803"/>
            <a:ext cx="3273503" cy="646986"/>
          </a:xfrm>
          <a:prstGeom prst="wedgeRoundRectCallout">
            <a:avLst>
              <a:gd name="adj1" fmla="val -77697"/>
              <a:gd name="adj2" fmla="val 35580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latin typeface="Candara" panose="020E0502030303020204" pitchFamily="34" charset="0"/>
              </a:rPr>
              <a:t>Sekolah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en-US" sz="1600" dirty="0" err="1">
                <a:latin typeface="Candara" panose="020E0502030303020204" pitchFamily="34" charset="0"/>
              </a:rPr>
              <a:t>membagikan</a:t>
            </a:r>
            <a:r>
              <a:rPr lang="en-US" sz="1600" dirty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dana PIP ke siswa, </a:t>
            </a:r>
            <a:r>
              <a:rPr lang="en-US" sz="1600" dirty="0" err="1" smtClean="0">
                <a:latin typeface="Candara" panose="020E0502030303020204" pitchFamily="34" charset="0"/>
              </a:rPr>
              <a:t>buku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SimPel </a:t>
            </a:r>
            <a:r>
              <a:rPr lang="en-US" sz="1600" dirty="0" err="1" smtClean="0">
                <a:latin typeface="Candara" panose="020E0502030303020204" pitchFamily="34" charset="0"/>
              </a:rPr>
              <a:t>dan</a:t>
            </a:r>
            <a:r>
              <a:rPr lang="en-US" sz="1600" dirty="0" smtClean="0">
                <a:latin typeface="Candara" panose="020E0502030303020204" pitchFamily="34" charset="0"/>
              </a:rPr>
              <a:t> </a:t>
            </a:r>
            <a:r>
              <a:rPr lang="id-ID" sz="1600" dirty="0" smtClean="0">
                <a:latin typeface="Candara" panose="020E0502030303020204" pitchFamily="34" charset="0"/>
              </a:rPr>
              <a:t>KIP ATM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7265" y="-859"/>
            <a:ext cx="11201399" cy="6858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174625" algn="l"/>
              </a:tabLst>
            </a:pPr>
            <a:r>
              <a:rPr lang="id-ID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Pencairan/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PENARIKAN</a:t>
            </a:r>
            <a:r>
              <a:rPr lang="id-ID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DANA </a:t>
            </a:r>
            <a:r>
              <a:rPr lang="id-ID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PIP secara kolektif</a:t>
            </a:r>
            <a:endParaRPr lang="en-US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anose="020B0907030504020204" pitchFamily="34" charset="0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6665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B.3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53563" y="2266455"/>
            <a:ext cx="1317638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SEKOLAH</a:t>
            </a:r>
          </a:p>
        </p:txBody>
      </p:sp>
      <p:pic>
        <p:nvPicPr>
          <p:cNvPr id="2050" name="Picture 2" descr="C:\Users\meiynana\Downloads\WhatsApp Image 2018-02-15 at 11.31.0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399" y="4166358"/>
            <a:ext cx="2102077" cy="11824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Down Arrow 32"/>
          <p:cNvSpPr/>
          <p:nvPr/>
        </p:nvSpPr>
        <p:spPr>
          <a:xfrm rot="18495979">
            <a:off x="7254892" y="1465366"/>
            <a:ext cx="953770" cy="86188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7592173" y="2488578"/>
            <a:ext cx="1976370" cy="1304054"/>
            <a:chOff x="9587425" y="3948654"/>
            <a:chExt cx="2048493" cy="1062509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7425" y="3948654"/>
              <a:ext cx="1474031" cy="69561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0499" y="4107188"/>
              <a:ext cx="1474031" cy="69561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1887" y="4315553"/>
              <a:ext cx="1474031" cy="695610"/>
            </a:xfrm>
            <a:prstGeom prst="rect">
              <a:avLst/>
            </a:prstGeom>
          </p:spPr>
        </p:pic>
      </p:grpSp>
      <p:sp>
        <p:nvSpPr>
          <p:cNvPr id="38" name="Down Arrow 37"/>
          <p:cNvSpPr/>
          <p:nvPr/>
        </p:nvSpPr>
        <p:spPr>
          <a:xfrm rot="2643070">
            <a:off x="7157112" y="3501216"/>
            <a:ext cx="953770" cy="86188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1731">
            <a:off x="4158315" y="5205918"/>
            <a:ext cx="1378105" cy="91765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365470" y="4911121"/>
            <a:ext cx="3273503" cy="584775"/>
          </a:xfrm>
          <a:prstGeom prst="rect">
            <a:avLst/>
          </a:prstGeom>
          <a:ln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>
                <a:latin typeface="Candara" panose="020E0502030303020204" pitchFamily="34" charset="0"/>
              </a:rPr>
              <a:t>Pembagian dana harus dilengkapi dengan </a:t>
            </a:r>
            <a:r>
              <a:rPr lang="id-ID" sz="1600" b="1" dirty="0" smtClean="0">
                <a:latin typeface="Candara" panose="020E0502030303020204" pitchFamily="34" charset="0"/>
              </a:rPr>
              <a:t>tanda terima</a:t>
            </a:r>
            <a:r>
              <a:rPr lang="id-ID" sz="1600" dirty="0" smtClean="0">
                <a:latin typeface="Candara" panose="020E0502030303020204" pitchFamily="34" charset="0"/>
              </a:rPr>
              <a:t> per siswa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570">
            <a:off x="4156005" y="2470779"/>
            <a:ext cx="962892" cy="93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42"/>
          <p:cNvSpPr/>
          <p:nvPr/>
        </p:nvSpPr>
        <p:spPr>
          <a:xfrm rot="1914273">
            <a:off x="4561319" y="2549507"/>
            <a:ext cx="120595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SK</a:t>
            </a:r>
            <a:r>
              <a:rPr lang="id-ID" sz="16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PIP SMA</a:t>
            </a:r>
            <a:endParaRPr lang="en-US" sz="16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68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A64DDEEC-4DDE-4B39-B484-D2FF0A9C160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8200" y="1622739"/>
          <a:ext cx="10515600" cy="4329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220606329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423620741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1633829404"/>
                    </a:ext>
                  </a:extLst>
                </a:gridCol>
              </a:tblGrid>
              <a:tr h="2164661">
                <a:tc>
                  <a:txBody>
                    <a:bodyPr/>
                    <a:lstStyle/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Membeli buku dan </a:t>
                      </a:r>
                      <a:endParaRPr lang="en-US" sz="1800" b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alat tulis</a:t>
                      </a:r>
                      <a:endParaRPr lang="en-US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B="18288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Membeli seragam dan perlengkapan sekolah</a:t>
                      </a:r>
                      <a:endParaRPr lang="en-US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B="18288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Membiayai transportasi ke sekolah</a:t>
                      </a:r>
                      <a:endParaRPr lang="en-US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B="18288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724706"/>
                  </a:ext>
                </a:extLst>
              </a:tr>
              <a:tr h="2164661">
                <a:tc>
                  <a:txBody>
                    <a:bodyPr/>
                    <a:lstStyle/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Uang saku </a:t>
                      </a:r>
                      <a:endParaRPr lang="en-US" sz="1800" b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peserta didik</a:t>
                      </a:r>
                      <a:endParaRPr lang="en-US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B="18288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Biaya kursus</a:t>
                      </a:r>
                      <a:r>
                        <a:rPr lang="en-US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bagi peserta didik pendidikan formal</a:t>
                      </a:r>
                      <a:endParaRPr lang="en-US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B="18288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Biaya praktik tambahan/UJK</a:t>
                      </a:r>
                      <a:r>
                        <a:rPr lang="en-US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id-ID" sz="1800" b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biaya magang</a:t>
                      </a:r>
                      <a:endParaRPr lang="en-US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B="18288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74082460"/>
                  </a:ext>
                </a:extLst>
              </a:tr>
            </a:tbl>
          </a:graphicData>
        </a:graphic>
      </p:graphicFrame>
      <p:pic>
        <p:nvPicPr>
          <p:cNvPr id="1026" name="Picture 2" descr="https://image.flaticon.com/icons/png/128/148/148991.png">
            <a:extLst>
              <a:ext uri="{FF2B5EF4-FFF2-40B4-BE49-F238E27FC236}">
                <a16:creationId xmlns:a16="http://schemas.microsoft.com/office/drawing/2014/main" xmlns="" id="{B327D50D-896E-48E4-A237-189A6368F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048" y="2056891"/>
            <a:ext cx="821587" cy="82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form premium icon">
            <a:extLst>
              <a:ext uri="{FF2B5EF4-FFF2-40B4-BE49-F238E27FC236}">
                <a16:creationId xmlns:a16="http://schemas.microsoft.com/office/drawing/2014/main" xmlns="" id="{00758910-DC87-4D23-AE2F-9B5DAF721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653" y="2056892"/>
            <a:ext cx="774290" cy="77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A3DC361-E184-497F-8D81-11B8C7D0B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798" y="2056892"/>
            <a:ext cx="774290" cy="7742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18DFC2D-E85A-4341-863B-0B094656D6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048" y="4285238"/>
            <a:ext cx="743946" cy="7439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3CDEC82-4989-425E-AEC2-5119A8D1EA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308" y="4095458"/>
            <a:ext cx="807602" cy="8076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1FB42246-514B-49E1-A3DB-2CF340312F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709" y="4130550"/>
            <a:ext cx="898634" cy="8986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21BAA0-8D3F-4FF5-8280-C61A990AE816}"/>
              </a:ext>
            </a:extLst>
          </p:cNvPr>
          <p:cNvSpPr/>
          <p:nvPr/>
        </p:nvSpPr>
        <p:spPr>
          <a:xfrm>
            <a:off x="838200" y="5995017"/>
            <a:ext cx="104026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C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T</a:t>
            </a:r>
            <a:r>
              <a:rPr lang="id-ID" sz="1400" b="1" i="1" dirty="0">
                <a:solidFill>
                  <a:srgbClr val="C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idak diperkenankan untuk tujuan yang tidak berhubungan dengan kegiatan pendidikan</a:t>
            </a:r>
            <a:endParaRPr lang="en-US" sz="1400" b="1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A3DA76C-B475-4452-B4B3-3BDC145F3D66}"/>
              </a:ext>
            </a:extLst>
          </p:cNvPr>
          <p:cNvSpPr/>
          <p:nvPr/>
        </p:nvSpPr>
        <p:spPr>
          <a:xfrm>
            <a:off x="935864" y="903848"/>
            <a:ext cx="10417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err="1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Tujuan</a:t>
            </a:r>
            <a:r>
              <a:rPr lang="en-US" i="1" dirty="0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 PIP </a:t>
            </a:r>
            <a:r>
              <a:rPr lang="en-US" i="1" dirty="0" err="1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adalah</a:t>
            </a:r>
            <a:r>
              <a:rPr lang="en-US" i="1" dirty="0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 </a:t>
            </a:r>
            <a:r>
              <a:rPr lang="id-ID" i="1" dirty="0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untuk membantu biaya personal pendidikan bagi peserta didik miskin atau rentan miskin. Biaya personal </a:t>
            </a:r>
            <a:r>
              <a:rPr lang="en-US" i="1" dirty="0" err="1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meliputi</a:t>
            </a:r>
            <a:r>
              <a:rPr lang="en-US" i="1" dirty="0">
                <a:latin typeface="Century Gothic" panose="020B0502020202020204" pitchFamily="34" charset="0"/>
                <a:ea typeface="Times New Roman" panose="02020603050405020304" pitchFamily="18" charset="0"/>
                <a:cs typeface="Bookman Old Style" panose="02050604050505020204" pitchFamily="18" charset="0"/>
              </a:rPr>
              <a:t>:</a:t>
            </a:r>
            <a:endParaRPr lang="en-US" i="1" dirty="0">
              <a:latin typeface="Century Gothic" panose="020B0502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-1164"/>
            <a:ext cx="11201399" cy="6858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182563" indent="-182563">
              <a:tabLst>
                <a:tab pos="263525" algn="l"/>
              </a:tabLst>
            </a:pPr>
            <a:r>
              <a:rPr lang="id-ID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	Peruntukkan DANA PIP </a:t>
            </a:r>
            <a:endParaRPr lang="en-US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anose="020B0907030504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0" y="-1164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B.4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2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E87B5-210F-45EC-9C39-C3E13E7C1740}" type="slidenum">
              <a:rPr lang="en-US" smtClean="0"/>
              <a:t>15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 rot="19167709">
            <a:off x="298619" y="1304163"/>
            <a:ext cx="2543460" cy="10639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72384" tIns="36192" rIns="72384" bIns="36192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Contoh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Surat </a:t>
            </a:r>
            <a:r>
              <a:rPr lang="en-US" dirty="0" err="1">
                <a:solidFill>
                  <a:schemeClr val="tx1"/>
                </a:solidFill>
              </a:rPr>
              <a:t>Keterangan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Kepala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Sekolah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BSM\2018\bahan ppt\KOP SURAT SEKOLA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t="7797" r="9745" b="18490"/>
          <a:stretch/>
        </p:blipFill>
        <p:spPr bwMode="auto">
          <a:xfrm>
            <a:off x="2882598" y="70185"/>
            <a:ext cx="6846570" cy="656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38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 rot="18931454">
            <a:off x="280678" y="1212244"/>
            <a:ext cx="2258174" cy="102382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72384" tIns="36192" rIns="72384" bIns="36192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Contoh</a:t>
            </a:r>
            <a:r>
              <a:rPr lang="en-US" dirty="0">
                <a:solidFill>
                  <a:schemeClr val="tx1"/>
                </a:solidFill>
              </a:rPr>
              <a:t> Surat 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Keterangan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Kolektif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E87B5-210F-45EC-9C39-C3E13E7C1740}" type="slidenum">
              <a:rPr lang="en-US" smtClean="0"/>
              <a:t>16</a:t>
            </a:fld>
            <a:endParaRPr lang="en-US"/>
          </a:p>
        </p:txBody>
      </p:sp>
      <p:pic>
        <p:nvPicPr>
          <p:cNvPr id="2050" name="Picture 2" descr="D:\BSM\2018\bahan ppt\ket kepsek kolektif_Pag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9" t="5224" r="9011" b="21001"/>
          <a:stretch/>
        </p:blipFill>
        <p:spPr bwMode="auto">
          <a:xfrm>
            <a:off x="2740140" y="132431"/>
            <a:ext cx="7382629" cy="650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5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 rot="18603081">
            <a:off x="211581" y="1092235"/>
            <a:ext cx="2900679" cy="138303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72384" tIns="36192" rIns="72384" bIns="36192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Contoh</a:t>
            </a:r>
            <a:r>
              <a:rPr lang="en-US" dirty="0">
                <a:solidFill>
                  <a:schemeClr val="tx1"/>
                </a:solidFill>
              </a:rPr>
              <a:t> Surat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Pertanggungjawaban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Mutlak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E87B5-210F-45EC-9C39-C3E13E7C1740}" type="slidenum">
              <a:rPr lang="en-US" smtClean="0"/>
              <a:t>17</a:t>
            </a:fld>
            <a:endParaRPr lang="en-US"/>
          </a:p>
        </p:txBody>
      </p:sp>
      <p:pic>
        <p:nvPicPr>
          <p:cNvPr id="3074" name="Picture 2" descr="D:\BSM\2018\bahan ppt\sptjm_Pag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5" t="7117" r="10137" b="9709"/>
          <a:stretch/>
        </p:blipFill>
        <p:spPr bwMode="auto">
          <a:xfrm>
            <a:off x="3314699" y="228589"/>
            <a:ext cx="6435091" cy="657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9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096" y="1916431"/>
            <a:ext cx="8922014" cy="2392680"/>
          </a:xfrm>
        </p:spPr>
        <p:txBody>
          <a:bodyPr>
            <a:normAutofit/>
          </a:bodyPr>
          <a:lstStyle/>
          <a:p>
            <a:pPr marL="514350" indent="-514350">
              <a:buSzPct val="120000"/>
              <a:buFont typeface="+mj-lt"/>
              <a:buAutoNum type="arabicPeriod"/>
            </a:pPr>
            <a:r>
              <a:rPr lang="id-ID" sz="2800" b="1" dirty="0" smtClean="0"/>
              <a:t>Progres SK </a:t>
            </a:r>
            <a:r>
              <a:rPr lang="id-ID" sz="2800" b="1" dirty="0"/>
              <a:t>PIP SMA Tahap 1 </a:t>
            </a:r>
            <a:r>
              <a:rPr lang="id-ID" sz="2800" dirty="0"/>
              <a:t>(Kelas 12 ber-KIP)</a:t>
            </a:r>
            <a:endParaRPr lang="en-US" sz="2800" dirty="0"/>
          </a:p>
          <a:p>
            <a:pPr marL="514350" indent="-514350" algn="l">
              <a:buSzPct val="120000"/>
              <a:buFont typeface="+mj-lt"/>
              <a:buAutoNum type="arabicPeriod"/>
            </a:pPr>
            <a:r>
              <a:rPr lang="id-ID" sz="2800" b="1" dirty="0" smtClean="0">
                <a:solidFill>
                  <a:schemeClr val="tx1"/>
                </a:solidFill>
              </a:rPr>
              <a:t>Data Tarikan Layak PIP SMA</a:t>
            </a:r>
            <a:endParaRPr lang="en-US" sz="2800" b="1" dirty="0">
              <a:solidFill>
                <a:schemeClr val="tx1"/>
              </a:solidFill>
            </a:endParaRPr>
          </a:p>
          <a:p>
            <a:pPr marL="514350" indent="-514350" algn="l">
              <a:buSzPct val="120000"/>
              <a:buAutoNum type="arabicPeriod" startAt="3"/>
              <a:tabLst>
                <a:tab pos="536575" algn="l"/>
              </a:tabLst>
            </a:pPr>
            <a:r>
              <a:rPr lang="id-ID" sz="2800" b="1" dirty="0" smtClean="0">
                <a:solidFill>
                  <a:schemeClr val="tx1"/>
                </a:solidFill>
              </a:rPr>
              <a:t>Aktivitas Stakeholder Pendidikan untuk PIP</a:t>
            </a:r>
          </a:p>
          <a:p>
            <a:pPr marL="514350" indent="-514350" algn="l">
              <a:buSzPct val="120000"/>
              <a:buAutoNum type="arabicPeriod" startAt="3"/>
              <a:tabLst>
                <a:tab pos="536575" algn="l"/>
              </a:tabLst>
            </a:pPr>
            <a:r>
              <a:rPr lang="id-ID" sz="2800" b="1" dirty="0" smtClean="0"/>
              <a:t>Pengaduan PIP/KIP Dit. Pembinaan SMA</a:t>
            </a:r>
            <a:endParaRPr lang="id-ID" sz="2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794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C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-1"/>
            <a:ext cx="11201399" cy="7946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Progres pip sma 2018 - PENGADUAN PIP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6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940524"/>
            <a:ext cx="5310628" cy="5113767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736" y="940524"/>
            <a:ext cx="5310628" cy="5682345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0" y="0"/>
            <a:ext cx="11201399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id-ID" sz="28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PROGRESS SK PIP SMA 2018 (SK TAHAP 1)</a:t>
            </a:r>
            <a:endParaRPr lang="en-US" sz="2800" dirty="0"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C.1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17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2188" y="1504613"/>
            <a:ext cx="9966960" cy="2644477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  <a:tabLst>
                <a:tab pos="536575" algn="l"/>
              </a:tabLst>
            </a:pPr>
            <a:r>
              <a:rPr lang="id-ID" sz="3600" b="1" dirty="0" smtClean="0">
                <a:solidFill>
                  <a:srgbClr val="0070C0"/>
                </a:solidFill>
              </a:rPr>
              <a:t>A.</a:t>
            </a:r>
            <a:r>
              <a:rPr lang="id-ID" sz="3600" b="1" dirty="0" smtClean="0"/>
              <a:t>	</a:t>
            </a:r>
            <a:r>
              <a:rPr lang="id-ID" sz="3200" b="1" dirty="0" smtClean="0">
                <a:solidFill>
                  <a:srgbClr val="0070C0"/>
                </a:solidFill>
              </a:rPr>
              <a:t>Tujuan – TIMELINE PIP SMA</a:t>
            </a:r>
            <a:r>
              <a:rPr lang="id-ID" sz="3200" b="1" dirty="0">
                <a:solidFill>
                  <a:srgbClr val="0070C0"/>
                </a:solidFill>
              </a:rPr>
              <a:t/>
            </a:r>
            <a:br>
              <a:rPr lang="id-ID" sz="3200" b="1" dirty="0">
                <a:solidFill>
                  <a:srgbClr val="0070C0"/>
                </a:solidFill>
              </a:rPr>
            </a:br>
            <a:r>
              <a:rPr lang="id-ID" sz="3200" b="1" dirty="0" smtClean="0">
                <a:solidFill>
                  <a:srgbClr val="0070C0"/>
                </a:solidFill>
              </a:rPr>
              <a:t>b. 	Mekanisme </a:t>
            </a:r>
            <a:r>
              <a:rPr lang="id-ID" sz="3200" b="1" dirty="0">
                <a:solidFill>
                  <a:srgbClr val="0070C0"/>
                </a:solidFill>
              </a:rPr>
              <a:t>Pengusulan </a:t>
            </a:r>
            <a:r>
              <a:rPr lang="id-ID" sz="3200" b="1" dirty="0" smtClean="0">
                <a:solidFill>
                  <a:srgbClr val="0070C0"/>
                </a:solidFill>
              </a:rPr>
              <a:t>PIP – PERUNTUKKAN dana</a:t>
            </a:r>
            <a:r>
              <a:rPr lang="en-US" sz="3200" b="1" dirty="0">
                <a:solidFill>
                  <a:srgbClr val="0070C0"/>
                </a:solidFill>
              </a:rPr>
              <a:t/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id-ID" sz="3200" b="1" dirty="0" smtClean="0">
                <a:solidFill>
                  <a:srgbClr val="0070C0"/>
                </a:solidFill>
              </a:rPr>
              <a:t>c. 	Progress </a:t>
            </a:r>
            <a:r>
              <a:rPr lang="en-US" sz="3200" b="1" dirty="0" smtClean="0">
                <a:solidFill>
                  <a:srgbClr val="0070C0"/>
                </a:solidFill>
              </a:rPr>
              <a:t>PIP </a:t>
            </a:r>
            <a:r>
              <a:rPr lang="id-ID" sz="3200" b="1" dirty="0" smtClean="0">
                <a:solidFill>
                  <a:srgbClr val="0070C0"/>
                </a:solidFill>
              </a:rPr>
              <a:t>sma </a:t>
            </a:r>
            <a:r>
              <a:rPr lang="en-US" sz="3200" b="1" dirty="0" smtClean="0">
                <a:solidFill>
                  <a:srgbClr val="0070C0"/>
                </a:solidFill>
              </a:rPr>
              <a:t>2018 </a:t>
            </a:r>
            <a:r>
              <a:rPr lang="id-ID" sz="3200" b="1" dirty="0" smtClean="0">
                <a:solidFill>
                  <a:srgbClr val="0070C0"/>
                </a:solidFill>
              </a:rPr>
              <a:t>– PENGADUAN PIP</a:t>
            </a:r>
            <a:r>
              <a:rPr lang="id-ID" sz="3200" b="1" dirty="0">
                <a:solidFill>
                  <a:srgbClr val="0070C0"/>
                </a:solidFill>
              </a:rPr>
              <a:t/>
            </a:r>
            <a:br>
              <a:rPr lang="id-ID" sz="3200" b="1" dirty="0">
                <a:solidFill>
                  <a:srgbClr val="0070C0"/>
                </a:solidFill>
              </a:rPr>
            </a:br>
            <a:r>
              <a:rPr lang="id-ID" sz="3200" b="1" dirty="0">
                <a:solidFill>
                  <a:srgbClr val="0070C0"/>
                </a:solidFill>
              </a:rPr>
              <a:t>	</a:t>
            </a:r>
            <a:r>
              <a:rPr lang="id-ID" sz="2800" dirty="0">
                <a:solidFill>
                  <a:srgbClr val="0070C0"/>
                </a:solidFill>
              </a:rPr>
              <a:t>(SK </a:t>
            </a:r>
            <a:r>
              <a:rPr lang="en-US" sz="2800" dirty="0" err="1">
                <a:solidFill>
                  <a:srgbClr val="0070C0"/>
                </a:solidFill>
              </a:rPr>
              <a:t>Tahap</a:t>
            </a:r>
            <a:r>
              <a:rPr lang="en-US" sz="2800" dirty="0">
                <a:solidFill>
                  <a:srgbClr val="0070C0"/>
                </a:solidFill>
              </a:rPr>
              <a:t> 1</a:t>
            </a:r>
            <a:r>
              <a:rPr lang="id-ID" sz="2800" dirty="0">
                <a:solidFill>
                  <a:srgbClr val="0070C0"/>
                </a:solidFill>
              </a:rPr>
              <a:t>, Siswa Kelas 12 ber-KIP</a:t>
            </a:r>
            <a:r>
              <a:rPr lang="en-US" sz="2800" dirty="0">
                <a:solidFill>
                  <a:srgbClr val="0070C0"/>
                </a:solidFill>
              </a:rPr>
              <a:t>)</a:t>
            </a:r>
            <a:br>
              <a:rPr lang="en-US" sz="2800" dirty="0">
                <a:solidFill>
                  <a:srgbClr val="0070C0"/>
                </a:solidFill>
              </a:rPr>
            </a:br>
            <a:r>
              <a:rPr lang="id-ID" sz="3200" b="1" dirty="0" smtClean="0">
                <a:solidFill>
                  <a:srgbClr val="0070C0"/>
                </a:solidFill>
              </a:rPr>
              <a:t>D. 	AKTIVITAS stakeholder PENDIDIKAN THD PIP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6883" y="715337"/>
            <a:ext cx="8877571" cy="55299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3200" dirty="0">
                <a:solidFill>
                  <a:srgbClr val="C00000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rogram </a:t>
            </a:r>
            <a:r>
              <a:rPr lang="id-ID" sz="3200" dirty="0" smtClean="0">
                <a:solidFill>
                  <a:srgbClr val="C00000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Indonesia Pintar (PIP) SMA </a:t>
            </a:r>
            <a:r>
              <a:rPr lang="en-US" sz="3200" dirty="0" smtClean="0">
                <a:solidFill>
                  <a:srgbClr val="C00000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</a:t>
            </a:r>
            <a:endParaRPr lang="en-US" sz="3200" dirty="0">
              <a:solidFill>
                <a:srgbClr val="C00000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27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1" y="806933"/>
            <a:ext cx="10882448" cy="5170957"/>
          </a:xfrm>
        </p:spPr>
      </p:pic>
      <p:sp>
        <p:nvSpPr>
          <p:cNvPr id="8" name="Title 1"/>
          <p:cNvSpPr txBox="1">
            <a:spLocks/>
          </p:cNvSpPr>
          <p:nvPr/>
        </p:nvSpPr>
        <p:spPr>
          <a:xfrm rot="5400000">
            <a:off x="10164650" y="1882872"/>
            <a:ext cx="2596015" cy="44413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b="1" dirty="0" smtClean="0">
                <a:solidFill>
                  <a:sysClr val="windowText" lastClr="000000"/>
                </a:solidFill>
              </a:rPr>
              <a:t>Data per 08 MARET 2018</a:t>
            </a:r>
            <a:endParaRPr lang="en-US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C.2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0"/>
            <a:ext cx="11201399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en-US" sz="28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</a:t>
            </a:r>
            <a:r>
              <a:rPr lang="en-US" sz="2800" dirty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TARIKAN USULAN </a:t>
            </a:r>
            <a:r>
              <a:rPr lang="en-US" sz="28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PIP 2018 – </a:t>
            </a:r>
            <a:r>
              <a:rPr lang="en-US" sz="28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DAPODIK</a:t>
            </a:r>
            <a:endParaRPr lang="en-US" sz="2800" dirty="0"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8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1" y="822961"/>
            <a:ext cx="10830196" cy="568071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 rot="5400000">
            <a:off x="10298600" y="1712697"/>
            <a:ext cx="2596015" cy="54222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b="1" dirty="0" smtClean="0">
                <a:solidFill>
                  <a:sysClr val="windowText" lastClr="000000"/>
                </a:solidFill>
              </a:rPr>
              <a:t>Data per 08 MARET 2018</a:t>
            </a:r>
            <a:endParaRPr lang="en-US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0"/>
            <a:ext cx="11201399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en-US" sz="28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</a:t>
            </a:r>
            <a:r>
              <a:rPr lang="en-US" sz="2800" dirty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TARIKAN USULAN </a:t>
            </a:r>
            <a:r>
              <a:rPr lang="en-US" sz="28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PIP 2018 – DAPODIK (2)</a:t>
            </a:r>
            <a:endParaRPr lang="en-US" sz="2800" dirty="0"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C.2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93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794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D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-1"/>
            <a:ext cx="11201399" cy="7946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en-US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</a:t>
            </a:r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ITAS stakeholder</a:t>
            </a:r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TERHADAP pip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2138916" y="1508481"/>
            <a:ext cx="6102113" cy="5576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3200" dirty="0" err="1" smtClean="0">
                <a:latin typeface="Segoe UI Semibold" pitchFamily="34" charset="0"/>
              </a:rPr>
              <a:t>pengusulan</a:t>
            </a:r>
            <a:r>
              <a:rPr lang="en-US" sz="3200" dirty="0" smtClean="0">
                <a:latin typeface="Segoe UI Semibold" pitchFamily="34" charset="0"/>
              </a:rPr>
              <a:t> </a:t>
            </a:r>
            <a:r>
              <a:rPr lang="en-US" sz="3200" dirty="0">
                <a:latin typeface="Segoe UI Semibold" pitchFamily="34" charset="0"/>
              </a:rPr>
              <a:t>DATA </a:t>
            </a:r>
            <a:r>
              <a:rPr lang="en-US" sz="3200" dirty="0" smtClean="0">
                <a:latin typeface="Segoe UI Semibold" pitchFamily="34" charset="0"/>
              </a:rPr>
              <a:t>pip</a:t>
            </a:r>
            <a:r>
              <a:rPr lang="id-ID" sz="3200" dirty="0" smtClean="0">
                <a:latin typeface="Segoe UI Semibold" pitchFamily="34" charset="0"/>
              </a:rPr>
              <a:t> sma</a:t>
            </a:r>
            <a:r>
              <a:rPr lang="en-US" sz="3200" dirty="0" smtClean="0">
                <a:latin typeface="Segoe UI Semibold" pitchFamily="34" charset="0"/>
              </a:rPr>
              <a:t>:</a:t>
            </a:r>
            <a:endParaRPr lang="en-US" sz="3200" dirty="0">
              <a:latin typeface="Segoe UI Semibold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38916" y="2191833"/>
            <a:ext cx="7018718" cy="20501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SEKOLAH </a:t>
            </a:r>
          </a:p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UPTD/KCD/MKKS</a:t>
            </a:r>
            <a:endParaRPr lang="en-US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DINAS PROVINSI</a:t>
            </a:r>
          </a:p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DIT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EMBINAAN 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61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154004" y="5662863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289502"/>
              </p:ext>
            </p:extLst>
          </p:nvPr>
        </p:nvGraphicFramePr>
        <p:xfrm>
          <a:off x="595298" y="171670"/>
          <a:ext cx="11112500" cy="64691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5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4187">
                <a:tc gridSpan="3">
                  <a:txBody>
                    <a:bodyPr/>
                    <a:lstStyle/>
                    <a:p>
                      <a:pPr algn="ctr"/>
                      <a:endParaRPr lang="pt-BR" sz="1800" i="1" dirty="0"/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Kepala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menetapkan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Tim PIP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tingkat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sekolah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Memberitahukan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secara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resmi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kpd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/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orangtua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mengenai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pendataan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ekonomi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untuk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PIP</a:t>
                      </a: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/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Melakukan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pendataan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tidak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mampu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yang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memiliki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KIP, KKS, PKH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kartu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lainnya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tidak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mampu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non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kartu</a:t>
                      </a:r>
                      <a:endParaRPr lang="en-US" sz="2200" b="1" dirty="0">
                        <a:solidFill>
                          <a:srgbClr val="002060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Melakukan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verifikasi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keluarga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tidak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mampu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dengan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kunjungan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langsung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rumah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cara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lainnya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tabLst/>
                      </a:pP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Membuat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rekapitulasi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Dapodik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melaporkan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Dinas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Pendidikan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Prov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/UPTD/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Kancab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Dinas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/MKKS 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11528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Menginput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/entry data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layak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Dapodik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memantau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progres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entry data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baseline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Menetapkan</a:t>
                      </a: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1" dirty="0" err="1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yang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ber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KIP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non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Kartu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yang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layak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</a:rPr>
                        <a:t> PIP</a:t>
                      </a:r>
                    </a:p>
                    <a:p>
                      <a:pPr lvl="0"/>
                      <a:endParaRPr lang="en-US" sz="22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815" y="1086418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5027" y="3098573"/>
            <a:ext cx="1187449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3752" y="2051754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22864" y="4790918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334434" y="221990"/>
            <a:ext cx="2667162" cy="5980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1. </a:t>
            </a:r>
            <a:r>
              <a:rPr lang="en-US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SEKOLAH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595298" y="221990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Aktivitas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pengusulan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pip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53" y="5633082"/>
            <a:ext cx="948506" cy="866314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1052277" y="3837853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21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423512" y="5633988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986021"/>
              </p:ext>
            </p:extLst>
          </p:nvPr>
        </p:nvGraphicFramePr>
        <p:xfrm>
          <a:off x="325790" y="563827"/>
          <a:ext cx="11112500" cy="60424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5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4187">
                <a:tc gridSpan="3">
                  <a:txBody>
                    <a:bodyPr/>
                    <a:lstStyle/>
                    <a:p>
                      <a:pPr algn="ctr"/>
                      <a:endParaRPr lang="pt-BR" sz="2000" i="1" dirty="0">
                        <a:latin typeface="Candara" panose="020E0502030303020204" pitchFamily="34" charset="0"/>
                      </a:endParaRPr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Mengeluarkan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surat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edaran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kepala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untuk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melakukan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pendataan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tingkat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ekonomi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keluarga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Membuat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kuesioner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forma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t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untuk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pemetaan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pendataan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kondisi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ekonomi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keluarga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Memetakan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prioritas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layak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sesuai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dengan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kriteria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sasaran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Menginstrusikan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untuk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mengentry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layak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berkartu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non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kartu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Dapodik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Memantau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progress entry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input data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layak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per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secara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rutin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6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i="0" dirty="0" err="1">
                          <a:latin typeface="Candara" panose="020E0502030303020204" pitchFamily="34" charset="0"/>
                        </a:rPr>
                        <a:t>Membuat</a:t>
                      </a:r>
                      <a:r>
                        <a:rPr lang="en-US" sz="2000" b="1" i="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i="0" dirty="0" err="1">
                          <a:latin typeface="Candara" panose="020E0502030303020204" pitchFamily="34" charset="0"/>
                        </a:rPr>
                        <a:t>rekapitulasi</a:t>
                      </a:r>
                      <a:r>
                        <a:rPr lang="en-US" sz="2000" b="1" i="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i="0" dirty="0" err="1">
                          <a:latin typeface="Candara" panose="020E0502030303020204" pitchFamily="34" charset="0"/>
                        </a:rPr>
                        <a:t>jumlah</a:t>
                      </a:r>
                      <a:r>
                        <a:rPr lang="en-US" sz="2000" b="1" i="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i="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b="1" i="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i="0" dirty="0" err="1">
                          <a:latin typeface="Candara" panose="020E0502030303020204" pitchFamily="34" charset="0"/>
                        </a:rPr>
                        <a:t>calon</a:t>
                      </a:r>
                      <a:r>
                        <a:rPr lang="en-US" sz="2000" b="1" i="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i="0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b="1" i="0" dirty="0">
                          <a:latin typeface="Candara" panose="020E0502030303020204" pitchFamily="34" charset="0"/>
                        </a:rPr>
                        <a:t> PI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P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per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melaporkan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Dinas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Pendidikan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Propinsi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  <a:p>
                      <a:pPr lvl="0"/>
                      <a:endParaRPr lang="en-US" sz="20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9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519" y="3069698"/>
            <a:ext cx="1187449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244" y="1108469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356" y="4762043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45" y="5604207"/>
            <a:ext cx="948506" cy="866314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782769" y="3808978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5" t="17415" r="4738" b="18549"/>
          <a:stretch/>
        </p:blipFill>
        <p:spPr>
          <a:xfrm>
            <a:off x="594244" y="1970716"/>
            <a:ext cx="1228724" cy="720787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318881" y="605613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Aktivitas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pengusulan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pip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136492" y="374635"/>
            <a:ext cx="4950358" cy="5980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2. UPTD/KCD/MKKS SMA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8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298383" y="5683321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119736"/>
              </p:ext>
            </p:extLst>
          </p:nvPr>
        </p:nvGraphicFramePr>
        <p:xfrm>
          <a:off x="450919" y="613160"/>
          <a:ext cx="11112500" cy="604386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5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4187">
                <a:tc gridSpan="3">
                  <a:txBody>
                    <a:bodyPr/>
                    <a:lstStyle/>
                    <a:p>
                      <a:pPr algn="ctr"/>
                      <a:endParaRPr lang="pt-BR" sz="2000" i="1" dirty="0">
                        <a:latin typeface="Candara" panose="020E0502030303020204" pitchFamily="34" charset="0"/>
                      </a:endParaRPr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Mengeluarkan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surat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edaran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kpd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UPTD/KCD/MKKS SMA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untuk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melakukan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pendataan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tingkat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ekonomi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keluarga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Mengeluarkan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format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standar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utk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keperluan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pendataan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tingkat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ekonomi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keluarga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Memetakan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wilayah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prioritas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mendapatkan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sesuai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kondisi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ekonomi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wilayah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berkartu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non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kartu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drop out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Mengintruksikan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untuk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mengentry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/input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layak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berkartu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non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kartu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Dapodik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Melakukan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pemantauan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calon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kategori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FUS/SKTM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melalui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aplikasi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Manager PIP SMA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6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Membuat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rekapitulasi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usulan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data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melaporkan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berkoordinasi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dengan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dit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PSMA</a:t>
                      </a:r>
                    </a:p>
                    <a:p>
                      <a:pPr lvl="0"/>
                      <a:endParaRPr lang="en-US" sz="20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436" y="1106876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648" y="3119031"/>
            <a:ext cx="1187449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48" y="3952273"/>
            <a:ext cx="116637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8485" y="4811376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74" y="5653540"/>
            <a:ext cx="948506" cy="866314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921120" y="2058139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450919" y="653804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Aktivitas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pengusulan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pip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285082" y="422826"/>
            <a:ext cx="5247538" cy="5980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3. DINAS PEND. PROVINSI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7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125128" y="5518485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411752"/>
              </p:ext>
            </p:extLst>
          </p:nvPr>
        </p:nvGraphicFramePr>
        <p:xfrm>
          <a:off x="624174" y="448324"/>
          <a:ext cx="11112500" cy="646750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5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4187">
                <a:tc gridSpan="3">
                  <a:txBody>
                    <a:bodyPr/>
                    <a:lstStyle/>
                    <a:p>
                      <a:pPr algn="ctr"/>
                      <a:endParaRPr lang="pt-BR" sz="1800" i="1" dirty="0"/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Membuat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pemetaan</a:t>
                      </a:r>
                      <a:r>
                        <a:rPr lang="en-US" sz="2000" b="1" dirty="0"/>
                        <a:t>/</a:t>
                      </a:r>
                      <a:r>
                        <a:rPr lang="en-US" sz="2000" b="1" dirty="0" err="1"/>
                        <a:t>rancangan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jumlah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calon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penerima</a:t>
                      </a:r>
                      <a:r>
                        <a:rPr lang="en-US" sz="2000" dirty="0"/>
                        <a:t> PIP </a:t>
                      </a:r>
                      <a:r>
                        <a:rPr lang="en-US" sz="2000" dirty="0" err="1"/>
                        <a:t>berdasarkan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indeks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kemiskinan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wilayah</a:t>
                      </a:r>
                      <a:r>
                        <a:rPr lang="en-US" sz="2000" dirty="0"/>
                        <a:t>, data </a:t>
                      </a:r>
                      <a:r>
                        <a:rPr lang="en-US" sz="2000" dirty="0" err="1"/>
                        <a:t>kepemilikan</a:t>
                      </a:r>
                      <a:r>
                        <a:rPr lang="en-US" sz="2000" dirty="0"/>
                        <a:t> KIP, </a:t>
                      </a:r>
                      <a:r>
                        <a:rPr lang="en-US" sz="2000" dirty="0" err="1"/>
                        <a:t>presentase</a:t>
                      </a:r>
                      <a:r>
                        <a:rPr lang="en-US" sz="2000" dirty="0"/>
                        <a:t> data PKH/KKS/BDT 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Menginformasikan</a:t>
                      </a:r>
                      <a:r>
                        <a:rPr lang="en-US" sz="2000" b="1" dirty="0"/>
                        <a:t>/</a:t>
                      </a:r>
                      <a:r>
                        <a:rPr lang="en-US" sz="2000" b="1" dirty="0" err="1"/>
                        <a:t>mengkoordinasikan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hasil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rancangan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pemetaan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calon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penerima</a:t>
                      </a:r>
                      <a:r>
                        <a:rPr lang="en-US" sz="2000" dirty="0"/>
                        <a:t> PIP, </a:t>
                      </a:r>
                      <a:r>
                        <a:rPr lang="en-US" sz="2000" b="1" dirty="0" err="1"/>
                        <a:t>Memantau</a:t>
                      </a:r>
                      <a:r>
                        <a:rPr lang="en-US" sz="2000" b="1" dirty="0"/>
                        <a:t> progress </a:t>
                      </a:r>
                      <a:r>
                        <a:rPr lang="en-US" sz="2000" b="1" dirty="0" err="1"/>
                        <a:t>pengusulan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data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layak</a:t>
                      </a:r>
                      <a:r>
                        <a:rPr lang="en-US" sz="2000" dirty="0"/>
                        <a:t> PIP di </a:t>
                      </a:r>
                      <a:r>
                        <a:rPr lang="en-US" sz="2000" dirty="0" err="1"/>
                        <a:t>Dapodik</a:t>
                      </a:r>
                      <a:endParaRPr lang="en-US" sz="2000" dirty="0"/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/>
                        <a:t>Memantau</a:t>
                      </a:r>
                      <a:r>
                        <a:rPr lang="en-US" sz="2000" b="1" dirty="0"/>
                        <a:t> progress </a:t>
                      </a:r>
                      <a:r>
                        <a:rPr lang="en-US" sz="2000" b="1" dirty="0" err="1"/>
                        <a:t>hasil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indentifikasi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terkait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jumlah</a:t>
                      </a:r>
                      <a:r>
                        <a:rPr lang="en-US" sz="2000" dirty="0"/>
                        <a:t> data </a:t>
                      </a:r>
                      <a:r>
                        <a:rPr lang="en-US" sz="2000" dirty="0" err="1"/>
                        <a:t>calon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layak</a:t>
                      </a:r>
                      <a:r>
                        <a:rPr lang="en-US" sz="2000" dirty="0"/>
                        <a:t> PIP </a:t>
                      </a:r>
                      <a:r>
                        <a:rPr lang="en-US" sz="2000" dirty="0" err="1"/>
                        <a:t>kategori</a:t>
                      </a:r>
                      <a:r>
                        <a:rPr lang="en-US" sz="2000" dirty="0"/>
                        <a:t> FUS/SKTM di PIP Manager SMA</a:t>
                      </a:r>
                    </a:p>
                    <a:p>
                      <a:pPr lvl="0"/>
                      <a:endParaRPr lang="en-US" sz="20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Mengintruksikan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sekolah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untuk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mengentry</a:t>
                      </a:r>
                      <a:r>
                        <a:rPr lang="en-US" sz="2000" b="1" dirty="0"/>
                        <a:t>/input </a:t>
                      </a:r>
                      <a:r>
                        <a:rPr lang="en-US" sz="2000" b="1" dirty="0" err="1"/>
                        <a:t>usulan</a:t>
                      </a:r>
                      <a:r>
                        <a:rPr lang="en-US" sz="2000" b="1" dirty="0"/>
                        <a:t> data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layak</a:t>
                      </a:r>
                      <a:r>
                        <a:rPr lang="en-US" sz="2000" dirty="0"/>
                        <a:t> PIP </a:t>
                      </a:r>
                      <a:r>
                        <a:rPr lang="en-US" sz="2000" dirty="0" err="1"/>
                        <a:t>berkartu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non </a:t>
                      </a:r>
                      <a:r>
                        <a:rPr lang="en-US" sz="2000" dirty="0" err="1"/>
                        <a:t>kartu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Dapodik</a:t>
                      </a:r>
                      <a:endParaRPr lang="en-US" sz="2000" dirty="0"/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/>
                        <a:t>Membuat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rekapitulasi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jumlah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siswa</a:t>
                      </a:r>
                      <a:r>
                        <a:rPr lang="en-US" sz="2000" b="1" dirty="0"/>
                        <a:t> data </a:t>
                      </a:r>
                      <a:r>
                        <a:rPr lang="en-US" sz="2000" b="1" dirty="0" err="1"/>
                        <a:t>alayak</a:t>
                      </a:r>
                      <a:r>
                        <a:rPr lang="en-US" sz="2000" b="1" dirty="0"/>
                        <a:t> PIP </a:t>
                      </a:r>
                      <a:r>
                        <a:rPr lang="en-US" sz="2000" dirty="0"/>
                        <a:t>di </a:t>
                      </a:r>
                      <a:r>
                        <a:rPr lang="en-US" sz="2000" dirty="0" err="1"/>
                        <a:t>dapodik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sebagai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calon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penerima</a:t>
                      </a:r>
                      <a:r>
                        <a:rPr lang="en-US" sz="2000" dirty="0"/>
                        <a:t> PIP, </a:t>
                      </a:r>
                      <a:r>
                        <a:rPr lang="en-US" sz="2000" b="1" dirty="0" err="1"/>
                        <a:t>Mengelola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menganalisis</a:t>
                      </a:r>
                      <a:r>
                        <a:rPr lang="en-US" sz="2000" dirty="0"/>
                        <a:t> (cleaning, Matching, pairing)  data </a:t>
                      </a:r>
                      <a:r>
                        <a:rPr lang="en-US" sz="2000" dirty="0" err="1"/>
                        <a:t>calon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penerima</a:t>
                      </a:r>
                      <a:r>
                        <a:rPr lang="en-US" sz="2000" dirty="0"/>
                        <a:t> PIP</a:t>
                      </a:r>
                    </a:p>
                    <a:p>
                      <a:pPr lvl="0"/>
                      <a:endParaRPr lang="en-US" sz="20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b="1" dirty="0" smtClean="0"/>
                        <a:t>6</a:t>
                      </a:r>
                      <a:endParaRPr lang="en-US" sz="1800" b="1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/>
                        <a:t>Menetapkan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siswa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penerima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PIP </a:t>
                      </a:r>
                      <a:r>
                        <a:rPr lang="en-US" sz="2000" dirty="0" err="1"/>
                        <a:t>berdasarkan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kategori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sesuai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Juknis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b="1" dirty="0" err="1"/>
                        <a:t>Menyampaikan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informasi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penerima</a:t>
                      </a:r>
                      <a:r>
                        <a:rPr lang="en-US" sz="2000" b="1" dirty="0"/>
                        <a:t> PIP </a:t>
                      </a:r>
                      <a:r>
                        <a:rPr lang="en-US" sz="2000" dirty="0" err="1"/>
                        <a:t>melalui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aplikasi</a:t>
                      </a:r>
                      <a:r>
                        <a:rPr lang="en-US" sz="2000" dirty="0"/>
                        <a:t> PIP </a:t>
                      </a:r>
                      <a:r>
                        <a:rPr lang="en-US" sz="2000" dirty="0" smtClean="0"/>
                        <a:t>Manager</a:t>
                      </a:r>
                      <a:endParaRPr lang="en-US" sz="2000" dirty="0"/>
                    </a:p>
                    <a:p>
                      <a:pPr lvl="0"/>
                      <a:endParaRPr lang="en-US" sz="20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691" y="942040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3903" y="2954195"/>
            <a:ext cx="1187449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2628" y="1907376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1740" y="464654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29" y="5488704"/>
            <a:ext cx="948506" cy="866314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1081153" y="3693475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624174" y="511627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Aktivitas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pengusulan</a:t>
            </a:r>
            <a:r>
              <a:rPr lang="en-US" sz="1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pip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467962" y="280649"/>
            <a:ext cx="2652928" cy="5980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4. DIT. PSMA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7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794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D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-1"/>
            <a:ext cx="11201399" cy="7946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en-US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</a:t>
            </a:r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ITAS stakeholder</a:t>
            </a:r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TERHADAP pip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38917" y="2134404"/>
            <a:ext cx="6765054" cy="20501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SEKOLAH </a:t>
            </a:r>
          </a:p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UPTD/KCD/MKKS</a:t>
            </a:r>
            <a:endParaRPr lang="en-US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DINAS PROVINSI</a:t>
            </a:r>
          </a:p>
          <a:p>
            <a:pPr marL="514350" indent="-51435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DIT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EMBINAAN 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2138917" y="1452815"/>
            <a:ext cx="6925074" cy="5576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3200" dirty="0" smtClean="0">
                <a:latin typeface="Segoe UI Semibold" pitchFamily="34" charset="0"/>
              </a:rPr>
              <a:t>P</a:t>
            </a:r>
            <a:r>
              <a:rPr lang="id-ID" sz="3200" dirty="0" smtClean="0">
                <a:latin typeface="Segoe UI Semibold" pitchFamily="34" charset="0"/>
              </a:rPr>
              <a:t>enyaluran – pencairan pip</a:t>
            </a:r>
            <a:endParaRPr lang="en-US" sz="3200" dirty="0">
              <a:latin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20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221381" y="5566928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432789"/>
              </p:ext>
            </p:extLst>
          </p:nvPr>
        </p:nvGraphicFramePr>
        <p:xfrm>
          <a:off x="527921" y="496449"/>
          <a:ext cx="11112500" cy="616270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5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4187">
                <a:tc gridSpan="3">
                  <a:txBody>
                    <a:bodyPr/>
                    <a:lstStyle/>
                    <a:p>
                      <a:pPr algn="ctr"/>
                      <a:endParaRPr lang="pt-BR" sz="1800" i="1" dirty="0"/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Mengunduh</a:t>
                      </a:r>
                      <a:r>
                        <a:rPr lang="en-US" sz="2000" b="1" dirty="0"/>
                        <a:t> (download) </a:t>
                      </a:r>
                      <a:r>
                        <a:rPr lang="en-US" sz="2000" b="1" dirty="0" err="1"/>
                        <a:t>surat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keputusan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daftar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nama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penerima</a:t>
                      </a:r>
                      <a:r>
                        <a:rPr lang="en-US" sz="2000" b="1" dirty="0"/>
                        <a:t> PIP </a:t>
                      </a:r>
                      <a:r>
                        <a:rPr lang="en-US" sz="2000" dirty="0"/>
                        <a:t>di </a:t>
                      </a:r>
                      <a:r>
                        <a:rPr lang="en-US" sz="2000" dirty="0" err="1"/>
                        <a:t>Aplikasi</a:t>
                      </a:r>
                      <a:r>
                        <a:rPr lang="en-US" sz="2000" dirty="0"/>
                        <a:t> PIP Manager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Memberitahukan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siswa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penerima</a:t>
                      </a:r>
                      <a:r>
                        <a:rPr lang="en-US" sz="2000" b="1" dirty="0"/>
                        <a:t> PIP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b="1" dirty="0" err="1"/>
                        <a:t>membuat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surat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pemberitahuan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bagi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atau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orangtua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untuk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mencairkan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dana</a:t>
                      </a:r>
                      <a:r>
                        <a:rPr lang="en-US" sz="2000" dirty="0"/>
                        <a:t> PIP </a:t>
                      </a: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Menyelenggarakan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rapat</a:t>
                      </a:r>
                      <a:r>
                        <a:rPr lang="en-US" sz="2000" b="1" dirty="0"/>
                        <a:t>/</a:t>
                      </a:r>
                      <a:r>
                        <a:rPr lang="en-US" sz="2000" b="1" dirty="0" err="1"/>
                        <a:t>pertemuan</a:t>
                      </a:r>
                      <a:r>
                        <a:rPr lang="en-US" sz="2000" b="1" dirty="0"/>
                        <a:t> dg </a:t>
                      </a:r>
                      <a:r>
                        <a:rPr lang="en-US" sz="2000" b="1" dirty="0" err="1"/>
                        <a:t>para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orangtua</a:t>
                      </a:r>
                      <a:r>
                        <a:rPr lang="en-US" sz="2000" b="1" dirty="0"/>
                        <a:t>/</a:t>
                      </a:r>
                      <a:r>
                        <a:rPr lang="en-US" sz="2000" b="1" dirty="0" err="1"/>
                        <a:t>siswa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penerima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mengenai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pencairan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penggunaan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pelaporan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penggunaan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dana</a:t>
                      </a:r>
                      <a:r>
                        <a:rPr lang="en-US" sz="2000" dirty="0"/>
                        <a:t> </a:t>
                      </a:r>
                    </a:p>
                    <a:p>
                      <a:pPr lvl="0"/>
                      <a:endParaRPr lang="en-US" sz="20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Membahas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menyepakati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bersama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tentang</a:t>
                      </a:r>
                      <a:r>
                        <a:rPr lang="en-US" sz="2000" dirty="0"/>
                        <a:t> </a:t>
                      </a:r>
                      <a:r>
                        <a:rPr lang="en-US" sz="2000" b="1" dirty="0" err="1"/>
                        <a:t>rencana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penggunaan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dana</a:t>
                      </a:r>
                      <a:r>
                        <a:rPr lang="en-US" sz="2000" b="1" dirty="0"/>
                        <a:t> PIP </a:t>
                      </a:r>
                      <a:r>
                        <a:rPr lang="en-US" sz="2000" dirty="0" err="1"/>
                        <a:t>utk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membayar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biaya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sekolah</a:t>
                      </a:r>
                      <a:r>
                        <a:rPr lang="en-US" sz="2000" dirty="0"/>
                        <a:t> (SPP) </a:t>
                      </a:r>
                      <a:r>
                        <a:rPr lang="en-US" sz="2000" dirty="0" err="1"/>
                        <a:t>atau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lainnya</a:t>
                      </a:r>
                      <a:endParaRPr lang="en-US" sz="2000" dirty="0"/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Berkoordinasi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dengan</a:t>
                      </a:r>
                      <a:r>
                        <a:rPr lang="en-US" sz="2000" b="1" dirty="0"/>
                        <a:t> BNI </a:t>
                      </a:r>
                      <a:r>
                        <a:rPr lang="en-US" sz="2000" b="1" dirty="0" err="1"/>
                        <a:t>mengenai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b="1" dirty="0"/>
                        <a:t> PIP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b="1" dirty="0" err="1"/>
                        <a:t>membantu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mengumpulkan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dokumen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persyaratan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dirty="0"/>
                        <a:t> per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menyiapkan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surat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ket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 smtClean="0"/>
                        <a:t>kepsek</a:t>
                      </a:r>
                      <a:endParaRPr lang="en-US" sz="20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Merekap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mencatat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0" dirty="0" err="1"/>
                        <a:t>jumlah</a:t>
                      </a:r>
                      <a:r>
                        <a:rPr lang="en-US" sz="2000" b="0" dirty="0"/>
                        <a:t> </a:t>
                      </a:r>
                      <a:r>
                        <a:rPr lang="en-US" sz="2000" b="0" dirty="0" err="1"/>
                        <a:t>siswa</a:t>
                      </a:r>
                      <a:r>
                        <a:rPr lang="en-US" sz="2000" b="0" dirty="0"/>
                        <a:t> yang </a:t>
                      </a:r>
                      <a:r>
                        <a:rPr lang="en-US" sz="2000" b="0" dirty="0" err="1"/>
                        <a:t>sudah</a:t>
                      </a:r>
                      <a:r>
                        <a:rPr lang="en-US" sz="2000" b="0" dirty="0"/>
                        <a:t> </a:t>
                      </a:r>
                      <a:r>
                        <a:rPr lang="en-US" sz="2000" b="0" dirty="0" err="1"/>
                        <a:t>mencairkan</a:t>
                      </a:r>
                      <a:r>
                        <a:rPr lang="en-US" sz="2000" b="0" dirty="0"/>
                        <a:t> PIP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yang </a:t>
                      </a:r>
                      <a:r>
                        <a:rPr lang="en-US" sz="2000" dirty="0" err="1"/>
                        <a:t>belum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serta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memantau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penggunaan</a:t>
                      </a:r>
                      <a:r>
                        <a:rPr lang="en-US" sz="2000" dirty="0"/>
                        <a:t> dana PIP </a:t>
                      </a:r>
                      <a:r>
                        <a:rPr lang="en-US" sz="2000" dirty="0" err="1"/>
                        <a:t>oleh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 smtClean="0"/>
                        <a:t>penerima</a:t>
                      </a:r>
                      <a:endParaRPr lang="en-US" sz="2000" dirty="0" smtClean="0"/>
                    </a:p>
                    <a:p>
                      <a:pPr lvl="0"/>
                      <a:endParaRPr lang="en-US" sz="20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827" y="3811742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375" y="1955501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39" y="5608050"/>
            <a:ext cx="789272" cy="720878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681201" y="164401"/>
            <a:ext cx="2634944" cy="571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1. </a:t>
            </a:r>
            <a:r>
              <a:rPr lang="en-US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SEKOLAH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75" y="1033225"/>
            <a:ext cx="1270000" cy="7675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3" y="2858997"/>
            <a:ext cx="1182852" cy="6690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89" y="4790345"/>
            <a:ext cx="1175786" cy="55369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527921" y="552406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Penyaluran-pencairan</a:t>
            </a:r>
            <a:r>
              <a:rPr lang="en-US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1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288758" y="5608382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757813"/>
              </p:ext>
            </p:extLst>
          </p:nvPr>
        </p:nvGraphicFramePr>
        <p:xfrm>
          <a:off x="194310" y="297180"/>
          <a:ext cx="11738610" cy="64679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8356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78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850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7520">
                <a:tc gridSpan="3">
                  <a:txBody>
                    <a:bodyPr/>
                    <a:lstStyle/>
                    <a:p>
                      <a:pPr algn="ctr"/>
                      <a:endParaRPr lang="pt-BR" sz="1800" i="1" dirty="0"/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Mengunduh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(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mendownload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) SK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daftar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nama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merekap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per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Menginstruksikan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kepada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dalam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bentuk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surat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resmi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mensosialisasikan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kepada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MKKS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mengenai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</a:t>
                      </a: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Berkoordinasi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dengan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BNI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utk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menginformaiskan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menyapakati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pelaksanaan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membentuk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berkoordinasi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mana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saja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yang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mengambil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kolektif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langsung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Memantau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progress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secara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berkala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membuat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laporan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jumlah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yang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sudah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mencairkan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belum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mencairkan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potensi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yang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tidak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bisa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mencairkan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Berkoordinasi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dengan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BNI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mengenai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membantu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mengumpulkan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dokumen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persyaratan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per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menyiapkan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surat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ket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kepsek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6205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6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Membantu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kegiatan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percepatan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dana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membantu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teknis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pelaksanaan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kunjungan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kerja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pembagian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KIP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oleh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Presiden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RI,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Mendikbud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atau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pimpinan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lainnya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  <a:p>
                      <a:pPr lvl="0"/>
                      <a:endParaRPr lang="en-US" sz="20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515" y="3556654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310" y="1704505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0804" y="4577441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51" y="5504068"/>
            <a:ext cx="948506" cy="866314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1201624" y="3484102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45" y="2707335"/>
            <a:ext cx="1353517" cy="5536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04" y="671362"/>
            <a:ext cx="1270000" cy="767502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311954" y="292697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Penyaluran-pencairan</a:t>
            </a:r>
            <a:r>
              <a:rPr lang="en-US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129695" y="139368"/>
            <a:ext cx="3597656" cy="6737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 </a:t>
            </a:r>
            <a:r>
              <a:rPr lang="en-US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UPTD/KCD/MKKS</a:t>
            </a:r>
            <a:endParaRPr lang="en-US" sz="32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4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633" y="1867475"/>
            <a:ext cx="9109077" cy="2327336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Tujuan</a:t>
            </a:r>
            <a:endParaRPr lang="en-US" sz="2800" b="1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Sasaran Prioritas</a:t>
            </a:r>
            <a:endParaRPr lang="en-US" sz="2800" b="1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Jumlah Sasaran PIP 2018 - Kemendikbud</a:t>
            </a:r>
            <a:endParaRPr lang="id-ID" sz="2800" b="1" dirty="0" smtClean="0"/>
          </a:p>
          <a:p>
            <a:pPr marL="514350" indent="-514350"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Peruntukkan Dana PIP </a:t>
            </a:r>
          </a:p>
          <a:p>
            <a:pPr marL="514350" indent="-514350"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Timeline PIP SMA 2018</a:t>
            </a:r>
            <a:endParaRPr lang="id-ID" sz="2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794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>
                <a:solidFill>
                  <a:schemeClr val="tx1"/>
                </a:solidFill>
                <a:latin typeface="Eras Bold ITC" panose="020B0907030504020204" pitchFamily="34" charset="0"/>
              </a:rPr>
              <a:t>A</a:t>
            </a:r>
            <a:endParaRPr lang="en-US" sz="28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-1"/>
            <a:ext cx="11201399" cy="7946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Tujuan – timeline pip sma 2018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2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0" y="5913438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641288"/>
              </p:ext>
            </p:extLst>
          </p:nvPr>
        </p:nvGraphicFramePr>
        <p:xfrm>
          <a:off x="280672" y="1215926"/>
          <a:ext cx="11663678" cy="535632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0771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2533">
                <a:tc gridSpan="3">
                  <a:txBody>
                    <a:bodyPr/>
                    <a:lstStyle/>
                    <a:p>
                      <a:pPr algn="ctr"/>
                      <a:endParaRPr lang="pt-BR" sz="1800" i="1" dirty="0"/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237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Mengunduh</a:t>
                      </a:r>
                      <a:r>
                        <a:rPr lang="en-US" sz="2000" b="1" dirty="0"/>
                        <a:t> (download) SK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daftar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nama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penerima</a:t>
                      </a:r>
                      <a:r>
                        <a:rPr lang="en-US" sz="2000" dirty="0"/>
                        <a:t> PIP di PIP Manager SMA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237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Merekapitulasi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jumlah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siswa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penerima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b="1" dirty="0" err="1"/>
                        <a:t>menginstruksikan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melakukan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dalam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bentuk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surat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resmi</a:t>
                      </a:r>
                      <a:endParaRPr lang="en-US" sz="2000" dirty="0"/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9726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Berkoordinasi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dengan</a:t>
                      </a:r>
                      <a:r>
                        <a:rPr lang="en-US" sz="2000" b="1" dirty="0"/>
                        <a:t> BNI </a:t>
                      </a:r>
                      <a:r>
                        <a:rPr lang="en-US" sz="2000" b="1" dirty="0" err="1"/>
                        <a:t>mengenai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dana</a:t>
                      </a:r>
                      <a:r>
                        <a:rPr lang="en-US" sz="2000" b="1" dirty="0"/>
                        <a:t> PIP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b="1" dirty="0" err="1"/>
                        <a:t>memantau</a:t>
                      </a:r>
                      <a:r>
                        <a:rPr lang="en-US" sz="2000" b="1" dirty="0"/>
                        <a:t> progress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b="1" dirty="0"/>
                        <a:t> PIP</a:t>
                      </a:r>
                      <a:r>
                        <a:rPr lang="en-US" sz="2000" dirty="0"/>
                        <a:t> per </a:t>
                      </a:r>
                      <a:r>
                        <a:rPr lang="en-US" sz="2000" dirty="0" err="1"/>
                        <a:t>sekolah</a:t>
                      </a:r>
                      <a:r>
                        <a:rPr lang="en-US" sz="2000" dirty="0"/>
                        <a:t> di PIP Manager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9237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Merekapitulasi</a:t>
                      </a:r>
                      <a:r>
                        <a:rPr lang="en-US" sz="2000" b="1" dirty="0"/>
                        <a:t> progress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yang </a:t>
                      </a:r>
                      <a:r>
                        <a:rPr lang="en-US" sz="2000" dirty="0" err="1"/>
                        <a:t>sudah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mencairkan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belum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mencairkan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jumah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siswa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berpotensi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tidak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mencairkan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dana</a:t>
                      </a:r>
                      <a:r>
                        <a:rPr lang="en-US" sz="2000" dirty="0"/>
                        <a:t> PIP</a:t>
                      </a: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985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ndara" panose="020E0502030303020204" pitchFamily="34" charset="0"/>
                        </a:rPr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/>
                        <a:t>Membantu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kegiatan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percepatan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pencairan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dana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PIP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b="1" dirty="0" err="1"/>
                        <a:t>membantu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teknis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pelaksanaan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 err="1"/>
                        <a:t>kunjungan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kerja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pembagian</a:t>
                      </a:r>
                      <a:r>
                        <a:rPr lang="en-US" sz="2000" dirty="0"/>
                        <a:t> KIP </a:t>
                      </a:r>
                      <a:r>
                        <a:rPr lang="en-US" sz="2000" dirty="0" err="1"/>
                        <a:t>oleh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Presiden</a:t>
                      </a:r>
                      <a:r>
                        <a:rPr lang="en-US" sz="2000" dirty="0"/>
                        <a:t> RI, </a:t>
                      </a:r>
                      <a:r>
                        <a:rPr lang="en-US" sz="2000" dirty="0" err="1"/>
                        <a:t>Mendikbud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atau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pimpinan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lainnya</a:t>
                      </a:r>
                      <a:endParaRPr lang="en-US" sz="2000" dirty="0"/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357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endParaRPr lang="en-US" sz="18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0927" y="2677105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6171" y="5248037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936768" y="4164145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524930" y="860225"/>
            <a:ext cx="5893389" cy="7114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 </a:t>
            </a:r>
            <a:r>
              <a:rPr lang="en-US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DINAS </a:t>
            </a:r>
            <a:r>
              <a:rPr lang="en-US" sz="3200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PENDIDIKAN PROVINSI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44" y="1751771"/>
            <a:ext cx="1270000" cy="767502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8404" y="3387401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4486910" y="596323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Penyaluran-pencairan</a:t>
            </a:r>
            <a:r>
              <a:rPr lang="en-US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02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"/>
          <p:cNvSpPr>
            <a:spLocks noGrp="1"/>
          </p:cNvSpPr>
          <p:nvPr>
            <p:ph type="title" idx="4294967295"/>
          </p:nvPr>
        </p:nvSpPr>
        <p:spPr>
          <a:xfrm>
            <a:off x="-115503" y="5528428"/>
            <a:ext cx="10261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452625"/>
              </p:ext>
            </p:extLst>
          </p:nvPr>
        </p:nvGraphicFramePr>
        <p:xfrm>
          <a:off x="633799" y="457949"/>
          <a:ext cx="11112500" cy="631818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2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2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59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4187">
                <a:tc gridSpan="3">
                  <a:txBody>
                    <a:bodyPr/>
                    <a:lstStyle/>
                    <a:p>
                      <a:pPr algn="ctr"/>
                      <a:endParaRPr lang="pt-BR" sz="1800" i="1" dirty="0">
                        <a:latin typeface="Candara" panose="020E0502030303020204" pitchFamily="34" charset="0"/>
                      </a:endParaRPr>
                    </a:p>
                  </a:txBody>
                  <a:tcPr marL="112532" marR="112532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ndara" panose="020E0502030303020204" pitchFamily="34" charset="0"/>
                        </a:rPr>
                        <a:t>1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Menetapkan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dalam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bentuk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SK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daftar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nama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Memproses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pengajuan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pembuatan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nomor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rekening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tabungan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penerima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mengajukan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penyaluran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dana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PIP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KPPN </a:t>
                      </a: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413">
                <a:tc>
                  <a:txBody>
                    <a:bodyPr/>
                    <a:lstStyle/>
                    <a:p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ndara" panose="020E0502030303020204" pitchFamily="34" charset="0"/>
                        </a:rPr>
                        <a:t>3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Mengirim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surat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pemberitahuan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Dinas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Pendidikan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Provinsi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mengenai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SK </a:t>
                      </a:r>
                      <a:r>
                        <a:rPr lang="en-US" sz="2000" dirty="0" smtClean="0">
                          <a:latin typeface="Candara" panose="020E0502030303020204" pitchFamily="34" charset="0"/>
                        </a:rPr>
                        <a:t>PIP,</a:t>
                      </a:r>
                      <a:r>
                        <a:rPr lang="en-US" sz="20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Candara" panose="020E0502030303020204" pitchFamily="34" charset="0"/>
                        </a:rPr>
                        <a:t>menginformasikan</a:t>
                      </a:r>
                      <a:r>
                        <a:rPr lang="en-US" sz="2000" b="1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ke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intruksi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dana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melalui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 Manager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ndara" panose="020E0502030303020204" pitchFamily="34" charset="0"/>
                        </a:rPr>
                        <a:t>4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Memantau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progress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secara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berkala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merekap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jumlah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PIP per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sekolah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wilayah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nasional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ndara" panose="020E0502030303020204" pitchFamily="34" charset="0"/>
                        </a:rPr>
                        <a:t>5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Membuat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laporan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yang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sudah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mencairkan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belum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mencairkan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jumlah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siswa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berpotensi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tidak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bs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mencairkan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dana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</a:p>
                  </a:txBody>
                  <a:tcPr marL="112532" marR="112532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87000">
                <a:tc>
                  <a:txBody>
                    <a:bodyPr/>
                    <a:lstStyle/>
                    <a:p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ndara" panose="020E0502030303020204" pitchFamily="34" charset="0"/>
                        </a:rPr>
                        <a:t>6</a:t>
                      </a:r>
                    </a:p>
                  </a:txBody>
                  <a:tcPr marL="112532" marR="112532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Melaksanakan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kegiatan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percepatan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pencairan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dana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PIP 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SMA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melakukan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kunjungan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kerja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b="1" dirty="0" err="1">
                          <a:latin typeface="Candara" panose="020E0502030303020204" pitchFamily="34" charset="0"/>
                        </a:rPr>
                        <a:t>pembagian</a:t>
                      </a:r>
                      <a:r>
                        <a:rPr lang="en-US" sz="2000" b="1" dirty="0">
                          <a:latin typeface="Candara" panose="020E0502030303020204" pitchFamily="34" charset="0"/>
                        </a:rPr>
                        <a:t> KIP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oleh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presiden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Mendikbud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dan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pimpinan</a:t>
                      </a:r>
                      <a:r>
                        <a:rPr lang="en-US" sz="2000" dirty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Candara" panose="020E0502030303020204" pitchFamily="34" charset="0"/>
                        </a:rPr>
                        <a:t>lainnya</a:t>
                      </a:r>
                      <a:endParaRPr lang="en-US" sz="2000" dirty="0">
                        <a:latin typeface="Candara" panose="020E0502030303020204" pitchFamily="34" charset="0"/>
                      </a:endParaRPr>
                    </a:p>
                    <a:p>
                      <a:pPr lvl="0"/>
                      <a:endParaRPr lang="en-US" sz="1800" b="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112532" marR="11253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790" y="3595715"/>
            <a:ext cx="131444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0182" y="1167309"/>
            <a:ext cx="1187449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3239" y="2860970"/>
            <a:ext cx="127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1365" y="4656165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84" y="5498329"/>
            <a:ext cx="766876" cy="700423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593">
            <a:off x="1074827" y="907649"/>
            <a:ext cx="879814" cy="85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872577" y="314331"/>
            <a:ext cx="2634944" cy="571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4. </a:t>
            </a:r>
            <a:r>
              <a:rPr lang="en-US" sz="32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DIT</a:t>
            </a:r>
            <a:r>
              <a:rPr lang="en-US" sz="3200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 PSMA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86" y="1979367"/>
            <a:ext cx="1729947" cy="55369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613984" y="509811"/>
            <a:ext cx="3700097" cy="367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58775" algn="l"/>
              </a:tabLst>
            </a:pPr>
            <a:r>
              <a:rPr lang="en-US" sz="18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Penyaluran-pencairan</a:t>
            </a:r>
            <a:r>
              <a:rPr lang="en-US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41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752" y="1541721"/>
            <a:ext cx="9653477" cy="4380614"/>
          </a:xfrm>
          <a:noFill/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r>
              <a:rPr lang="id-ID" sz="2400" b="1" dirty="0"/>
              <a:t>Unit Pengaduan Masyarakat (UPM) Direktorat Pembinaan SMA:</a:t>
            </a:r>
            <a:endParaRPr lang="en-US" sz="2400" dirty="0"/>
          </a:p>
          <a:p>
            <a:pPr marL="0" indent="0">
              <a:buNone/>
              <a:tabLst>
                <a:tab pos="1339850" algn="l"/>
                <a:tab pos="1701800" algn="l"/>
              </a:tabLst>
            </a:pPr>
            <a:r>
              <a:rPr lang="id-ID" dirty="0"/>
              <a:t>Telepon	</a:t>
            </a:r>
            <a:r>
              <a:rPr lang="id-ID" dirty="0" smtClean="0"/>
              <a:t>:</a:t>
            </a:r>
            <a:r>
              <a:rPr lang="en-ID" dirty="0" smtClean="0"/>
              <a:t>	</a:t>
            </a:r>
            <a:r>
              <a:rPr lang="id-ID" dirty="0" smtClean="0"/>
              <a:t>(</a:t>
            </a:r>
            <a:r>
              <a:rPr lang="id-ID" dirty="0"/>
              <a:t>021) 75912056 Fax: (021) 75912057</a:t>
            </a:r>
            <a:endParaRPr lang="en-US" dirty="0"/>
          </a:p>
          <a:p>
            <a:pPr marL="0" indent="0">
              <a:buNone/>
              <a:tabLst>
                <a:tab pos="1339850" algn="l"/>
                <a:tab pos="1701800" algn="l"/>
              </a:tabLst>
            </a:pPr>
            <a:r>
              <a:rPr lang="id-ID" dirty="0"/>
              <a:t>HP	</a:t>
            </a:r>
            <a:r>
              <a:rPr lang="id-ID" dirty="0" smtClean="0"/>
              <a:t>: </a:t>
            </a:r>
            <a:r>
              <a:rPr lang="en-ID" dirty="0" smtClean="0"/>
              <a:t>	</a:t>
            </a:r>
            <a:r>
              <a:rPr lang="id-ID" dirty="0" smtClean="0"/>
              <a:t>0812-8538-0515</a:t>
            </a:r>
            <a:r>
              <a:rPr lang="en-ID" dirty="0" smtClean="0"/>
              <a:t> (Hotline PIP SMA)</a:t>
            </a:r>
            <a:endParaRPr lang="en-US" dirty="0"/>
          </a:p>
          <a:p>
            <a:pPr marL="0" indent="0">
              <a:buNone/>
              <a:tabLst>
                <a:tab pos="1339850" algn="l"/>
                <a:tab pos="1701800" algn="l"/>
              </a:tabLst>
            </a:pPr>
            <a:r>
              <a:rPr lang="id-ID" sz="2400" dirty="0"/>
              <a:t>e-mail	</a:t>
            </a:r>
            <a:r>
              <a:rPr lang="id-ID" sz="2400" dirty="0" smtClean="0"/>
              <a:t>: </a:t>
            </a:r>
            <a:r>
              <a:rPr lang="en-ID" sz="2400" dirty="0" smtClean="0"/>
              <a:t>	</a:t>
            </a:r>
            <a:r>
              <a:rPr lang="id-ID" sz="2600" b="1" dirty="0" smtClean="0">
                <a:solidFill>
                  <a:srgbClr val="00B050"/>
                </a:solidFill>
              </a:rPr>
              <a:t>kip.sma@kemdikbud.go.id</a:t>
            </a:r>
            <a:endParaRPr lang="en-US" sz="2600" b="1" dirty="0">
              <a:solidFill>
                <a:srgbClr val="00B050"/>
              </a:solidFill>
            </a:endParaRPr>
          </a:p>
          <a:p>
            <a:pPr marL="0" indent="0">
              <a:buNone/>
              <a:tabLst>
                <a:tab pos="1339850" algn="l"/>
                <a:tab pos="1701800" algn="l"/>
              </a:tabLst>
            </a:pPr>
            <a:r>
              <a:rPr lang="en-ID" sz="2400" dirty="0" smtClean="0"/>
              <a:t>web	:	</a:t>
            </a:r>
            <a:r>
              <a:rPr lang="en-ID" sz="2600" b="1" dirty="0" smtClean="0">
                <a:solidFill>
                  <a:srgbClr val="00B050"/>
                </a:solidFill>
              </a:rPr>
              <a:t>http://</a:t>
            </a:r>
            <a:r>
              <a:rPr lang="en-ID" sz="2600" b="1" dirty="0" smtClean="0">
                <a:solidFill>
                  <a:srgbClr val="00B050"/>
                </a:solidFill>
              </a:rPr>
              <a:t>psma.kemdikbud.go.id</a:t>
            </a:r>
            <a:r>
              <a:rPr lang="id-ID" sz="2600" b="1" dirty="0" smtClean="0">
                <a:solidFill>
                  <a:srgbClr val="00B050"/>
                </a:solidFill>
              </a:rPr>
              <a:t> </a:t>
            </a:r>
            <a:r>
              <a:rPr lang="id-ID" sz="2400" dirty="0" smtClean="0"/>
              <a:t>(PIP MANAGER)</a:t>
            </a:r>
            <a:endParaRPr lang="en-US" sz="2400" dirty="0"/>
          </a:p>
          <a:p>
            <a:pPr marL="0" indent="0">
              <a:buNone/>
            </a:pPr>
            <a:endParaRPr lang="en-ID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id-ID" dirty="0" smtClean="0"/>
              <a:t>Pengaduan </a:t>
            </a:r>
            <a:r>
              <a:rPr lang="id-ID" dirty="0"/>
              <a:t>tertulis disampaikan ke alamat:</a:t>
            </a:r>
            <a:endParaRPr lang="en-US" dirty="0"/>
          </a:p>
          <a:p>
            <a:pPr marL="0" indent="0">
              <a:spcBef>
                <a:spcPts val="600"/>
              </a:spcBef>
              <a:buNone/>
            </a:pPr>
            <a:r>
              <a:rPr lang="id-ID" b="1" dirty="0"/>
              <a:t>Kasubdit Peserta Didik </a:t>
            </a:r>
            <a:r>
              <a:rPr lang="en-ID" b="1" dirty="0" smtClean="0"/>
              <a:t>– </a:t>
            </a:r>
            <a:r>
              <a:rPr lang="id-ID" b="1" dirty="0" smtClean="0"/>
              <a:t>Direktorat Pembinaan </a:t>
            </a:r>
            <a:r>
              <a:rPr lang="id-ID" b="1" dirty="0"/>
              <a:t>Sekolah Menengah Atas</a:t>
            </a:r>
            <a:endParaRPr lang="en-US" b="1" dirty="0"/>
          </a:p>
          <a:p>
            <a:pPr marL="0" indent="0">
              <a:spcBef>
                <a:spcPts val="600"/>
              </a:spcBef>
              <a:buNone/>
            </a:pPr>
            <a:r>
              <a:rPr lang="id-ID" b="1" dirty="0" smtClean="0"/>
              <a:t>Kompleks </a:t>
            </a:r>
            <a:r>
              <a:rPr lang="id-ID" b="1" dirty="0"/>
              <a:t>Ditjen Pendidikan Menengah, Gedung A Lantai 3</a:t>
            </a:r>
            <a:endParaRPr lang="en-US" b="1" dirty="0"/>
          </a:p>
          <a:p>
            <a:pPr marL="0" indent="0">
              <a:spcBef>
                <a:spcPts val="600"/>
              </a:spcBef>
              <a:buNone/>
            </a:pPr>
            <a:r>
              <a:rPr lang="id-ID" b="1" dirty="0"/>
              <a:t>Jl. R.S. Fatmawati, </a:t>
            </a:r>
            <a:r>
              <a:rPr lang="id-ID" b="1" dirty="0" smtClean="0"/>
              <a:t>Cipete</a:t>
            </a:r>
            <a:r>
              <a:rPr lang="en-ID" b="1" dirty="0" smtClean="0"/>
              <a:t> - </a:t>
            </a:r>
            <a:r>
              <a:rPr lang="id-ID" b="1" dirty="0" smtClean="0"/>
              <a:t>Jakarta </a:t>
            </a:r>
            <a:r>
              <a:rPr lang="id-ID" b="1" dirty="0"/>
              <a:t>Selatan 12410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E87B5-210F-45EC-9C39-C3E13E7C1740}" type="slidenum">
              <a:rPr lang="en-US" smtClean="0"/>
              <a:t>32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86752" y="803609"/>
            <a:ext cx="6439928" cy="738112"/>
          </a:xfr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en-ID" sz="4400" dirty="0" err="1" smtClean="0">
                <a:solidFill>
                  <a:schemeClr val="bg1"/>
                </a:solidFill>
              </a:rPr>
              <a:t>Layanan</a:t>
            </a:r>
            <a:r>
              <a:rPr lang="en-ID" sz="4400" dirty="0" smtClean="0">
                <a:solidFill>
                  <a:schemeClr val="bg1"/>
                </a:solidFill>
              </a:rPr>
              <a:t> </a:t>
            </a:r>
            <a:r>
              <a:rPr lang="en-ID" sz="4400" dirty="0" err="1" smtClean="0">
                <a:solidFill>
                  <a:schemeClr val="bg1"/>
                </a:solidFill>
              </a:rPr>
              <a:t>pengaduan</a:t>
            </a:r>
            <a:r>
              <a:rPr lang="id-ID" sz="4400" dirty="0" smtClean="0">
                <a:solidFill>
                  <a:schemeClr val="bg1"/>
                </a:solidFill>
              </a:rPr>
              <a:t> PIP SMA</a:t>
            </a:r>
            <a:endParaRPr lang="id-ID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0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3147" y="4223454"/>
            <a:ext cx="6807200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733" b="1" dirty="0">
                <a:solidFill>
                  <a:schemeClr val="accent1"/>
                </a:solidFill>
              </a:rPr>
              <a:t>TERIMA KASIH</a:t>
            </a:r>
            <a:r>
              <a:rPr lang="en-US" sz="3733" b="1" dirty="0">
                <a:solidFill>
                  <a:schemeClr val="accent1"/>
                </a:solidFill>
              </a:rPr>
              <a:t> ….</a:t>
            </a:r>
            <a:endParaRPr lang="id-ID" sz="3733" b="1" dirty="0">
              <a:solidFill>
                <a:schemeClr val="accent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543" y="1742173"/>
            <a:ext cx="4341312" cy="228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0"/>
            <a:ext cx="11201399" cy="6858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87313" algn="l"/>
            <a:r>
              <a:rPr lang="en-US" sz="3200" dirty="0" err="1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Tujuan</a:t>
            </a:r>
            <a:r>
              <a:rPr lang="en-US" sz="32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pip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990600" y="1264347"/>
            <a:ext cx="10058400" cy="4500066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  <a:tabLst>
                <a:tab pos="446088" algn="l"/>
              </a:tabLst>
            </a:pP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Peningkatan Akses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agi Peserta Didik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ntuk Mendapatkan Layanan Pendidikan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ampai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amat Satuan Pendidikan Menengah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ntuk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endukung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elaksanaan Pendidikan Menengah Universal/Rintisan Wajib Belajar 12 Tahun</a:t>
            </a:r>
            <a:endParaRPr lang="en-US" sz="2200" cap="none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  <a:tabLst>
                <a:tab pos="446088" algn="l"/>
              </a:tabLst>
            </a:pPr>
            <a:endParaRPr lang="en-US" sz="2200" cap="none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  <a:tabLst>
                <a:tab pos="446088" algn="l"/>
              </a:tabLst>
            </a:pP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Pencegah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an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eserta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idik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ari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emungkinan Putus Sekolah (</a:t>
            </a:r>
            <a:r>
              <a:rPr lang="id-ID" sz="2200" i="1" cap="none" dirty="0">
                <a:ea typeface="Tahoma" panose="020B0604030504040204" pitchFamily="34" charset="0"/>
                <a:cs typeface="Tahoma" panose="020B0604030504040204" pitchFamily="34" charset="0"/>
              </a:rPr>
              <a:t>Drop Out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tau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idak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elanjutkan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endidikan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kibat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esulitan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konomi</a:t>
            </a:r>
            <a:endParaRPr lang="en-US" sz="2200" cap="none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  <a:tabLst>
                <a:tab pos="446088" algn="l"/>
              </a:tabLst>
            </a:pPr>
            <a:endParaRPr lang="en-US" sz="2200" cap="none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  <a:tabLst>
                <a:tab pos="446088" algn="l"/>
              </a:tabLst>
            </a:pPr>
            <a:r>
              <a:rPr lang="en-US" sz="2200" cap="none" dirty="0" err="1">
                <a:ea typeface="Tahoma" panose="020B0604030504040204" pitchFamily="34" charset="0"/>
                <a:cs typeface="Tahoma" panose="020B0604030504040204" pitchFamily="34" charset="0"/>
              </a:rPr>
              <a:t>Peningkatan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cap="none" dirty="0" err="1">
                <a:ea typeface="Tahoma" panose="020B0604030504040204" pitchFamily="34" charset="0"/>
                <a:cs typeface="Tahoma" panose="020B0604030504040204" pitchFamily="34" charset="0"/>
              </a:rPr>
              <a:t>akses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cap="none" dirty="0" err="1">
                <a:ea typeface="Tahoma" panose="020B0604030504040204" pitchFamily="34" charset="0"/>
                <a:cs typeface="Tahoma" panose="020B0604030504040204" pitchFamily="34" charset="0"/>
              </a:rPr>
              <a:t>terhadap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Anak Usia Sekolah Yang Tidak Bersekolah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gar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embali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endapatkan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ayanan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endidikan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en-US" sz="2200" cap="none" dirty="0"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id-ID" sz="2200" cap="none" dirty="0">
                <a:ea typeface="Tahoma" panose="020B0604030504040204" pitchFamily="34" charset="0"/>
                <a:cs typeface="Tahoma" panose="020B0604030504040204" pitchFamily="34" charset="0"/>
              </a:rPr>
              <a:t>ekolah/Sanggar Kegiatan Belajar (SKB)/Pusat Kegiatan Belajar Masyarakat (PKBM).</a:t>
            </a:r>
            <a:endParaRPr lang="en-US" sz="2200" cap="none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1614960" y="2996475"/>
            <a:ext cx="9434040" cy="21772"/>
          </a:xfrm>
          <a:prstGeom prst="line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Straight Connector 13"/>
          <p:cNvSpPr/>
          <p:nvPr/>
        </p:nvSpPr>
        <p:spPr>
          <a:xfrm>
            <a:off x="1614960" y="4215796"/>
            <a:ext cx="9434040" cy="38022"/>
          </a:xfrm>
          <a:prstGeom prst="line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A.1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74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0"/>
            <a:ext cx="11201399" cy="6858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87313" algn="l"/>
            <a:r>
              <a:rPr lang="en-US" sz="3200" dirty="0" err="1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Sasaran</a:t>
            </a:r>
            <a:r>
              <a:rPr lang="en-US" sz="32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32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prioritas PIP</a:t>
            </a:r>
            <a:endParaRPr lang="en-US" sz="3200" dirty="0"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871962" y="2922893"/>
            <a:ext cx="8809680" cy="21772"/>
          </a:xfrm>
          <a:prstGeom prst="line">
            <a:avLst/>
          </a:prstGeom>
          <a:ln w="38100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1695287" y="908994"/>
            <a:ext cx="5565484" cy="708750"/>
          </a:xfrm>
          <a:custGeom>
            <a:avLst/>
            <a:gdLst>
              <a:gd name="connsiteX0" fmla="*/ 0 w 10058389"/>
              <a:gd name="connsiteY0" fmla="*/ 0 h 708750"/>
              <a:gd name="connsiteX1" fmla="*/ 10058389 w 10058389"/>
              <a:gd name="connsiteY1" fmla="*/ 0 h 708750"/>
              <a:gd name="connsiteX2" fmla="*/ 10058389 w 10058389"/>
              <a:gd name="connsiteY2" fmla="*/ 708750 h 708750"/>
              <a:gd name="connsiteX3" fmla="*/ 0 w 10058389"/>
              <a:gd name="connsiteY3" fmla="*/ 708750 h 708750"/>
              <a:gd name="connsiteX4" fmla="*/ 0 w 10058389"/>
              <a:gd name="connsiteY4" fmla="*/ 0 h 70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89" h="708750">
                <a:moveTo>
                  <a:pt x="0" y="0"/>
                </a:moveTo>
                <a:lnTo>
                  <a:pt x="10058389" y="0"/>
                </a:lnTo>
                <a:lnTo>
                  <a:pt x="10058389" y="708750"/>
                </a:lnTo>
                <a:lnTo>
                  <a:pt x="0" y="7087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b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Peserta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didik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pemilik</a:t>
            </a:r>
            <a:r>
              <a:rPr lang="en-US" sz="2800" b="1" kern="1200" dirty="0">
                <a:latin typeface="Candara" panose="020E0502030303020204" pitchFamily="34" charset="0"/>
              </a:rPr>
              <a:t> KIP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49354" y="963427"/>
            <a:ext cx="845933" cy="708750"/>
          </a:xfrm>
          <a:prstGeom prst="round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710" tIns="112710" rIns="112710" bIns="78105" numCol="1" spcCol="1270" anchor="ctr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100" kern="1200" dirty="0"/>
              <a:t>1. </a:t>
            </a:r>
          </a:p>
        </p:txBody>
      </p:sp>
      <p:sp>
        <p:nvSpPr>
          <p:cNvPr id="11" name="Freeform 10"/>
          <p:cNvSpPr/>
          <p:nvPr/>
        </p:nvSpPr>
        <p:spPr>
          <a:xfrm>
            <a:off x="1817533" y="1636745"/>
            <a:ext cx="6324982" cy="449500"/>
          </a:xfrm>
          <a:custGeom>
            <a:avLst/>
            <a:gdLst>
              <a:gd name="connsiteX0" fmla="*/ 0 w 10058399"/>
              <a:gd name="connsiteY0" fmla="*/ 0 h 579745"/>
              <a:gd name="connsiteX1" fmla="*/ 10058399 w 10058399"/>
              <a:gd name="connsiteY1" fmla="*/ 0 h 579745"/>
              <a:gd name="connsiteX2" fmla="*/ 10058399 w 10058399"/>
              <a:gd name="connsiteY2" fmla="*/ 579745 h 579745"/>
              <a:gd name="connsiteX3" fmla="*/ 0 w 10058399"/>
              <a:gd name="connsiteY3" fmla="*/ 579745 h 579745"/>
              <a:gd name="connsiteX4" fmla="*/ 0 w 10058399"/>
              <a:gd name="connsiteY4" fmla="*/ 0 h 579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579745">
                <a:moveTo>
                  <a:pt x="0" y="0"/>
                </a:moveTo>
                <a:lnTo>
                  <a:pt x="10058399" y="0"/>
                </a:lnTo>
                <a:lnTo>
                  <a:pt x="10058399" y="579745"/>
                </a:lnTo>
                <a:lnTo>
                  <a:pt x="0" y="5797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marL="0" lvl="1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200" kern="1200" dirty="0" err="1">
                <a:latin typeface="Candara" panose="020E0502030303020204" pitchFamily="34" charset="0"/>
              </a:rPr>
              <a:t>Usia</a:t>
            </a:r>
            <a:r>
              <a:rPr lang="en-US" sz="2200" kern="1200" dirty="0">
                <a:latin typeface="Candara" panose="020E0502030303020204" pitchFamily="34" charset="0"/>
              </a:rPr>
              <a:t> 6-21 </a:t>
            </a:r>
            <a:r>
              <a:rPr lang="en-US" sz="2200" kern="1200" dirty="0" err="1">
                <a:latin typeface="Candara" panose="020E0502030303020204" pitchFamily="34" charset="0"/>
              </a:rPr>
              <a:t>tahun</a:t>
            </a:r>
            <a:r>
              <a:rPr lang="en-US" sz="2200" kern="1200" dirty="0">
                <a:latin typeface="Candara" panose="020E0502030303020204" pitchFamily="34" charset="0"/>
              </a:rPr>
              <a:t> yang </a:t>
            </a:r>
            <a:r>
              <a:rPr lang="en-US" sz="2200" kern="1200" dirty="0" err="1">
                <a:latin typeface="Candara" panose="020E0502030303020204" pitchFamily="34" charset="0"/>
              </a:rPr>
              <a:t>memiliki</a:t>
            </a:r>
            <a:r>
              <a:rPr lang="en-US" sz="2200" kern="1200" dirty="0">
                <a:latin typeface="Candara" panose="020E0502030303020204" pitchFamily="34" charset="0"/>
              </a:rPr>
              <a:t> KIP (di Dapodik)</a:t>
            </a:r>
          </a:p>
        </p:txBody>
      </p:sp>
      <p:sp>
        <p:nvSpPr>
          <p:cNvPr id="13" name="Freeform 12"/>
          <p:cNvSpPr/>
          <p:nvPr/>
        </p:nvSpPr>
        <p:spPr>
          <a:xfrm>
            <a:off x="1843037" y="2214143"/>
            <a:ext cx="9173305" cy="708750"/>
          </a:xfrm>
          <a:custGeom>
            <a:avLst/>
            <a:gdLst>
              <a:gd name="connsiteX0" fmla="*/ 0 w 7443216"/>
              <a:gd name="connsiteY0" fmla="*/ 0 h 708750"/>
              <a:gd name="connsiteX1" fmla="*/ 7443216 w 7443216"/>
              <a:gd name="connsiteY1" fmla="*/ 0 h 708750"/>
              <a:gd name="connsiteX2" fmla="*/ 7443216 w 7443216"/>
              <a:gd name="connsiteY2" fmla="*/ 708750 h 708750"/>
              <a:gd name="connsiteX3" fmla="*/ 0 w 7443216"/>
              <a:gd name="connsiteY3" fmla="*/ 708750 h 708750"/>
              <a:gd name="connsiteX4" fmla="*/ 0 w 7443216"/>
              <a:gd name="connsiteY4" fmla="*/ 0 h 70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43216" h="708750">
                <a:moveTo>
                  <a:pt x="0" y="0"/>
                </a:moveTo>
                <a:lnTo>
                  <a:pt x="7443216" y="0"/>
                </a:lnTo>
                <a:lnTo>
                  <a:pt x="7443216" y="708750"/>
                </a:lnTo>
                <a:lnTo>
                  <a:pt x="0" y="7087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b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dirty="0" err="1">
                <a:latin typeface="Candara" panose="020E0502030303020204" pitchFamily="34" charset="0"/>
              </a:rPr>
              <a:t>Peserta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didik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dari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keluarga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miskin</a:t>
            </a:r>
            <a:r>
              <a:rPr lang="en-US" sz="2800" b="1" kern="1200" dirty="0">
                <a:latin typeface="Candara" panose="020E0502030303020204" pitchFamily="34" charset="0"/>
              </a:rPr>
              <a:t>/</a:t>
            </a:r>
            <a:r>
              <a:rPr lang="en-US" sz="2800" b="1" kern="1200" dirty="0" err="1">
                <a:latin typeface="Candara" panose="020E0502030303020204" pitchFamily="34" charset="0"/>
              </a:rPr>
              <a:t>rentan</a:t>
            </a:r>
            <a:r>
              <a:rPr lang="en-US" sz="2800" b="1" kern="1200" dirty="0">
                <a:latin typeface="Candara" panose="020E0502030303020204" pitchFamily="34" charset="0"/>
              </a:rPr>
              <a:t> </a:t>
            </a:r>
            <a:r>
              <a:rPr lang="en-US" sz="2800" b="1" kern="1200" dirty="0" err="1">
                <a:latin typeface="Candara" panose="020E0502030303020204" pitchFamily="34" charset="0"/>
              </a:rPr>
              <a:t>miskin</a:t>
            </a:r>
            <a:endParaRPr lang="en-US" sz="2800" b="1" kern="1200" dirty="0">
              <a:latin typeface="Candara" panose="020E0502030303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74858" y="2214143"/>
            <a:ext cx="845933" cy="708750"/>
          </a:xfrm>
          <a:prstGeom prst="round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710" tIns="112710" rIns="112710" bIns="78105" numCol="1" spcCol="1270" anchor="ctr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100" kern="1200" dirty="0"/>
              <a:t>2.</a:t>
            </a:r>
          </a:p>
        </p:txBody>
      </p:sp>
      <p:sp>
        <p:nvSpPr>
          <p:cNvPr id="15" name="Freeform 14"/>
          <p:cNvSpPr/>
          <p:nvPr/>
        </p:nvSpPr>
        <p:spPr>
          <a:xfrm>
            <a:off x="910666" y="3075301"/>
            <a:ext cx="10566610" cy="3009814"/>
          </a:xfrm>
          <a:custGeom>
            <a:avLst/>
            <a:gdLst>
              <a:gd name="connsiteX0" fmla="*/ 0 w 9986784"/>
              <a:gd name="connsiteY0" fmla="*/ 0 h 2681506"/>
              <a:gd name="connsiteX1" fmla="*/ 9986784 w 9986784"/>
              <a:gd name="connsiteY1" fmla="*/ 0 h 2681506"/>
              <a:gd name="connsiteX2" fmla="*/ 9986784 w 9986784"/>
              <a:gd name="connsiteY2" fmla="*/ 2681506 h 2681506"/>
              <a:gd name="connsiteX3" fmla="*/ 0 w 9986784"/>
              <a:gd name="connsiteY3" fmla="*/ 2681506 h 2681506"/>
              <a:gd name="connsiteX4" fmla="*/ 0 w 9986784"/>
              <a:gd name="connsiteY4" fmla="*/ 0 h 2681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6784" h="2681506">
                <a:moveTo>
                  <a:pt x="0" y="0"/>
                </a:moveTo>
                <a:lnTo>
                  <a:pt x="9986784" y="0"/>
                </a:lnTo>
                <a:lnTo>
                  <a:pt x="9986784" y="2681506"/>
                </a:lnTo>
                <a:lnTo>
                  <a:pt x="0" y="268150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t" anchorCtr="0">
            <a:noAutofit/>
          </a:bodyPr>
          <a:lstStyle/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dirty="0" err="1">
                <a:solidFill>
                  <a:schemeClr val="tx1"/>
                </a:solidFill>
                <a:latin typeface="Candara" panose="020E0502030303020204" pitchFamily="34" charset="0"/>
              </a:rPr>
              <a:t>Anak</a:t>
            </a:r>
            <a:r>
              <a:rPr lang="en-US" sz="2200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sz="2200" dirty="0" err="1">
                <a:solidFill>
                  <a:schemeClr val="tx1"/>
                </a:solidFill>
                <a:latin typeface="Candara" panose="020E0502030303020204" pitchFamily="34" charset="0"/>
              </a:rPr>
              <a:t>p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eserta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didik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dari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data Kemensos: PKH, KKS, BDT,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dsb</a:t>
            </a:r>
            <a:endParaRPr lang="en-US" sz="22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Yatim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piatu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yatim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piatu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dari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sekolah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panti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sosisal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panti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asuhan</a:t>
            </a:r>
            <a:endParaRPr lang="en-US" sz="22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Dampak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bencana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alam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, korban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musibah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di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daerah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konflik</a:t>
            </a:r>
            <a:endParaRPr lang="en-US" sz="22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Putus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sekolah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yang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kembali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bersekolah</a:t>
            </a:r>
            <a:endParaRPr lang="en-US" sz="22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Berkebutuhan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khusus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pada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sekolah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reguler</a:t>
            </a:r>
            <a:endParaRPr lang="en-US" sz="22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Dari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keluarga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terpidana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peserta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didik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yang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berada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di LAPAS</a:t>
            </a:r>
          </a:p>
          <a:p>
            <a:pPr marL="271463" lvl="1" indent="-271463" algn="l" defTabSz="8001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•"/>
            </a:pP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SMK yang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menempuh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studi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keahlian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kelompok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bidang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: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pertanian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,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perikanan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,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peternakan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,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kehutanan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dan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pelayanan</a:t>
            </a:r>
            <a:r>
              <a:rPr lang="en-US" sz="2200" kern="1200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sz="2200" kern="1200" dirty="0" err="1">
                <a:solidFill>
                  <a:schemeClr val="tx1"/>
                </a:solidFill>
                <a:latin typeface="Candara" panose="020E0502030303020204" pitchFamily="34" charset="0"/>
              </a:rPr>
              <a:t>kemaritiman</a:t>
            </a:r>
            <a:endParaRPr lang="en-US" sz="22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Straight Connector 19"/>
          <p:cNvSpPr/>
          <p:nvPr/>
        </p:nvSpPr>
        <p:spPr>
          <a:xfrm>
            <a:off x="1871962" y="1616359"/>
            <a:ext cx="8809680" cy="21772"/>
          </a:xfrm>
          <a:prstGeom prst="line">
            <a:avLst/>
          </a:prstGeom>
          <a:ln w="38100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A.2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0"/>
            <a:ext cx="11201399" cy="6858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87313" algn="l"/>
            <a:r>
              <a:rPr lang="en-US" sz="3200" dirty="0" err="1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Jumlah</a:t>
            </a:r>
            <a:r>
              <a:rPr lang="en-US" sz="32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sasaran</a:t>
            </a:r>
            <a:r>
              <a:rPr lang="id-ID" sz="3200" dirty="0" smtClean="0"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pip 2018</a:t>
            </a:r>
            <a:endParaRPr lang="en-US" sz="3200" dirty="0"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57F1466A-3A81-41C8-B4FC-C96CEE9AF2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967302"/>
              </p:ext>
            </p:extLst>
          </p:nvPr>
        </p:nvGraphicFramePr>
        <p:xfrm>
          <a:off x="1304139" y="1471960"/>
          <a:ext cx="9594234" cy="403570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4212">
                  <a:extLst>
                    <a:ext uri="{9D8B030D-6E8A-4147-A177-3AD203B41FA5}">
                      <a16:colId xmlns:a16="http://schemas.microsoft.com/office/drawing/2014/main" xmlns="" val="3835715832"/>
                    </a:ext>
                  </a:extLst>
                </a:gridCol>
                <a:gridCol w="2208343">
                  <a:extLst>
                    <a:ext uri="{9D8B030D-6E8A-4147-A177-3AD203B41FA5}">
                      <a16:colId xmlns:a16="http://schemas.microsoft.com/office/drawing/2014/main" xmlns="" val="2847034548"/>
                    </a:ext>
                  </a:extLst>
                </a:gridCol>
                <a:gridCol w="2316603">
                  <a:extLst>
                    <a:ext uri="{9D8B030D-6E8A-4147-A177-3AD203B41FA5}">
                      <a16:colId xmlns:a16="http://schemas.microsoft.com/office/drawing/2014/main" xmlns="" val="2856447506"/>
                    </a:ext>
                  </a:extLst>
                </a:gridCol>
                <a:gridCol w="3065076">
                  <a:extLst>
                    <a:ext uri="{9D8B030D-6E8A-4147-A177-3AD203B41FA5}">
                      <a16:colId xmlns:a16="http://schemas.microsoft.com/office/drawing/2014/main" xmlns="" val="3151171114"/>
                    </a:ext>
                  </a:extLst>
                </a:gridCol>
              </a:tblGrid>
              <a:tr h="92974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Sekolah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Sasaran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Satuan</a:t>
                      </a:r>
                      <a:r>
                        <a:rPr lang="id-ID" sz="24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Biaya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 rtl="0" fontAlgn="b"/>
                      <a:r>
                        <a:rPr lang="en-US" sz="2400" b="1" i="0" u="none" strike="noStrike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Siswa</a:t>
                      </a:r>
                      <a:r>
                        <a:rPr lang="en-US" sz="24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/</a:t>
                      </a:r>
                      <a:r>
                        <a:rPr lang="en-US" sz="2400" b="1" i="0" u="none" strike="noStrike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Tahun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Anggaran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36904753"/>
                  </a:ext>
                </a:extLst>
              </a:tr>
              <a:tr h="61662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SD</a:t>
                      </a:r>
                      <a:endParaRPr lang="en-US" sz="2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10.360.614</a:t>
                      </a:r>
                      <a:endParaRPr lang="en-US" sz="2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450.000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4.212.276.300.000</a:t>
                      </a:r>
                      <a:endParaRPr lang="en-US" sz="2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70334193"/>
                  </a:ext>
                </a:extLst>
              </a:tr>
              <a:tr h="61662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SMP</a:t>
                      </a:r>
                      <a:endParaRPr lang="en-US" sz="2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4.369.968</a:t>
                      </a:r>
                      <a:endParaRPr lang="en-US" sz="2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750.000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2.697.206.250.000</a:t>
                      </a:r>
                      <a:endParaRPr lang="en-US" sz="2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12066500"/>
                  </a:ext>
                </a:extLst>
              </a:tr>
              <a:tr h="61662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SMA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1.367.559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1.000.000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1.174.988.500.000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25324413"/>
                  </a:ext>
                </a:extLst>
              </a:tr>
              <a:tr h="61662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SMK</a:t>
                      </a:r>
                      <a:endParaRPr lang="en-US" sz="2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1.829.167</a:t>
                      </a:r>
                      <a:endParaRPr lang="en-US" sz="2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1.000.000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2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1.529.167.000.000</a:t>
                      </a:r>
                      <a:endParaRPr lang="en-US" sz="2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98404057"/>
                  </a:ext>
                </a:extLst>
              </a:tr>
              <a:tr h="6394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JUMLAH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17.927.308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9.613.638.050.000</a:t>
                      </a:r>
                      <a:endParaRPr lang="en-US" sz="2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49381114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A.3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2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51920" y="6354651"/>
            <a:ext cx="640080" cy="365125"/>
          </a:xfrm>
        </p:spPr>
        <p:txBody>
          <a:bodyPr/>
          <a:lstStyle/>
          <a:p>
            <a:fld id="{13FE87B5-210F-45EC-9C39-C3E13E7C1740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79509421"/>
              </p:ext>
            </p:extLst>
          </p:nvPr>
        </p:nvGraphicFramePr>
        <p:xfrm>
          <a:off x="822960" y="1393694"/>
          <a:ext cx="1136904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88104" y="941925"/>
            <a:ext cx="3352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 Narrow" pitchFamily="34" charset="0"/>
              </a:rPr>
              <a:t>TAHUN </a:t>
            </a:r>
            <a:r>
              <a:rPr lang="en-US" sz="2000" b="1" dirty="0" smtClean="0">
                <a:latin typeface="Arial Narrow" pitchFamily="34" charset="0"/>
              </a:rPr>
              <a:t>ANGGARAN 2018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61592" y="1746600"/>
            <a:ext cx="325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Semester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genap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TA 2017/2018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470392" y="1746600"/>
            <a:ext cx="325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Semester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ganjil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TA 2018/2019</a:t>
            </a:r>
          </a:p>
        </p:txBody>
      </p:sp>
      <p:cxnSp>
        <p:nvCxnSpPr>
          <p:cNvPr id="11" name="Elbow Connector 10"/>
          <p:cNvCxnSpPr/>
          <p:nvPr/>
        </p:nvCxnSpPr>
        <p:spPr>
          <a:xfrm flipV="1">
            <a:off x="1454864" y="1420452"/>
            <a:ext cx="9250728" cy="1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00009" y="2451275"/>
            <a:ext cx="0" cy="335280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78544" y="3066033"/>
            <a:ext cx="1177544" cy="3149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Pengusulan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454865" y="1102643"/>
            <a:ext cx="23313" cy="5149995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699684" y="1158881"/>
            <a:ext cx="41263" cy="519577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054153" y="3767168"/>
            <a:ext cx="1298288" cy="28999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Pengolahan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69833" y="4119301"/>
            <a:ext cx="1266928" cy="31181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Penetapan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922717" y="4506949"/>
            <a:ext cx="1266928" cy="31181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Penyaluran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67240" y="5218819"/>
            <a:ext cx="2365756" cy="34980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Pencairan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48957" y="3432563"/>
            <a:ext cx="1876942" cy="28305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Pengusulan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559591" y="3430224"/>
            <a:ext cx="3035251" cy="301254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Pengusulan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533435" y="3824097"/>
            <a:ext cx="1346975" cy="291644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Pengolahan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552509" y="4201336"/>
            <a:ext cx="1274271" cy="27507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Penetapan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75990" y="4876460"/>
            <a:ext cx="1311156" cy="268974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Penyaluran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430499" y="4881284"/>
            <a:ext cx="1519282" cy="31539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Pencairan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714436" y="3423460"/>
            <a:ext cx="2235345" cy="30527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Pengusulan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894478" y="3817353"/>
            <a:ext cx="1295662" cy="29330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Pengolahan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901355" y="4177900"/>
            <a:ext cx="1274271" cy="27507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Penetapan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231436" y="4532640"/>
            <a:ext cx="1311156" cy="26897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Penyaluran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4964114" y="2523353"/>
            <a:ext cx="0" cy="335280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989384" y="2451275"/>
            <a:ext cx="0" cy="335280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046542" y="4863932"/>
            <a:ext cx="1474947" cy="28150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Pencairan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8231789" y="2830549"/>
            <a:ext cx="30256" cy="2965152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8698073" y="4102785"/>
            <a:ext cx="1274271" cy="275071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Penetapan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697164" y="4455442"/>
            <a:ext cx="1311156" cy="26897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Penyaluran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045288" y="4876460"/>
            <a:ext cx="1588177" cy="32022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 Narrow" pitchFamily="34" charset="0"/>
              </a:rPr>
              <a:t>Pencairan</a:t>
            </a:r>
            <a:endParaRPr lang="en-US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15089" y="5019572"/>
            <a:ext cx="1232894" cy="306467"/>
          </a:xfrm>
          <a:prstGeom prst="wedgeRoundRectCallout">
            <a:avLst>
              <a:gd name="adj1" fmla="val -12449"/>
              <a:gd name="adj2" fmla="val -26700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1200" dirty="0" err="1" smtClean="0"/>
              <a:t>Tshap</a:t>
            </a:r>
            <a:r>
              <a:rPr lang="en-ID" sz="1200" dirty="0" smtClean="0"/>
              <a:t> 1, 2</a:t>
            </a:r>
            <a:endParaRPr lang="id-ID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5148958" y="4008968"/>
            <a:ext cx="1232894" cy="306467"/>
          </a:xfrm>
          <a:prstGeom prst="wedgeRoundRectCallout">
            <a:avLst>
              <a:gd name="adj1" fmla="val -86615"/>
              <a:gd name="adj2" fmla="val 4952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1200" dirty="0" err="1" smtClean="0"/>
              <a:t>Tshap</a:t>
            </a:r>
            <a:r>
              <a:rPr lang="en-ID" sz="1200" dirty="0" smtClean="0"/>
              <a:t> 3, 4, 5</a:t>
            </a:r>
            <a:endParaRPr lang="id-ID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6769907" y="5483145"/>
            <a:ext cx="1232894" cy="306467"/>
          </a:xfrm>
          <a:prstGeom prst="wedgeRoundRectCallout">
            <a:avLst>
              <a:gd name="adj1" fmla="val -21478"/>
              <a:gd name="adj2" fmla="val -40191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1200" dirty="0" err="1" smtClean="0"/>
              <a:t>Tshap</a:t>
            </a:r>
            <a:r>
              <a:rPr lang="en-ID" sz="1200" dirty="0" smtClean="0"/>
              <a:t> 6,7, 8</a:t>
            </a:r>
            <a:endParaRPr lang="id-ID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9226296" y="3540629"/>
            <a:ext cx="1232894" cy="306467"/>
          </a:xfrm>
          <a:prstGeom prst="wedgeRoundRectCallout">
            <a:avLst>
              <a:gd name="adj1" fmla="val -44051"/>
              <a:gd name="adj2" fmla="val 14293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1200" dirty="0" err="1" smtClean="0"/>
              <a:t>Tshap</a:t>
            </a:r>
            <a:r>
              <a:rPr lang="en-ID" sz="1200" dirty="0" smtClean="0"/>
              <a:t> 9,10</a:t>
            </a:r>
            <a:endParaRPr lang="id-ID" sz="1200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6598108" y="1445652"/>
            <a:ext cx="46428" cy="4430501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2947983" y="5912544"/>
            <a:ext cx="7685482" cy="3400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INFORMASI DATA SK DI PIP MANAGER (ONLINE)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88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0" y="0"/>
            <a:ext cx="11201399" cy="685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TIME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LINE PIP SMA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anose="020B0907030504020204" pitchFamily="34" charset="0"/>
              </a:rPr>
              <a:t>2018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A.4</a:t>
            </a:r>
            <a:endParaRPr lang="en-US" sz="28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7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5203" y="1924625"/>
            <a:ext cx="8834757" cy="2258756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00000"/>
              </a:lnSpc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Mekanisme Pengusulan PIP/KIP</a:t>
            </a:r>
            <a:endParaRPr lang="en-US" sz="2800" b="1" dirty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100000"/>
              </a:lnSpc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Mekanisme Penetapan - Penyaluran Dana PIP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Tatacara Pencairan Dana PIP 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SzPct val="120000"/>
              <a:buFont typeface="+mj-lt"/>
              <a:buAutoNum type="arabicPeriod"/>
            </a:pPr>
            <a:r>
              <a:rPr lang="id-ID" sz="2800" b="1" dirty="0" smtClean="0"/>
              <a:t>Peruntukkan Dana PIP </a:t>
            </a:r>
            <a:endParaRPr lang="id-ID" sz="2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990600" cy="794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</a:t>
            </a:r>
            <a:endParaRPr lang="en-US" sz="28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0601" y="-1"/>
            <a:ext cx="11201399" cy="7946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id-ID" sz="2800" dirty="0" smtClean="0">
                <a:solidFill>
                  <a:schemeClr val="bg1"/>
                </a:solidFill>
                <a:latin typeface="Eras Bold ITC" panose="020B09070305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MEKANISME PENGUSULAN – PERUNTUKKAN DAN PIP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ular Callout 8"/>
          <p:cNvSpPr/>
          <p:nvPr/>
        </p:nvSpPr>
        <p:spPr>
          <a:xfrm>
            <a:off x="1133657" y="4522302"/>
            <a:ext cx="2945691" cy="1271333"/>
          </a:xfrm>
          <a:prstGeom prst="wedgeRoundRectCallout">
            <a:avLst>
              <a:gd name="adj1" fmla="val 35338"/>
              <a:gd name="adj2" fmla="val -102756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chemeClr val="tx1"/>
                </a:solidFill>
                <a:latin typeface="Candara" panose="020E0502030303020204" pitchFamily="34" charset="0"/>
              </a:rPr>
              <a:t>Siswa</a:t>
            </a:r>
            <a:r>
              <a:rPr lang="en-US" sz="1600" dirty="0">
                <a:solidFill>
                  <a:schemeClr val="tx1"/>
                </a:solidFill>
                <a:latin typeface="Candara" panose="020E0502030303020204" pitchFamily="34" charset="0"/>
              </a:rPr>
              <a:t>/orang </a:t>
            </a:r>
            <a:r>
              <a:rPr lang="en-US" sz="1600" dirty="0" err="1">
                <a:solidFill>
                  <a:schemeClr val="tx1"/>
                </a:solidFill>
                <a:latin typeface="Candara" panose="020E0502030303020204" pitchFamily="34" charset="0"/>
              </a:rPr>
              <a:t>tua</a:t>
            </a:r>
            <a:r>
              <a:rPr lang="en-US" sz="16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ndara" panose="020E0502030303020204" pitchFamily="34" charset="0"/>
              </a:rPr>
              <a:t>melapor</a:t>
            </a:r>
            <a:r>
              <a:rPr lang="en-US" sz="16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ndara" panose="020E0502030303020204" pitchFamily="34" charset="0"/>
              </a:rPr>
              <a:t>ke</a:t>
            </a:r>
            <a:r>
              <a:rPr lang="en-US" sz="16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ndara" panose="020E0502030303020204" pitchFamily="34" charset="0"/>
              </a:rPr>
              <a:t>sekolah</a:t>
            </a:r>
            <a:r>
              <a:rPr lang="en-US" sz="16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membawa</a:t>
            </a:r>
            <a:r>
              <a:rPr lang="id-ID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:</a:t>
            </a:r>
            <a:r>
              <a:rPr lang="en-US" sz="1600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andara" panose="020E0502030303020204" pitchFamily="34" charset="0"/>
              </a:rPr>
              <a:t>KIP/KKS/PKH </a:t>
            </a:r>
            <a:r>
              <a:rPr lang="en-US" sz="2000" dirty="0" err="1">
                <a:solidFill>
                  <a:schemeClr val="tx1"/>
                </a:solidFill>
                <a:latin typeface="Candara" panose="020E0502030303020204" pitchFamily="34" charset="0"/>
              </a:rPr>
              <a:t>atau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andara" panose="020E0502030303020204" pitchFamily="34" charset="0"/>
              </a:rPr>
              <a:t>SKTM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ndara" panose="020E0502030303020204" pitchFamily="34" charset="0"/>
              </a:rPr>
              <a:t>atau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ndara" panose="020E0502030303020204" pitchFamily="34" charset="0"/>
              </a:rPr>
              <a:t>lainnya</a:t>
            </a:r>
            <a:endParaRPr lang="en-US" sz="2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pic>
        <p:nvPicPr>
          <p:cNvPr id="26" name="Picture 25" descr="KKS-depa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61492">
            <a:off x="600710" y="1641123"/>
            <a:ext cx="1235062" cy="866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tx1">
                <a:lumMod val="65000"/>
                <a:alpha val="65000"/>
              </a:schemeClr>
            </a:out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49426">
            <a:off x="910047" y="1797069"/>
            <a:ext cx="1651002" cy="1181204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30304" y="2215301"/>
            <a:ext cx="1530958" cy="1688121"/>
            <a:chOff x="9674547" y="898888"/>
            <a:chExt cx="1797946" cy="1888540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9636" y="898888"/>
              <a:ext cx="1722857" cy="1888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Rectangle 36"/>
            <p:cNvSpPr/>
            <p:nvPr/>
          </p:nvSpPr>
          <p:spPr>
            <a:xfrm rot="20851360">
              <a:off x="9674547" y="2317212"/>
              <a:ext cx="1722857" cy="27706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</a:rPr>
                <a:t>SKTM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 rot="20209169">
            <a:off x="1310822" y="2707777"/>
            <a:ext cx="1179841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K H</a:t>
            </a:r>
          </a:p>
        </p:txBody>
      </p:sp>
      <p:pic>
        <p:nvPicPr>
          <p:cNvPr id="39" name="Picture 3">
            <a:extLst>
              <a:ext uri="{FF2B5EF4-FFF2-40B4-BE49-F238E27FC236}">
                <a16:creationId xmlns:a16="http://schemas.microsoft.com/office/drawing/2014/main" xmlns="" id="{13AD6E86-A5CF-4D5B-8C85-5CB73F658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1" y="1748402"/>
            <a:ext cx="2547384" cy="145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ounded Rectangular Callout 40"/>
          <p:cNvSpPr/>
          <p:nvPr/>
        </p:nvSpPr>
        <p:spPr>
          <a:xfrm>
            <a:off x="5290772" y="4154062"/>
            <a:ext cx="5564582" cy="2007812"/>
          </a:xfrm>
          <a:prstGeom prst="wedgeRoundRectCallout">
            <a:avLst>
              <a:gd name="adj1" fmla="val -21586"/>
              <a:gd name="adj2" fmla="val -83343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Mendata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usulan </a:t>
            </a: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orang </a:t>
            </a: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tua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siswa</a:t>
            </a:r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Mengkompilasi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data usulan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Menseleksi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verifikasi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data usulan yang </a:t>
            </a: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masuk</a:t>
            </a:r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Mengeluarkan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SK</a:t>
            </a:r>
            <a:r>
              <a:rPr lang="id-ID" dirty="0" smtClean="0">
                <a:solidFill>
                  <a:schemeClr val="tx1"/>
                </a:solidFill>
                <a:latin typeface="Candara" panose="020E0502030303020204" pitchFamily="34" charset="0"/>
              </a:rPr>
              <a:t>/data usulan</a:t>
            </a: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ndara" panose="020E0502030303020204" pitchFamily="34" charset="0"/>
              </a:rPr>
              <a:t>calon</a:t>
            </a:r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penerima</a:t>
            </a:r>
            <a:r>
              <a:rPr lang="id-ID" dirty="0" smtClean="0">
                <a:solidFill>
                  <a:schemeClr val="tx1"/>
                </a:solidFill>
                <a:latin typeface="Candara" panose="020E0502030303020204" pitchFamily="34" charset="0"/>
              </a:rPr>
              <a:t> PIP</a:t>
            </a:r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err="1">
                <a:solidFill>
                  <a:srgbClr val="0070C0"/>
                </a:solidFill>
                <a:latin typeface="Candara" panose="020E0502030303020204" pitchFamily="34" charset="0"/>
              </a:rPr>
              <a:t>Mengusulkan</a:t>
            </a:r>
            <a:r>
              <a:rPr lang="en-US" b="1" dirty="0">
                <a:solidFill>
                  <a:srgbClr val="0070C0"/>
                </a:solidFill>
                <a:latin typeface="Candara" panose="020E050203030302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ndara" panose="020E0502030303020204" pitchFamily="34" charset="0"/>
              </a:rPr>
              <a:t>siswa</a:t>
            </a:r>
            <a:r>
              <a:rPr lang="en-US" b="1" dirty="0">
                <a:solidFill>
                  <a:srgbClr val="0070C0"/>
                </a:solidFill>
                <a:latin typeface="Candara" panose="020E050203030302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ndara" panose="020E0502030303020204" pitchFamily="34" charset="0"/>
              </a:rPr>
              <a:t>layak</a:t>
            </a:r>
            <a:r>
              <a:rPr lang="en-US" b="1" dirty="0">
                <a:solidFill>
                  <a:srgbClr val="0070C0"/>
                </a:solidFill>
                <a:latin typeface="Candara" panose="020E0502030303020204" pitchFamily="34" charset="0"/>
              </a:rPr>
              <a:t> PIP </a:t>
            </a:r>
            <a:r>
              <a:rPr lang="en-US" b="1" dirty="0" err="1">
                <a:solidFill>
                  <a:srgbClr val="0070C0"/>
                </a:solidFill>
                <a:latin typeface="Candara" panose="020E0502030303020204" pitchFamily="34" charset="0"/>
              </a:rPr>
              <a:t>ke</a:t>
            </a:r>
            <a:r>
              <a:rPr lang="en-US" b="1" dirty="0">
                <a:solidFill>
                  <a:srgbClr val="0070C0"/>
                </a:solidFill>
                <a:latin typeface="Candara" panose="020E0502030303020204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Dapodik</a:t>
            </a:r>
            <a:endParaRPr lang="en-US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575" y="1892082"/>
            <a:ext cx="2213597" cy="1923963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043110" y="3229549"/>
            <a:ext cx="1315880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SEKOLAH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6755" y="1548332"/>
            <a:ext cx="2216723" cy="2436576"/>
          </a:xfrm>
          <a:prstGeom prst="rect">
            <a:avLst/>
          </a:prstGeom>
        </p:spPr>
      </p:pic>
      <p:sp>
        <p:nvSpPr>
          <p:cNvPr id="45" name="Striped Right Arrow 44"/>
          <p:cNvSpPr/>
          <p:nvPr/>
        </p:nvSpPr>
        <p:spPr>
          <a:xfrm>
            <a:off x="4749938" y="2423539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triped Right Arrow 45"/>
          <p:cNvSpPr/>
          <p:nvPr/>
        </p:nvSpPr>
        <p:spPr>
          <a:xfrm>
            <a:off x="10855354" y="2387671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triped Right Arrow 46"/>
          <p:cNvSpPr/>
          <p:nvPr/>
        </p:nvSpPr>
        <p:spPr>
          <a:xfrm>
            <a:off x="8073063" y="2426248"/>
            <a:ext cx="587744" cy="686162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265846" y="1616173"/>
            <a:ext cx="1254683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en-US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DAPODIK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741465" y="3930088"/>
            <a:ext cx="1923761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defTabSz="914122" eaLnBrk="0" hangingPunct="0">
              <a:tabLst>
                <a:tab pos="914400" algn="l"/>
              </a:tabLst>
            </a:pPr>
            <a:r>
              <a:rPr lang="id-ID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SISWA/ORANGTUA</a:t>
            </a:r>
            <a:endParaRPr lang="en-US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11285" y="4299420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1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0066CD04-B05B-438E-B6E0-CD3979FD89E8}"/>
              </a:ext>
            </a:extLst>
          </p:cNvPr>
          <p:cNvSpPr txBox="1">
            <a:spLocks/>
          </p:cNvSpPr>
          <p:nvPr/>
        </p:nvSpPr>
        <p:spPr>
          <a:xfrm>
            <a:off x="1" y="-1372"/>
            <a:ext cx="9906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B.1</a:t>
            </a:r>
            <a:endParaRPr lang="en-US" sz="32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3061D02B-39B0-4A2F-BEBB-B29520F05B5C}"/>
              </a:ext>
            </a:extLst>
          </p:cNvPr>
          <p:cNvSpPr txBox="1">
            <a:spLocks/>
          </p:cNvSpPr>
          <p:nvPr/>
        </p:nvSpPr>
        <p:spPr>
          <a:xfrm>
            <a:off x="997265" y="-859"/>
            <a:ext cx="11201399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87313"/>
            <a:r>
              <a:rPr lang="id-ID" sz="2800" dirty="0">
                <a:solidFill>
                  <a:schemeClr val="bg1"/>
                </a:solidFill>
                <a:latin typeface="Eras Bold ITC" panose="020B0907030504020204" pitchFamily="34" charset="0"/>
              </a:rPr>
              <a:t>p</a:t>
            </a:r>
            <a:r>
              <a:rPr lang="en-US" sz="2800" dirty="0">
                <a:solidFill>
                  <a:schemeClr val="bg1"/>
                </a:solidFill>
                <a:latin typeface="Eras Bold ITC" panose="020B0907030504020204" pitchFamily="34" charset="0"/>
              </a:rPr>
              <a:t>ENGUSULAN SISWA CALON PENERIMA PIP</a:t>
            </a:r>
            <a:r>
              <a:rPr lang="id-ID" sz="2800" dirty="0">
                <a:solidFill>
                  <a:schemeClr val="bg1"/>
                </a:solidFill>
                <a:latin typeface="Eras Bold ITC" panose="020B0907030504020204" pitchFamily="34" charset="0"/>
              </a:rPr>
              <a:t>/kip</a:t>
            </a:r>
            <a:endParaRPr lang="en-US" sz="2800" dirty="0">
              <a:solidFill>
                <a:schemeClr val="bg1"/>
              </a:solidFill>
              <a:latin typeface="Eras Bold ITC" panose="020B09070305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134718" y="3951735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1443098" y="2268440"/>
            <a:ext cx="497151" cy="39923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4.xml><?xml version="1.0" encoding="utf-8"?>
<a:theme xmlns:a="http://schemas.openxmlformats.org/drawingml/2006/main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5.xml><?xml version="1.0" encoding="utf-8"?>
<a:theme xmlns:a="http://schemas.openxmlformats.org/drawingml/2006/main" name="2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6.xml><?xml version="1.0" encoding="utf-8"?>
<a:theme xmlns:a="http://schemas.openxmlformats.org/drawingml/2006/main" name="3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3057</TotalTime>
  <Words>1987</Words>
  <Application>Microsoft Office PowerPoint</Application>
  <PresentationFormat>Widescreen</PresentationFormat>
  <Paragraphs>413</Paragraphs>
  <Slides>33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33</vt:i4>
      </vt:variant>
    </vt:vector>
  </HeadingPairs>
  <TitlesOfParts>
    <vt:vector size="59" baseType="lpstr">
      <vt:lpstr>Arial</vt:lpstr>
      <vt:lpstr>Arial Narrow</vt:lpstr>
      <vt:lpstr>Arial Rounded MT Bold</vt:lpstr>
      <vt:lpstr>Bookman Old Style</vt:lpstr>
      <vt:lpstr>Calibri</vt:lpstr>
      <vt:lpstr>Calibri Light</vt:lpstr>
      <vt:lpstr>Candara</vt:lpstr>
      <vt:lpstr>Century Gothic</vt:lpstr>
      <vt:lpstr>Century Schoolbook</vt:lpstr>
      <vt:lpstr>Corbel</vt:lpstr>
      <vt:lpstr>Eras Bold ITC</vt:lpstr>
      <vt:lpstr>Myriad Arabic</vt:lpstr>
      <vt:lpstr>Myriad Pro</vt:lpstr>
      <vt:lpstr>Rockwell</vt:lpstr>
      <vt:lpstr>Rockwell Condensed</vt:lpstr>
      <vt:lpstr>Segoe UI Semibold</vt:lpstr>
      <vt:lpstr>Tahoma</vt:lpstr>
      <vt:lpstr>Times New Roman</vt:lpstr>
      <vt:lpstr>Wingdings</vt:lpstr>
      <vt:lpstr>Wood Type</vt:lpstr>
      <vt:lpstr>Feathered</vt:lpstr>
      <vt:lpstr>Basis</vt:lpstr>
      <vt:lpstr>1_Basis</vt:lpstr>
      <vt:lpstr>2_Basis</vt:lpstr>
      <vt:lpstr>3_Basis</vt:lpstr>
      <vt:lpstr>Office Theme</vt:lpstr>
      <vt:lpstr>IMPLEMENTASI  PROGRAM INDONESIA PINTAR (PIP) SMA 2018</vt:lpstr>
      <vt:lpstr>A. Tujuan – TIMELINE PIP SMA b.  Mekanisme Pengusulan PIP – PERUNTUKKAN dana c.  Progress PIP sma 2018 – PENGADUAN PIP  (SK Tahap 1, Siswa Kelas 12 ber-KIP) D.  AKTIVITAS stakeholder PENDIDIKAN THD PIP</vt:lpstr>
      <vt:lpstr>PowerPoint Presentation</vt:lpstr>
      <vt:lpstr>Tujuan pip</vt:lpstr>
      <vt:lpstr>Sasaran prioritas PIP</vt:lpstr>
      <vt:lpstr>Jumlah sasaran pip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 </vt:lpstr>
      <vt:lpstr> </vt:lpstr>
      <vt:lpstr>PowerPoint Presentation</vt:lpstr>
      <vt:lpstr> </vt:lpstr>
      <vt:lpstr> </vt:lpstr>
      <vt:lpstr> </vt:lpstr>
      <vt:lpstr> </vt:lpstr>
      <vt:lpstr>Layanan pengaduan PIP SMA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AMALIA</dc:creator>
  <cp:lastModifiedBy>Mulki Romie</cp:lastModifiedBy>
  <cp:revision>275</cp:revision>
  <cp:lastPrinted>2018-04-02T11:33:09Z</cp:lastPrinted>
  <dcterms:created xsi:type="dcterms:W3CDTF">2017-10-13T10:44:28Z</dcterms:created>
  <dcterms:modified xsi:type="dcterms:W3CDTF">2018-04-02T11:40:56Z</dcterms:modified>
</cp:coreProperties>
</file>