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10" r:id="rId2"/>
  </p:sldMasterIdLst>
  <p:notesMasterIdLst>
    <p:notesMasterId r:id="rId39"/>
  </p:notesMasterIdLst>
  <p:sldIdLst>
    <p:sldId id="258" r:id="rId3"/>
    <p:sldId id="257" r:id="rId4"/>
    <p:sldId id="261" r:id="rId5"/>
    <p:sldId id="262" r:id="rId6"/>
    <p:sldId id="294" r:id="rId7"/>
    <p:sldId id="263" r:id="rId8"/>
    <p:sldId id="264" r:id="rId9"/>
    <p:sldId id="265" r:id="rId10"/>
    <p:sldId id="266" r:id="rId11"/>
    <p:sldId id="271" r:id="rId12"/>
    <p:sldId id="272" r:id="rId13"/>
    <p:sldId id="273" r:id="rId14"/>
    <p:sldId id="274" r:id="rId15"/>
    <p:sldId id="275" r:id="rId16"/>
    <p:sldId id="277" r:id="rId17"/>
    <p:sldId id="278" r:id="rId18"/>
    <p:sldId id="279" r:id="rId19"/>
    <p:sldId id="280" r:id="rId20"/>
    <p:sldId id="281" r:id="rId21"/>
    <p:sldId id="286" r:id="rId22"/>
    <p:sldId id="287" r:id="rId23"/>
    <p:sldId id="288" r:id="rId24"/>
    <p:sldId id="291" r:id="rId25"/>
    <p:sldId id="295" r:id="rId26"/>
    <p:sldId id="316" r:id="rId27"/>
    <p:sldId id="31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0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0D2E2-F853-4EBA-B727-585F2014F87E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1E904-A55D-4DB5-B2D5-17399D7B6C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3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9653F-80C6-4B1A-BEE5-9B6FC16345A4}" type="slidenum">
              <a:rPr lang="id-ID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id-ID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41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E904-A55D-4DB5-B2D5-17399D7B6CE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15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9653F-80C6-4B1A-BEE5-9B6FC16345A4}" type="slidenum">
              <a:rPr lang="id-ID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id-ID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41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9653F-80C6-4B1A-BEE5-9B6FC16345A4}" type="slidenum">
              <a:rPr lang="id-ID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id-ID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4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5086C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>
              <a:solidFill>
                <a:srgbClr val="5086C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40824-AE97-4497-9F68-C87DD672793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02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E1DBC4-9BFB-4ABA-AFE6-DA7EBA95C34D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0427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E1DBC4-9BFB-4ABA-AFE6-DA7EBA95C34D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32774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E1DBC4-9BFB-4ABA-AFE6-DA7EBA95C34D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0820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E1DBC4-9BFB-4ABA-AFE6-DA7EBA95C34D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8315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355773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9932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E7CF6-4459-4D37-8E4D-E6F08D34FCB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47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B3CF7-E650-4B1D-B0C8-2CCF0D0FB288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84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A498E8-1691-4EE8-AFC6-F5DF83DC3AF3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75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6EF41C-0592-4F10-B47C-BD377FC9681D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714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6CA09-256C-4F7C-A005-1BD9B7A7CE8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7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33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03D026-C68F-4249-A517-46D7F313CF8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88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626EB-6916-4A60-A14F-09BECF217318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43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A2C7F-3529-43E6-BDA9-C0551396298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1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51313-85ED-4A42-9D61-E14F46A4DE3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32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d-ID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59E1D-0299-4A26-BC1F-71161685C0F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87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009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A55129-4667-47F5-B13A-D44440F790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7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3140968"/>
            <a:ext cx="9067800" cy="352839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PMK 173/PMK.05/2016</a:t>
            </a:r>
            <a:b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</a:br>
            <a:r>
              <a:rPr lang="en-US" sz="36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perubahan</a:t>
            </a:r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/>
            </a:r>
            <a:b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</a:br>
            <a:r>
              <a: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PMK </a:t>
            </a:r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168/PMK.05/2015</a:t>
            </a:r>
            <a:b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</a:br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TENTANG</a:t>
            </a:r>
            <a:b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</a:br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MEKANISME PELAKSANAAN ANGGARAN BANTUAN PEMERINTAH </a:t>
            </a:r>
            <a:b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</a:br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ritannic Bold" pitchFamily="34" charset="0"/>
              </a:rPr>
              <a:t>PADA KEMENTERIAN NEGARA/LEMBAGA</a:t>
            </a:r>
            <a:r>
              <a:rPr lang="en-US" sz="2800" dirty="0" smtClean="0">
                <a:solidFill>
                  <a:srgbClr val="7030A0"/>
                </a:solidFill>
                <a:latin typeface="Britannic Bold" pitchFamily="34" charset="0"/>
              </a:rPr>
              <a:t/>
            </a:r>
            <a:br>
              <a:rPr lang="en-US" sz="2800" dirty="0" smtClean="0">
                <a:solidFill>
                  <a:srgbClr val="7030A0"/>
                </a:solidFill>
                <a:latin typeface="Britannic Bold" pitchFamily="34" charset="0"/>
              </a:rPr>
            </a:br>
            <a:r>
              <a:rPr lang="en-US" sz="2800" dirty="0" smtClean="0">
                <a:solidFill>
                  <a:srgbClr val="7030A0"/>
                </a:solidFill>
                <a:latin typeface="Britannic Bold" pitchFamily="34" charset="0"/>
              </a:rPr>
              <a:t/>
            </a:r>
            <a:br>
              <a:rPr lang="en-US" sz="2800" dirty="0" smtClean="0">
                <a:solidFill>
                  <a:srgbClr val="7030A0"/>
                </a:solidFill>
                <a:latin typeface="Britannic Bold" pitchFamily="34" charset="0"/>
              </a:rPr>
            </a:br>
            <a:endParaRPr lang="en-US" sz="2800" dirty="0" smtClean="0">
              <a:solidFill>
                <a:srgbClr val="7030A0"/>
              </a:solidFill>
              <a:latin typeface="Britannic Bold" pitchFamily="34" charset="0"/>
            </a:endParaRPr>
          </a:p>
        </p:txBody>
      </p:sp>
      <p:pic>
        <p:nvPicPr>
          <p:cNvPr id="3" name="Picture 2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1224942" cy="121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38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897" y="3089742"/>
            <a:ext cx="7262415" cy="2679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Dasar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pemberian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SarPras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adalah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SK yang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ditetapkan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PPK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disahkan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KPA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17896" y="908720"/>
            <a:ext cx="8846590" cy="1766517"/>
            <a:chOff x="117896" y="755042"/>
            <a:chExt cx="8698638" cy="1972537"/>
          </a:xfrm>
        </p:grpSpPr>
        <p:sp>
          <p:nvSpPr>
            <p:cNvPr id="15" name="Rectangle 14"/>
            <p:cNvSpPr/>
            <p:nvPr/>
          </p:nvSpPr>
          <p:spPr>
            <a:xfrm>
              <a:off x="117896" y="1566592"/>
              <a:ext cx="2530306" cy="374411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Penerima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Bantuan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Operasional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270841" y="755042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Kelompok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Masyarakat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75856" y="1163069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Swadaya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Masyarakat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75856" y="1573219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Pendidikan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75856" y="1974823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Keagamaan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75856" y="2387205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Kelompok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Kesehatan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" name="Right Brace 1"/>
            <p:cNvSpPr/>
            <p:nvPr/>
          </p:nvSpPr>
          <p:spPr>
            <a:xfrm>
              <a:off x="5868144" y="1640954"/>
              <a:ext cx="360040" cy="1034283"/>
            </a:xfrm>
            <a:prstGeom prst="rightBrac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86228" y="1811141"/>
              <a:ext cx="2530306" cy="7396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Dapat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merupakan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Pemerintah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atau</a:t>
              </a:r>
              <a:r>
                <a:rPr lang="en-US" sz="1400" b="1" dirty="0" smtClean="0">
                  <a:solidFill>
                    <a:schemeClr val="tx1"/>
                  </a:solidFill>
                  <a:latin typeface="+mj-lt"/>
                </a:rPr>
                <a:t> non </a:t>
              </a:r>
              <a:r>
                <a:rPr lang="en-US" sz="1400" b="1" dirty="0" err="1" smtClean="0">
                  <a:solidFill>
                    <a:schemeClr val="tx1"/>
                  </a:solidFill>
                  <a:latin typeface="+mj-lt"/>
                </a:rPr>
                <a:t>Pemerintah</a:t>
              </a:r>
              <a:endParaRPr lang="en-US" sz="1400" b="1" dirty="0" smtClean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4" name="Elbow Connector 3"/>
            <p:cNvCxnSpPr>
              <a:stCxn id="15" idx="3"/>
              <a:endCxn id="9" idx="1"/>
            </p:cNvCxnSpPr>
            <p:nvPr/>
          </p:nvCxnSpPr>
          <p:spPr>
            <a:xfrm flipV="1">
              <a:off x="2648202" y="925229"/>
              <a:ext cx="622639" cy="828569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>
              <a:stCxn id="15" idx="3"/>
              <a:endCxn id="11" idx="1"/>
            </p:cNvCxnSpPr>
            <p:nvPr/>
          </p:nvCxnSpPr>
          <p:spPr>
            <a:xfrm flipV="1">
              <a:off x="2648202" y="1333256"/>
              <a:ext cx="627654" cy="420542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7"/>
            <p:cNvCxnSpPr>
              <a:stCxn id="15" idx="3"/>
              <a:endCxn id="12" idx="1"/>
            </p:cNvCxnSpPr>
            <p:nvPr/>
          </p:nvCxnSpPr>
          <p:spPr>
            <a:xfrm flipV="1">
              <a:off x="2648202" y="1743406"/>
              <a:ext cx="627654" cy="10392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15" idx="3"/>
              <a:endCxn id="13" idx="1"/>
            </p:cNvCxnSpPr>
            <p:nvPr/>
          </p:nvCxnSpPr>
          <p:spPr>
            <a:xfrm>
              <a:off x="2648202" y="1753798"/>
              <a:ext cx="627654" cy="391212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5" idx="3"/>
              <a:endCxn id="14" idx="1"/>
            </p:cNvCxnSpPr>
            <p:nvPr/>
          </p:nvCxnSpPr>
          <p:spPr>
            <a:xfrm>
              <a:off x="2648202" y="1753798"/>
              <a:ext cx="627654" cy="803594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117895" y="2780928"/>
            <a:ext cx="7262417" cy="2561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SarPras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TIDAK TERMASUK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keperluan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rehabilitasi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pembangunan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gedung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bangunan</a:t>
            </a:r>
            <a:endParaRPr lang="en-US" sz="1200" b="1" dirty="0" smtClean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3429000"/>
            <a:ext cx="9077331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51519" y="5145538"/>
            <a:ext cx="115304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BENTUK BANTUAN</a:t>
            </a:r>
            <a:endParaRPr lang="en-US" sz="16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79712" y="4472581"/>
            <a:ext cx="1224136" cy="36004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UANG</a:t>
            </a:r>
            <a:endParaRPr lang="en-US" dirty="0"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990637" y="6093296"/>
            <a:ext cx="1224136" cy="36004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BARANG</a:t>
            </a:r>
            <a:endParaRPr lang="en-US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11960" y="3573016"/>
            <a:ext cx="252028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400" dirty="0" err="1" smtClean="0">
                <a:latin typeface="+mj-lt"/>
              </a:rPr>
              <a:t>Barang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bantuan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b="1" dirty="0" smtClean="0">
                <a:latin typeface="+mj-lt"/>
              </a:rPr>
              <a:t>DAPAT </a:t>
            </a:r>
            <a:r>
              <a:rPr lang="en-US" sz="1400" dirty="0" err="1" smtClean="0">
                <a:latin typeface="+mj-lt"/>
              </a:rPr>
              <a:t>diproduksi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sendiri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dan</a:t>
            </a:r>
            <a:r>
              <a:rPr lang="en-US" sz="1400" dirty="0" smtClean="0">
                <a:latin typeface="+mj-lt"/>
              </a:rPr>
              <a:t>/</a:t>
            </a:r>
            <a:r>
              <a:rPr lang="en-US" sz="1400" dirty="0" err="1" smtClean="0">
                <a:latin typeface="+mj-lt"/>
              </a:rPr>
              <a:t>atau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dihasilkan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oleh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penerima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bantuan</a:t>
            </a:r>
            <a:endParaRPr lang="en-US" sz="1400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11960" y="4797152"/>
            <a:ext cx="252028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400" dirty="0" err="1" smtClean="0">
                <a:latin typeface="+mj-lt"/>
              </a:rPr>
              <a:t>Nilai</a:t>
            </a:r>
            <a:r>
              <a:rPr lang="en-US" sz="1400" dirty="0" smtClean="0">
                <a:latin typeface="+mj-lt"/>
              </a:rPr>
              <a:t> per </a:t>
            </a:r>
            <a:r>
              <a:rPr lang="en-US" sz="1400" dirty="0" err="1" smtClean="0">
                <a:latin typeface="+mj-lt"/>
              </a:rPr>
              <a:t>jenis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bantuan</a:t>
            </a:r>
            <a:r>
              <a:rPr lang="en-US" sz="1400" dirty="0" smtClean="0">
                <a:latin typeface="+mj-lt"/>
              </a:rPr>
              <a:t> di </a:t>
            </a:r>
            <a:r>
              <a:rPr lang="en-US" sz="1400" dirty="0" err="1" smtClean="0">
                <a:latin typeface="+mj-lt"/>
              </a:rPr>
              <a:t>bawah</a:t>
            </a:r>
            <a:r>
              <a:rPr lang="en-US" sz="1400" dirty="0" smtClean="0">
                <a:latin typeface="+mj-lt"/>
              </a:rPr>
              <a:t> Rp50 </a:t>
            </a:r>
            <a:r>
              <a:rPr lang="en-US" sz="1400" dirty="0" err="1" smtClean="0">
                <a:latin typeface="+mj-lt"/>
              </a:rPr>
              <a:t>juta</a:t>
            </a:r>
            <a:r>
              <a:rPr lang="en-US" sz="1400" dirty="0" smtClean="0">
                <a:latin typeface="+mj-lt"/>
              </a:rPr>
              <a:t> yang </a:t>
            </a:r>
            <a:r>
              <a:rPr lang="en-US" sz="1400" dirty="0" err="1" smtClean="0">
                <a:latin typeface="+mj-lt"/>
              </a:rPr>
              <a:t>dapat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dilaksanakan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oleh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penerima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bantuan</a:t>
            </a:r>
            <a:endParaRPr lang="en-US" sz="1400" dirty="0">
              <a:latin typeface="+mj-lt"/>
            </a:endParaRPr>
          </a:p>
        </p:txBody>
      </p:sp>
      <p:cxnSp>
        <p:nvCxnSpPr>
          <p:cNvPr id="23" name="Elbow Connector 22"/>
          <p:cNvCxnSpPr>
            <a:stCxn id="5" idx="3"/>
            <a:endCxn id="7" idx="1"/>
          </p:cNvCxnSpPr>
          <p:nvPr/>
        </p:nvCxnSpPr>
        <p:spPr>
          <a:xfrm flipV="1">
            <a:off x="1404566" y="4652601"/>
            <a:ext cx="575146" cy="816973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5" idx="3"/>
            <a:endCxn id="29" idx="1"/>
          </p:cNvCxnSpPr>
          <p:nvPr/>
        </p:nvCxnSpPr>
        <p:spPr>
          <a:xfrm>
            <a:off x="1404566" y="5469574"/>
            <a:ext cx="586071" cy="803742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7" idx="3"/>
            <a:endCxn id="18" idx="1"/>
          </p:cNvCxnSpPr>
          <p:nvPr/>
        </p:nvCxnSpPr>
        <p:spPr>
          <a:xfrm flipV="1">
            <a:off x="3203848" y="4005064"/>
            <a:ext cx="1008112" cy="647537"/>
          </a:xfrm>
          <a:prstGeom prst="bentConnector3">
            <a:avLst/>
          </a:prstGeom>
          <a:ln w="317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7" idx="3"/>
            <a:endCxn id="31" idx="1"/>
          </p:cNvCxnSpPr>
          <p:nvPr/>
        </p:nvCxnSpPr>
        <p:spPr>
          <a:xfrm>
            <a:off x="3203848" y="4652601"/>
            <a:ext cx="1008112" cy="576599"/>
          </a:xfrm>
          <a:prstGeom prst="bentConnector3">
            <a:avLst/>
          </a:prstGeom>
          <a:ln w="317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267744" y="5229200"/>
            <a:ext cx="611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atau</a:t>
            </a:r>
            <a:endParaRPr lang="en-US" b="1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76056" y="4446612"/>
            <a:ext cx="611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atau</a:t>
            </a:r>
            <a:endParaRPr lang="en-US" b="1" dirty="0">
              <a:latin typeface="+mj-lt"/>
            </a:endParaRPr>
          </a:p>
        </p:txBody>
      </p:sp>
      <p:sp>
        <p:nvSpPr>
          <p:cNvPr id="38" name="Left Arrow 37"/>
          <p:cNvSpPr/>
          <p:nvPr/>
        </p:nvSpPr>
        <p:spPr>
          <a:xfrm>
            <a:off x="6804248" y="3645024"/>
            <a:ext cx="360040" cy="7200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08304" y="3573016"/>
            <a:ext cx="1769027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Pembayaran LS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Rek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08304" y="4221088"/>
            <a:ext cx="1769027" cy="4315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Pembayaran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dilaksanakan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bertahap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Left Arrow 47"/>
          <p:cNvSpPr/>
          <p:nvPr/>
        </p:nvSpPr>
        <p:spPr>
          <a:xfrm>
            <a:off x="6804248" y="4869160"/>
            <a:ext cx="360040" cy="7200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308304" y="4797152"/>
            <a:ext cx="1769027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Pembayaran LS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Rek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08304" y="5445224"/>
            <a:ext cx="1769027" cy="4315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Pembayaran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dapat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dilaksanakan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sekaligus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3275856" y="6007543"/>
            <a:ext cx="360040" cy="5898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3717566" y="5970062"/>
            <a:ext cx="2431464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Dilaksanakan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mekanisme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pengadaan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B/J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latin typeface="+mj-lt"/>
              </a:rPr>
              <a:pPr/>
              <a:t>10</a:t>
            </a:fld>
            <a:endParaRPr lang="en-US">
              <a:latin typeface="+mj-lt"/>
            </a:endParaRPr>
          </a:p>
        </p:txBody>
      </p:sp>
      <p:sp>
        <p:nvSpPr>
          <p:cNvPr id="52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9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95327" y="191864"/>
            <a:ext cx="442366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b="1" dirty="0" smtClean="0">
                <a:solidFill>
                  <a:srgbClr val="C00000"/>
                </a:solidFill>
                <a:latin typeface="+mj-lt"/>
              </a:rPr>
              <a:t>BANTUAN SARANA/PRASARANA</a:t>
            </a:r>
            <a:endParaRPr lang="en-US" sz="1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50439" y="188640"/>
            <a:ext cx="396044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400" dirty="0">
                <a:solidFill>
                  <a:srgbClr val="FF0000"/>
                </a:solidFill>
                <a:latin typeface="+mj-lt"/>
              </a:rPr>
              <a:t>E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3" name="Picture 52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36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7502" y="2740092"/>
            <a:ext cx="8856983" cy="3785252"/>
            <a:chOff x="107503" y="75797"/>
            <a:chExt cx="8856983" cy="3785252"/>
          </a:xfrm>
        </p:grpSpPr>
        <p:sp>
          <p:nvSpPr>
            <p:cNvPr id="17" name="Rectangle 16"/>
            <p:cNvSpPr/>
            <p:nvPr/>
          </p:nvSpPr>
          <p:spPr>
            <a:xfrm>
              <a:off x="107503" y="75797"/>
              <a:ext cx="8856983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b="1" dirty="0" smtClean="0"/>
                <a:t>PENYALURAN DANA BANTUAN SARANA/PRASARANA DALAM BENTUK UANG</a:t>
              </a:r>
              <a:endParaRPr lang="en-US" b="1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16704" y="548680"/>
              <a:ext cx="8847782" cy="7200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 algn="just">
                <a:buAutoNum type="arabicParenBoth"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Dilaksanakan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berdasarkan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Perjanjian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Kerja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Sama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(PKS)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antara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PPK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dengan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SarPras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telah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ditetapkan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dalam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SK.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b="1" dirty="0" smtClean="0">
                  <a:solidFill>
                    <a:schemeClr val="tx1"/>
                  </a:solidFill>
                </a:rPr>
                <a:t>Pembayaran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melalui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mekanisme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Pembayaran LS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dari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Kas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Negara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ke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rekening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Sarpras</a:t>
              </a:r>
              <a:endParaRPr lang="en-US" sz="12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7168" y="1700809"/>
              <a:ext cx="8847318" cy="216024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 algn="just">
                <a:buAutoNum type="arabicParenBoth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Hak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kewajiban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kedua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belah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pihak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Jumlah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nilai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dihasilkan</a:t>
              </a:r>
              <a:r>
                <a:rPr lang="en-US" sz="1200" dirty="0" smtClean="0">
                  <a:solidFill>
                    <a:schemeClr val="tx1"/>
                  </a:solidFill>
                </a:rPr>
                <a:t>/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dibeli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Jenis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spesifikasi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dihasilkan</a:t>
              </a:r>
              <a:r>
                <a:rPr lang="en-US" sz="1200" dirty="0" smtClean="0">
                  <a:solidFill>
                    <a:schemeClr val="tx1"/>
                  </a:solidFill>
                </a:rPr>
                <a:t>/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dibeli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Jangka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waktu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penyelesaian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pekerjaan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smtClean="0">
                  <a:solidFill>
                    <a:schemeClr val="tx1"/>
                  </a:solidFill>
                </a:rPr>
                <a:t>Tata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cara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syarat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penyaluran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Pernyataan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kesanggupan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untuk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menghasilkan</a:t>
              </a:r>
              <a:r>
                <a:rPr lang="en-US" sz="1200" dirty="0" smtClean="0">
                  <a:solidFill>
                    <a:schemeClr val="tx1"/>
                  </a:solidFill>
                </a:rPr>
                <a:t>/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membeli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sesuai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dengan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jenis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spesifikasi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dilakukan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secara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transparan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akuntabel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Pernyataan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kesanggupan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untuk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menyetorkan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sisa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dana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tidak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dipergunakan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Kas</a:t>
              </a:r>
              <a:r>
                <a:rPr lang="en-US" sz="1200" dirty="0" smtClean="0">
                  <a:solidFill>
                    <a:schemeClr val="tx1"/>
                  </a:solidFill>
                </a:rPr>
                <a:t> Negara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Sanksi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Penyampaian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laporan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penggunaan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secara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berkala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kepada</a:t>
              </a:r>
              <a:r>
                <a:rPr lang="en-US" sz="1200" dirty="0" smtClean="0">
                  <a:solidFill>
                    <a:schemeClr val="tx1"/>
                  </a:solidFill>
                </a:rPr>
                <a:t> PPK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Penyampaian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laporan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pertangungjawaban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kepada</a:t>
              </a:r>
              <a:r>
                <a:rPr lang="en-US" sz="1200" dirty="0" smtClean="0">
                  <a:solidFill>
                    <a:schemeClr val="tx1"/>
                  </a:solidFill>
                </a:rPr>
                <a:t> PPK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setelah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pekerjaan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selesai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atau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akhir</a:t>
              </a:r>
              <a:r>
                <a:rPr lang="en-US" sz="1200" dirty="0" smtClean="0">
                  <a:solidFill>
                    <a:schemeClr val="tx1"/>
                  </a:solidFill>
                </a:rPr>
                <a:t> TA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7163" y="1308866"/>
              <a:ext cx="8847323" cy="44058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600" b="1" dirty="0" smtClean="0">
                  <a:solidFill>
                    <a:schemeClr val="tx1"/>
                  </a:solidFill>
                </a:rPr>
                <a:t>PERJANJIAN KERJA SAMA (PKS)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7505" y="188640"/>
            <a:ext cx="8856983" cy="2221857"/>
            <a:chOff x="107503" y="4559862"/>
            <a:chExt cx="8856983" cy="2221857"/>
          </a:xfrm>
        </p:grpSpPr>
        <p:sp>
          <p:nvSpPr>
            <p:cNvPr id="29" name="Rectangle 28"/>
            <p:cNvSpPr/>
            <p:nvPr/>
          </p:nvSpPr>
          <p:spPr>
            <a:xfrm>
              <a:off x="107503" y="4559862"/>
              <a:ext cx="8856983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600" b="1" dirty="0" smtClean="0"/>
                <a:t>PENYALURAN DANA BANTUAN SARANA/PRASARANA DALAM BENTUK BARANG</a:t>
              </a:r>
              <a:endParaRPr lang="en-US" sz="16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6704" y="4991910"/>
              <a:ext cx="8847782" cy="178980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 algn="just">
                <a:buAutoNum type="arabicParenBoth"/>
              </a:pPr>
              <a:r>
                <a:rPr lang="en-US" sz="1200" dirty="0" smtClean="0">
                  <a:solidFill>
                    <a:schemeClr val="tx1"/>
                  </a:solidFill>
                </a:rPr>
                <a:t>PPK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menandatangani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kontrak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dengan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penyedia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berpedoman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pada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peraturan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perundang-undangan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mengatur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mengenai</a:t>
              </a:r>
              <a:r>
                <a:rPr lang="en-US" sz="1200" dirty="0" smtClean="0">
                  <a:solidFill>
                    <a:schemeClr val="tx1"/>
                  </a:solidFill>
                </a:rPr>
                <a:t> PBJ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disalurkan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kepada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SarPras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dapat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termasuk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pelaksanaan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penyaluran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sampai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dengan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diterima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oleh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SarPras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Pencairan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</a:rPr>
                <a:t>B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SarPras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dalam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rangka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dilakukan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secara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langsung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dari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rekening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Kas</a:t>
              </a:r>
              <a:r>
                <a:rPr lang="en-US" sz="1200" dirty="0" smtClean="0">
                  <a:solidFill>
                    <a:schemeClr val="tx1"/>
                  </a:solidFill>
                </a:rPr>
                <a:t> Negara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rekening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penyedia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melalui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mekanisme</a:t>
              </a:r>
              <a:r>
                <a:rPr lang="en-US" sz="1200" dirty="0" smtClean="0">
                  <a:solidFill>
                    <a:schemeClr val="tx1"/>
                  </a:solidFill>
                </a:rPr>
                <a:t> Pembayaran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Langsung</a:t>
              </a:r>
              <a:r>
                <a:rPr lang="en-US" sz="1200" dirty="0" smtClean="0">
                  <a:solidFill>
                    <a:schemeClr val="tx1"/>
                  </a:solidFill>
                </a:rPr>
                <a:t> (LS).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Pelaksanaan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penyaluran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SarPras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dalam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bentuk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kepada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dilakukan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oleh</a:t>
              </a:r>
              <a:r>
                <a:rPr lang="en-US" sz="1200" dirty="0" smtClean="0">
                  <a:solidFill>
                    <a:schemeClr val="tx1"/>
                  </a:solidFill>
                </a:rPr>
                <a:t> :</a:t>
              </a:r>
            </a:p>
            <a:p>
              <a:pPr marL="706438" indent="-342900" algn="just">
                <a:buAutoNum type="alphaLcPeriod"/>
                <a:tabLst>
                  <a:tab pos="363538" algn="l"/>
                </a:tabLst>
              </a:pPr>
              <a:r>
                <a:rPr lang="en-US" sz="1200" dirty="0" smtClean="0">
                  <a:solidFill>
                    <a:schemeClr val="tx1"/>
                  </a:solidFill>
                </a:rPr>
                <a:t>PPK;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atau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marL="706438" indent="-342900" algn="just">
                <a:buAutoNum type="alphaLcPeriod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Penyedia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sesuai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kontrak</a:t>
              </a:r>
              <a:r>
                <a:rPr lang="en-US" sz="1200" dirty="0">
                  <a:solidFill>
                    <a:schemeClr val="tx1"/>
                  </a:solidFill>
                </a:rPr>
                <a:t>.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1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 smtClean="0">
                <a:solidFill>
                  <a:schemeClr val="tx1"/>
                </a:solidFill>
              </a:rPr>
              <a:t>10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4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107504" y="43895"/>
            <a:ext cx="8969826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PERSYARATAN PENCAIRAN BANTUAN SARANA PRASARANA DALAM BENTUK UANG 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602" y="895562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Flowchart: Process 17"/>
          <p:cNvSpPr/>
          <p:nvPr/>
        </p:nvSpPr>
        <p:spPr>
          <a:xfrm>
            <a:off x="342124" y="897600"/>
            <a:ext cx="4125966" cy="2129796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100" dirty="0" err="1" smtClean="0">
                <a:solidFill>
                  <a:schemeClr val="tx1"/>
                </a:solidFill>
              </a:rPr>
              <a:t>Penerima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Bantuan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SarPras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mengajukan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pencairan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dana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kepada</a:t>
            </a:r>
            <a:r>
              <a:rPr lang="en-US" sz="1100" dirty="0" smtClean="0">
                <a:solidFill>
                  <a:schemeClr val="tx1"/>
                </a:solidFill>
              </a:rPr>
              <a:t> PPK, </a:t>
            </a:r>
            <a:r>
              <a:rPr lang="en-US" sz="1100" dirty="0" err="1" smtClean="0">
                <a:solidFill>
                  <a:schemeClr val="tx1"/>
                </a:solidFill>
              </a:rPr>
              <a:t>sbb</a:t>
            </a:r>
            <a:r>
              <a:rPr lang="en-US" sz="1100" dirty="0" smtClean="0">
                <a:solidFill>
                  <a:schemeClr val="tx1"/>
                </a:solidFill>
              </a:rPr>
              <a:t> :</a:t>
            </a:r>
          </a:p>
          <a:p>
            <a:pPr marL="176213" indent="-176213" algn="just">
              <a:buAutoNum type="alphaLcPeriod"/>
            </a:pPr>
            <a:r>
              <a:rPr lang="en-US" sz="1100" b="1" dirty="0" smtClean="0">
                <a:solidFill>
                  <a:schemeClr val="tx1"/>
                </a:solidFill>
              </a:rPr>
              <a:t>TAHAP I, </a:t>
            </a:r>
            <a:r>
              <a:rPr lang="en-US" sz="1100" b="1" dirty="0" err="1" smtClean="0">
                <a:solidFill>
                  <a:schemeClr val="tx1"/>
                </a:solidFill>
              </a:rPr>
              <a:t>dilampiri</a:t>
            </a:r>
            <a:r>
              <a:rPr lang="en-US" sz="1100" b="1" dirty="0" smtClean="0">
                <a:solidFill>
                  <a:schemeClr val="tx1"/>
                </a:solidFill>
              </a:rPr>
              <a:t> </a:t>
            </a:r>
            <a:r>
              <a:rPr lang="en-US" sz="1100" b="1" dirty="0" err="1" smtClean="0">
                <a:solidFill>
                  <a:schemeClr val="tx1"/>
                </a:solidFill>
              </a:rPr>
              <a:t>dengan</a:t>
            </a:r>
            <a:r>
              <a:rPr lang="en-US" sz="1100" b="1" dirty="0" smtClean="0">
                <a:solidFill>
                  <a:schemeClr val="tx1"/>
                </a:solidFill>
              </a:rPr>
              <a:t> (70%) :</a:t>
            </a:r>
          </a:p>
          <a:p>
            <a:pPr marL="363538" indent="-187325" algn="just">
              <a:buFont typeface="Wingdings" pitchFamily="2" charset="2"/>
              <a:buChar char="ü"/>
            </a:pPr>
            <a:r>
              <a:rPr lang="en-US" sz="1100" dirty="0" smtClean="0">
                <a:solidFill>
                  <a:schemeClr val="tx1"/>
                </a:solidFill>
              </a:rPr>
              <a:t>PKS yang </a:t>
            </a:r>
            <a:r>
              <a:rPr lang="en-US" sz="1100" dirty="0" err="1" smtClean="0">
                <a:solidFill>
                  <a:schemeClr val="tx1"/>
                </a:solidFill>
              </a:rPr>
              <a:t>telah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ditandatangani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oleh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bantuan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363538" indent="-187325" algn="just">
              <a:buFont typeface="Wingdings" pitchFamily="2" charset="2"/>
              <a:buChar char="ü"/>
            </a:pPr>
            <a:r>
              <a:rPr lang="en-US" sz="1100" dirty="0" err="1" smtClean="0">
                <a:solidFill>
                  <a:schemeClr val="tx1"/>
                </a:solidFill>
              </a:rPr>
              <a:t>Kuitansi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bukti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uang</a:t>
            </a:r>
            <a:r>
              <a:rPr lang="en-US" sz="1100" dirty="0" smtClean="0">
                <a:solidFill>
                  <a:schemeClr val="tx1"/>
                </a:solidFill>
              </a:rPr>
              <a:t> yang </a:t>
            </a:r>
            <a:r>
              <a:rPr lang="en-US" sz="1100" dirty="0" err="1" smtClean="0">
                <a:solidFill>
                  <a:schemeClr val="tx1"/>
                </a:solidFill>
              </a:rPr>
              <a:t>telah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ditandatangani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oleh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bantuan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6213" indent="-176213" algn="just">
              <a:buAutoNum type="alphaLcPeriod" startAt="2"/>
              <a:tabLst>
                <a:tab pos="363538" algn="l"/>
              </a:tabLst>
            </a:pPr>
            <a:r>
              <a:rPr lang="en-US" sz="1100" b="1" dirty="0" smtClean="0">
                <a:solidFill>
                  <a:schemeClr val="tx1"/>
                </a:solidFill>
              </a:rPr>
              <a:t>TAHAP II, </a:t>
            </a:r>
            <a:r>
              <a:rPr lang="en-US" sz="1100" b="1" dirty="0" err="1" smtClean="0">
                <a:solidFill>
                  <a:schemeClr val="tx1"/>
                </a:solidFill>
              </a:rPr>
              <a:t>dilampiri</a:t>
            </a:r>
            <a:r>
              <a:rPr lang="en-US" sz="1100" b="1" dirty="0" smtClean="0">
                <a:solidFill>
                  <a:schemeClr val="tx1"/>
                </a:solidFill>
              </a:rPr>
              <a:t> </a:t>
            </a:r>
            <a:r>
              <a:rPr lang="en-US" sz="1100" b="1" dirty="0" err="1" smtClean="0">
                <a:solidFill>
                  <a:schemeClr val="tx1"/>
                </a:solidFill>
              </a:rPr>
              <a:t>dengan</a:t>
            </a:r>
            <a:r>
              <a:rPr lang="en-US" sz="1100" b="1" dirty="0" smtClean="0">
                <a:solidFill>
                  <a:schemeClr val="tx1"/>
                </a:solidFill>
              </a:rPr>
              <a:t> (30%):</a:t>
            </a: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100" dirty="0" err="1" smtClean="0">
                <a:solidFill>
                  <a:schemeClr val="tx1"/>
                </a:solidFill>
              </a:rPr>
              <a:t>Kuitansi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bukti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uang</a:t>
            </a:r>
            <a:r>
              <a:rPr lang="en-US" sz="1100" dirty="0" smtClean="0">
                <a:solidFill>
                  <a:schemeClr val="tx1"/>
                </a:solidFill>
              </a:rPr>
              <a:t> yang </a:t>
            </a:r>
            <a:r>
              <a:rPr lang="en-US" sz="1100" dirty="0" err="1" smtClean="0">
                <a:solidFill>
                  <a:schemeClr val="tx1"/>
                </a:solidFill>
              </a:rPr>
              <a:t>telah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ditandatangani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oleh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bantuan</a:t>
            </a:r>
            <a:endParaRPr lang="en-US" sz="1100" dirty="0">
              <a:solidFill>
                <a:schemeClr val="tx1"/>
              </a:solidFill>
            </a:endParaRP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100" dirty="0" err="1" smtClean="0">
                <a:solidFill>
                  <a:schemeClr val="tx1"/>
                </a:solidFill>
              </a:rPr>
              <a:t>Laporan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kemajuan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penyelesaian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pekerjaan</a:t>
            </a:r>
            <a:r>
              <a:rPr lang="en-US" sz="1100" dirty="0" smtClean="0">
                <a:solidFill>
                  <a:schemeClr val="tx1"/>
                </a:solidFill>
              </a:rPr>
              <a:t> yang </a:t>
            </a:r>
            <a:r>
              <a:rPr lang="en-US" sz="1100" dirty="0" err="1" smtClean="0">
                <a:solidFill>
                  <a:schemeClr val="tx1"/>
                </a:solidFill>
              </a:rPr>
              <a:t>ditandatangani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oleh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Ketua</a:t>
            </a:r>
            <a:r>
              <a:rPr lang="en-US" sz="1100" dirty="0" smtClean="0">
                <a:solidFill>
                  <a:schemeClr val="tx1"/>
                </a:solidFill>
              </a:rPr>
              <a:t>/</a:t>
            </a:r>
            <a:r>
              <a:rPr lang="en-US" sz="1100" dirty="0" err="1" smtClean="0">
                <a:solidFill>
                  <a:schemeClr val="tx1"/>
                </a:solidFill>
              </a:rPr>
              <a:t>Pimpinan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Bantuan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SarPras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4768" y="3025209"/>
            <a:ext cx="24646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4" name="Flowchart: Process 43"/>
          <p:cNvSpPr/>
          <p:nvPr/>
        </p:nvSpPr>
        <p:spPr>
          <a:xfrm>
            <a:off x="342124" y="3025210"/>
            <a:ext cx="4125966" cy="2059973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 algn="just">
              <a:buAutoNum type="alphaLcPeriod"/>
            </a:pPr>
            <a:r>
              <a:rPr lang="en-US" sz="1100" dirty="0" smtClean="0">
                <a:solidFill>
                  <a:schemeClr val="tx1"/>
                </a:solidFill>
              </a:rPr>
              <a:t>PPK </a:t>
            </a:r>
            <a:r>
              <a:rPr lang="en-US" sz="1100" dirty="0" err="1" smtClean="0">
                <a:solidFill>
                  <a:schemeClr val="tx1"/>
                </a:solidFill>
              </a:rPr>
              <a:t>melakukan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pengujian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dokumen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permohonan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pencairan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dana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Tahap</a:t>
            </a:r>
            <a:r>
              <a:rPr lang="en-US" sz="1100" dirty="0" smtClean="0">
                <a:solidFill>
                  <a:schemeClr val="tx1"/>
                </a:solidFill>
              </a:rPr>
              <a:t> I / II </a:t>
            </a:r>
            <a:r>
              <a:rPr lang="en-US" sz="1100" dirty="0" err="1" smtClean="0">
                <a:solidFill>
                  <a:schemeClr val="tx1"/>
                </a:solidFill>
              </a:rPr>
              <a:t>sesuai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dengan</a:t>
            </a:r>
            <a:r>
              <a:rPr lang="en-US" sz="1100" dirty="0" smtClean="0">
                <a:solidFill>
                  <a:schemeClr val="tx1"/>
                </a:solidFill>
              </a:rPr>
              <a:t> PETUNJUK TEKNIS</a:t>
            </a:r>
          </a:p>
          <a:p>
            <a:pPr marL="176213" indent="-176213" algn="just">
              <a:buAutoNum type="alphaLcPeriod" startAt="2"/>
              <a:tabLst>
                <a:tab pos="363538" algn="l"/>
              </a:tabLst>
            </a:pPr>
            <a:r>
              <a:rPr lang="en-US" sz="1100" dirty="0" err="1" smtClean="0">
                <a:solidFill>
                  <a:schemeClr val="tx1"/>
                </a:solidFill>
              </a:rPr>
              <a:t>Dalam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hal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pengujian</a:t>
            </a:r>
            <a:r>
              <a:rPr lang="en-US" sz="1100" dirty="0" smtClean="0">
                <a:solidFill>
                  <a:schemeClr val="tx1"/>
                </a:solidFill>
              </a:rPr>
              <a:t> yang </a:t>
            </a:r>
            <a:r>
              <a:rPr lang="en-US" sz="1100" dirty="0" err="1" smtClean="0">
                <a:solidFill>
                  <a:schemeClr val="tx1"/>
                </a:solidFill>
              </a:rPr>
              <a:t>telah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dilakukan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telah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sesuai</a:t>
            </a:r>
            <a:r>
              <a:rPr lang="en-US" sz="1100" dirty="0" smtClean="0">
                <a:solidFill>
                  <a:schemeClr val="tx1"/>
                </a:solidFill>
              </a:rPr>
              <a:t>, PPK :</a:t>
            </a: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100" dirty="0" err="1" smtClean="0">
                <a:solidFill>
                  <a:schemeClr val="tx1"/>
                </a:solidFill>
              </a:rPr>
              <a:t>Menandatangani</a:t>
            </a:r>
            <a:r>
              <a:rPr lang="en-US" sz="1100" dirty="0" smtClean="0">
                <a:solidFill>
                  <a:schemeClr val="tx1"/>
                </a:solidFill>
              </a:rPr>
              <a:t> PKS, </a:t>
            </a:r>
            <a:r>
              <a:rPr lang="en-US" sz="1100" dirty="0" err="1" smtClean="0">
                <a:solidFill>
                  <a:schemeClr val="tx1"/>
                </a:solidFill>
              </a:rPr>
              <a:t>mengesahkan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kuitansi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bukti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uang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serta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menerbikan</a:t>
            </a:r>
            <a:r>
              <a:rPr lang="en-US" sz="1100" dirty="0" smtClean="0">
                <a:solidFill>
                  <a:schemeClr val="tx1"/>
                </a:solidFill>
              </a:rPr>
              <a:t> SPP </a:t>
            </a:r>
            <a:r>
              <a:rPr lang="en-US" sz="1100" dirty="0" err="1" smtClean="0">
                <a:solidFill>
                  <a:schemeClr val="tx1"/>
                </a:solidFill>
              </a:rPr>
              <a:t>untuk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pembayaran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Tahap</a:t>
            </a:r>
            <a:r>
              <a:rPr lang="en-US" sz="1100" dirty="0" smtClean="0">
                <a:solidFill>
                  <a:schemeClr val="tx1"/>
                </a:solidFill>
              </a:rPr>
              <a:t> I.</a:t>
            </a: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100" dirty="0" err="1" smtClean="0">
                <a:solidFill>
                  <a:schemeClr val="tx1"/>
                </a:solidFill>
              </a:rPr>
              <a:t>Mengesahkan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kuitansi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bukti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uang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serta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menerbitkan</a:t>
            </a:r>
            <a:r>
              <a:rPr lang="en-US" sz="1100" dirty="0" smtClean="0">
                <a:solidFill>
                  <a:schemeClr val="tx1"/>
                </a:solidFill>
              </a:rPr>
              <a:t> SPP </a:t>
            </a:r>
            <a:r>
              <a:rPr lang="en-US" sz="1100" dirty="0" err="1" smtClean="0">
                <a:solidFill>
                  <a:schemeClr val="tx1"/>
                </a:solidFill>
              </a:rPr>
              <a:t>untuk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pembayaran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Tahap</a:t>
            </a:r>
            <a:r>
              <a:rPr lang="en-US" sz="1100" dirty="0" smtClean="0">
                <a:solidFill>
                  <a:schemeClr val="tx1"/>
                </a:solidFill>
              </a:rPr>
              <a:t> II.</a:t>
            </a:r>
          </a:p>
          <a:p>
            <a:pPr marL="176213" indent="-176213" algn="just">
              <a:buAutoNum type="alphaLcPeriod" startAt="3"/>
              <a:tabLst>
                <a:tab pos="363538" algn="l"/>
              </a:tabLst>
            </a:pPr>
            <a:r>
              <a:rPr lang="en-US" sz="1100" dirty="0" err="1" smtClean="0">
                <a:solidFill>
                  <a:schemeClr val="tx1"/>
                </a:solidFill>
              </a:rPr>
              <a:t>Dalam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hal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hasil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pengujian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tidak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sesuai</a:t>
            </a:r>
            <a:r>
              <a:rPr lang="en-US" sz="1100" dirty="0" smtClean="0">
                <a:solidFill>
                  <a:schemeClr val="tx1"/>
                </a:solidFill>
              </a:rPr>
              <a:t>, PPK </a:t>
            </a:r>
            <a:r>
              <a:rPr lang="en-US" sz="1100" dirty="0" err="1" smtClean="0">
                <a:solidFill>
                  <a:schemeClr val="tx1"/>
                </a:solidFill>
              </a:rPr>
              <a:t>menyampaikan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informasi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kepada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penerima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Bantuan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untuk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melengkapi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memperbaiki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dokumen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</a:p>
          <a:p>
            <a:pPr marL="649288" indent="-285750" algn="just">
              <a:buFont typeface="Wingdings" pitchFamily="2" charset="2"/>
              <a:buChar char="ü"/>
              <a:tabLst>
                <a:tab pos="363538" algn="l"/>
              </a:tabLst>
            </a:pP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602" y="475943"/>
            <a:ext cx="4392488" cy="3607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300" dirty="0" err="1" smtClean="0"/>
              <a:t>Barang</a:t>
            </a:r>
            <a:r>
              <a:rPr lang="en-US" sz="1300" dirty="0" smtClean="0"/>
              <a:t> </a:t>
            </a:r>
            <a:r>
              <a:rPr lang="en-US" sz="1300" dirty="0" err="1" smtClean="0"/>
              <a:t>bantuan</a:t>
            </a:r>
            <a:r>
              <a:rPr lang="en-US" sz="1300" dirty="0" smtClean="0"/>
              <a:t> </a:t>
            </a:r>
            <a:r>
              <a:rPr lang="en-US" sz="1300" b="1" dirty="0" smtClean="0"/>
              <a:t>DAPAT </a:t>
            </a:r>
            <a:r>
              <a:rPr lang="en-US" sz="1300" dirty="0" err="1" smtClean="0"/>
              <a:t>diproduksi</a:t>
            </a:r>
            <a:r>
              <a:rPr lang="en-US" sz="1300" dirty="0" smtClean="0"/>
              <a:t> </a:t>
            </a:r>
            <a:r>
              <a:rPr lang="en-US" sz="1300" dirty="0" err="1" smtClean="0"/>
              <a:t>sendiri</a:t>
            </a:r>
            <a:r>
              <a:rPr lang="en-US" sz="1300" dirty="0" smtClean="0"/>
              <a:t> </a:t>
            </a:r>
            <a:r>
              <a:rPr lang="en-US" sz="1300" dirty="0" err="1" smtClean="0"/>
              <a:t>dan</a:t>
            </a:r>
            <a:r>
              <a:rPr lang="en-US" sz="1300" dirty="0" smtClean="0"/>
              <a:t>/</a:t>
            </a:r>
            <a:r>
              <a:rPr lang="en-US" sz="1300" dirty="0" err="1" smtClean="0"/>
              <a:t>atau</a:t>
            </a:r>
            <a:r>
              <a:rPr lang="en-US" sz="1300" dirty="0" smtClean="0"/>
              <a:t> </a:t>
            </a:r>
            <a:r>
              <a:rPr lang="en-US" sz="1300" dirty="0" err="1" smtClean="0"/>
              <a:t>dihasilkan</a:t>
            </a:r>
            <a:r>
              <a:rPr lang="en-US" sz="1300" dirty="0" smtClean="0"/>
              <a:t> </a:t>
            </a:r>
            <a:r>
              <a:rPr lang="en-US" sz="1300" dirty="0" err="1" smtClean="0"/>
              <a:t>oleh</a:t>
            </a:r>
            <a:r>
              <a:rPr lang="en-US" sz="1300" dirty="0" smtClean="0"/>
              <a:t> </a:t>
            </a:r>
            <a:r>
              <a:rPr lang="en-US" sz="1300" dirty="0" err="1" smtClean="0"/>
              <a:t>penerima</a:t>
            </a:r>
            <a:r>
              <a:rPr lang="en-US" sz="1300" dirty="0" smtClean="0"/>
              <a:t> </a:t>
            </a:r>
            <a:r>
              <a:rPr lang="en-US" sz="1300" dirty="0" err="1" smtClean="0"/>
              <a:t>bantuan</a:t>
            </a:r>
            <a:r>
              <a:rPr lang="en-US" sz="1300" dirty="0" smtClean="0"/>
              <a:t> </a:t>
            </a:r>
            <a:r>
              <a:rPr lang="en-US" sz="1300" dirty="0" err="1" smtClean="0"/>
              <a:t>diatas</a:t>
            </a:r>
            <a:r>
              <a:rPr lang="en-US" sz="1300" dirty="0" smtClean="0"/>
              <a:t> </a:t>
            </a:r>
            <a:r>
              <a:rPr lang="en-US" sz="1300" dirty="0" err="1" smtClean="0"/>
              <a:t>Rp</a:t>
            </a:r>
            <a:r>
              <a:rPr lang="en-US" sz="1300" dirty="0" smtClean="0"/>
              <a:t>. 100.000.000,-</a:t>
            </a:r>
            <a:endParaRPr lang="en-US" sz="1300" dirty="0"/>
          </a:p>
        </p:txBody>
      </p:sp>
      <p:sp>
        <p:nvSpPr>
          <p:cNvPr id="10" name="Rectangle 9"/>
          <p:cNvSpPr/>
          <p:nvPr/>
        </p:nvSpPr>
        <p:spPr>
          <a:xfrm>
            <a:off x="4705625" y="475943"/>
            <a:ext cx="4371705" cy="3731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300" dirty="0" err="1" smtClean="0"/>
              <a:t>Nilai</a:t>
            </a:r>
            <a:r>
              <a:rPr lang="en-US" sz="1300" dirty="0" smtClean="0"/>
              <a:t> per </a:t>
            </a:r>
            <a:r>
              <a:rPr lang="en-US" sz="1300" dirty="0" err="1" smtClean="0"/>
              <a:t>jenis</a:t>
            </a:r>
            <a:r>
              <a:rPr lang="en-US" sz="1300" dirty="0" smtClean="0"/>
              <a:t> </a:t>
            </a:r>
            <a:r>
              <a:rPr lang="en-US" sz="1300" dirty="0" err="1" smtClean="0"/>
              <a:t>bantuan</a:t>
            </a:r>
            <a:r>
              <a:rPr lang="en-US" sz="1300" dirty="0" smtClean="0"/>
              <a:t> di </a:t>
            </a:r>
            <a:r>
              <a:rPr lang="en-US" sz="1300" dirty="0" err="1" smtClean="0"/>
              <a:t>bawah</a:t>
            </a:r>
            <a:r>
              <a:rPr lang="en-US" sz="1300" dirty="0" smtClean="0"/>
              <a:t> Rp50 </a:t>
            </a:r>
            <a:r>
              <a:rPr lang="en-US" sz="1300" dirty="0" err="1" smtClean="0"/>
              <a:t>juta</a:t>
            </a:r>
            <a:r>
              <a:rPr lang="en-US" sz="1300" dirty="0" smtClean="0"/>
              <a:t> yang </a:t>
            </a:r>
            <a:r>
              <a:rPr lang="en-US" sz="1300" dirty="0" err="1" smtClean="0"/>
              <a:t>dapat</a:t>
            </a:r>
            <a:r>
              <a:rPr lang="en-US" sz="1300" dirty="0" smtClean="0"/>
              <a:t> </a:t>
            </a:r>
            <a:r>
              <a:rPr lang="en-US" sz="1300" dirty="0" err="1" smtClean="0"/>
              <a:t>dilaksanakan</a:t>
            </a:r>
            <a:r>
              <a:rPr lang="en-US" sz="1300" dirty="0" smtClean="0"/>
              <a:t> </a:t>
            </a:r>
            <a:r>
              <a:rPr lang="en-US" sz="1300" dirty="0" err="1" smtClean="0"/>
              <a:t>oleh</a:t>
            </a:r>
            <a:r>
              <a:rPr lang="en-US" sz="1300" dirty="0" smtClean="0"/>
              <a:t> </a:t>
            </a:r>
            <a:r>
              <a:rPr lang="en-US" sz="1300" dirty="0" err="1" smtClean="0"/>
              <a:t>penerima</a:t>
            </a:r>
            <a:r>
              <a:rPr lang="en-US" sz="1300" dirty="0" smtClean="0"/>
              <a:t> </a:t>
            </a:r>
            <a:r>
              <a:rPr lang="en-US" sz="1300" dirty="0" err="1" smtClean="0"/>
              <a:t>bantuan</a:t>
            </a:r>
            <a:endParaRPr lang="en-US" sz="1300" dirty="0"/>
          </a:p>
        </p:txBody>
      </p:sp>
      <p:sp>
        <p:nvSpPr>
          <p:cNvPr id="11" name="Rectangle 10"/>
          <p:cNvSpPr/>
          <p:nvPr/>
        </p:nvSpPr>
        <p:spPr>
          <a:xfrm>
            <a:off x="4705625" y="892502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Flowchart: Process 11"/>
          <p:cNvSpPr/>
          <p:nvPr/>
        </p:nvSpPr>
        <p:spPr>
          <a:xfrm>
            <a:off x="4972147" y="894540"/>
            <a:ext cx="4125966" cy="2129796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SarPras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mengajukan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pencairan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PPK, </a:t>
            </a:r>
            <a:r>
              <a:rPr lang="en-US" sz="1400" dirty="0" err="1" smtClean="0">
                <a:solidFill>
                  <a:schemeClr val="tx1"/>
                </a:solidFill>
              </a:rPr>
              <a:t>dilampiri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:</a:t>
            </a:r>
          </a:p>
          <a:p>
            <a:pPr marL="176213" indent="-176213" algn="just"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PKS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76213" indent="-176213" algn="just">
              <a:buFont typeface="Wingdings" pitchFamily="2" charset="2"/>
              <a:buChar char="ü"/>
            </a:pP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64791" y="3022149"/>
            <a:ext cx="24646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Flowchart: Process 13"/>
          <p:cNvSpPr/>
          <p:nvPr/>
        </p:nvSpPr>
        <p:spPr>
          <a:xfrm>
            <a:off x="4972147" y="3022151"/>
            <a:ext cx="4125966" cy="2063032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 algn="just">
              <a:buAutoNum type="alphaLcPeriod"/>
            </a:pPr>
            <a:r>
              <a:rPr lang="en-US" sz="1200" dirty="0" smtClean="0">
                <a:solidFill>
                  <a:schemeClr val="tx1"/>
                </a:solidFill>
              </a:rPr>
              <a:t>PPK </a:t>
            </a:r>
            <a:r>
              <a:rPr lang="en-US" sz="1200" dirty="0" err="1" smtClean="0">
                <a:solidFill>
                  <a:schemeClr val="tx1"/>
                </a:solidFill>
              </a:rPr>
              <a:t>melakukan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pengujian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dokumen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permohonan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pencairan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sesuai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dengan</a:t>
            </a:r>
            <a:r>
              <a:rPr lang="en-US" sz="1200" dirty="0" smtClean="0">
                <a:solidFill>
                  <a:schemeClr val="tx1"/>
                </a:solidFill>
              </a:rPr>
              <a:t> PETUNJUK TEKNIS</a:t>
            </a:r>
          </a:p>
          <a:p>
            <a:pPr marL="176213" indent="-176213" algn="just">
              <a:buAutoNum type="alphaLcPeriod" startAt="2"/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Dalam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hal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pengujian</a:t>
            </a:r>
            <a:r>
              <a:rPr lang="en-US" sz="1200" dirty="0" smtClean="0">
                <a:solidFill>
                  <a:schemeClr val="tx1"/>
                </a:solidFill>
              </a:rPr>
              <a:t> yang </a:t>
            </a:r>
            <a:r>
              <a:rPr lang="en-US" sz="1200" dirty="0" err="1" smtClean="0">
                <a:solidFill>
                  <a:schemeClr val="tx1"/>
                </a:solidFill>
              </a:rPr>
              <a:t>telah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dilakukan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telah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sesuai</a:t>
            </a:r>
            <a:r>
              <a:rPr lang="en-US" sz="1200" dirty="0" smtClean="0">
                <a:solidFill>
                  <a:schemeClr val="tx1"/>
                </a:solidFill>
              </a:rPr>
              <a:t>, PPK :</a:t>
            </a:r>
          </a:p>
          <a:p>
            <a:pPr marL="176213" algn="just"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Menandatangani</a:t>
            </a:r>
            <a:r>
              <a:rPr lang="en-US" sz="1200" dirty="0" smtClean="0">
                <a:solidFill>
                  <a:schemeClr val="tx1"/>
                </a:solidFill>
              </a:rPr>
              <a:t> PKS, </a:t>
            </a:r>
            <a:r>
              <a:rPr lang="en-US" sz="1200" dirty="0" err="1" smtClean="0">
                <a:solidFill>
                  <a:schemeClr val="tx1"/>
                </a:solidFill>
              </a:rPr>
              <a:t>mengesahkan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kuitansi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bukti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penerimaan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uang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</a:rPr>
              <a:t>serta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menerbikan</a:t>
            </a:r>
            <a:r>
              <a:rPr lang="en-US" sz="1200" dirty="0" smtClean="0">
                <a:solidFill>
                  <a:schemeClr val="tx1"/>
                </a:solidFill>
              </a:rPr>
              <a:t> SPP </a:t>
            </a:r>
            <a:r>
              <a:rPr lang="en-US" sz="1200" dirty="0" err="1" smtClean="0">
                <a:solidFill>
                  <a:schemeClr val="tx1"/>
                </a:solidFill>
              </a:rPr>
              <a:t>untuk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pembayaran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marL="176213" indent="-176213" algn="just">
              <a:buAutoNum type="alphaLcPeriod" startAt="3"/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Dalam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hal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hasil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pengujian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tidak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sesuai</a:t>
            </a:r>
            <a:r>
              <a:rPr lang="en-US" sz="1200" dirty="0" smtClean="0">
                <a:solidFill>
                  <a:schemeClr val="tx1"/>
                </a:solidFill>
              </a:rPr>
              <a:t>, PPK </a:t>
            </a:r>
            <a:r>
              <a:rPr lang="en-US" sz="1200" dirty="0" err="1" smtClean="0">
                <a:solidFill>
                  <a:schemeClr val="tx1"/>
                </a:solidFill>
              </a:rPr>
              <a:t>menyampaikan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informasi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kepada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penerima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Bantuan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untuk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melengkapi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memperbaiki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dokumen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marL="649288" indent="-285750" algn="just">
              <a:buFont typeface="Wingdings" pitchFamily="2" charset="2"/>
              <a:buChar char="ü"/>
              <a:tabLst>
                <a:tab pos="363538" algn="l"/>
              </a:tabLst>
            </a:pPr>
            <a:endParaRPr lang="en-US" sz="1100" dirty="0" smtClean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>
            <a:stCxn id="41" idx="2"/>
          </p:cNvCxnSpPr>
          <p:nvPr/>
        </p:nvCxnSpPr>
        <p:spPr>
          <a:xfrm>
            <a:off x="4592417" y="403935"/>
            <a:ext cx="0" cy="6454065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11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21" name="Picture 20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48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6669" y="0"/>
            <a:ext cx="9010660" cy="446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BESARAN PENCAIRAN BANTUAN SARPRAS SECARA BERTAHAP MELALUI PEMBAYARAN LANGSUNG (LS)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9" name="Flowchart: Process 38"/>
          <p:cNvSpPr/>
          <p:nvPr/>
        </p:nvSpPr>
        <p:spPr>
          <a:xfrm>
            <a:off x="5364087" y="507844"/>
            <a:ext cx="3672409" cy="169702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Process 37"/>
          <p:cNvSpPr/>
          <p:nvPr/>
        </p:nvSpPr>
        <p:spPr>
          <a:xfrm>
            <a:off x="1827861" y="507844"/>
            <a:ext cx="2796094" cy="1697020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5945" y="507116"/>
            <a:ext cx="1111288" cy="16977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27923" y="969606"/>
            <a:ext cx="915685" cy="515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PERTAMA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7923" y="568346"/>
            <a:ext cx="915685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TAHAP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11356" y="568346"/>
            <a:ext cx="2623170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BESARAN PENCAIRAN DANA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467269" y="559070"/>
            <a:ext cx="3456383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PERSYARATAN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911356" y="969606"/>
            <a:ext cx="2623170" cy="515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70%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keseluruhan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/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Sarana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Prasarana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67269" y="969606"/>
            <a:ext cx="3456384" cy="515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err="1" smtClean="0">
                <a:solidFill>
                  <a:schemeClr val="tx1"/>
                </a:solidFill>
              </a:rPr>
              <a:t>Setelah</a:t>
            </a:r>
            <a:r>
              <a:rPr lang="en-US" sz="1300" b="1" dirty="0" smtClean="0">
                <a:solidFill>
                  <a:schemeClr val="tx1"/>
                </a:solidFill>
              </a:rPr>
              <a:t> PKS </a:t>
            </a:r>
            <a:r>
              <a:rPr lang="en-US" sz="1300" b="1" dirty="0" err="1" smtClean="0">
                <a:solidFill>
                  <a:schemeClr val="tx1"/>
                </a:solidFill>
              </a:rPr>
              <a:t>ditandatangani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oleh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Bantuan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</a:rPr>
              <a:t> PPK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27924" y="1628799"/>
            <a:ext cx="915684" cy="4665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KEDUA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911356" y="1628800"/>
            <a:ext cx="2623170" cy="4665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30%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keseluruhan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/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Sarana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Prasaran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77659" y="1618408"/>
            <a:ext cx="3445993" cy="476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err="1" smtClean="0">
                <a:solidFill>
                  <a:schemeClr val="tx1"/>
                </a:solidFill>
              </a:rPr>
              <a:t>Setelah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apabila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prestasi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pekerjaan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telah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mencapai</a:t>
            </a:r>
            <a:r>
              <a:rPr lang="en-US" sz="1300" b="1" dirty="0" smtClean="0">
                <a:solidFill>
                  <a:schemeClr val="tx1"/>
                </a:solidFill>
              </a:rPr>
              <a:t> 50%.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669" y="2348880"/>
            <a:ext cx="90106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PERTANGGUNGJAWABAN  BANTUAN SARPRAS YANG DIBERIKAN DALAM BENTUK UANG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7" name="Flowchart: Process 26"/>
          <p:cNvSpPr/>
          <p:nvPr/>
        </p:nvSpPr>
        <p:spPr>
          <a:xfrm>
            <a:off x="66668" y="2780928"/>
            <a:ext cx="9010661" cy="2592288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Penerima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Sarpras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 err="1" smtClean="0">
                <a:solidFill>
                  <a:schemeClr val="tx1"/>
                </a:solidFill>
              </a:rPr>
              <a:t>menyampaikan</a:t>
            </a:r>
            <a:r>
              <a:rPr lang="en-US" dirty="0" smtClean="0">
                <a:solidFill>
                  <a:schemeClr val="tx1"/>
                </a:solidFill>
              </a:rPr>
              <a:t> LAPORAN PERTANGGUNGJAWABAN </a:t>
            </a:r>
            <a:r>
              <a:rPr lang="en-US" dirty="0" err="1" smtClean="0">
                <a:solidFill>
                  <a:schemeClr val="tx1"/>
                </a:solidFill>
              </a:rPr>
              <a:t>kepada</a:t>
            </a:r>
            <a:r>
              <a:rPr lang="en-US" dirty="0" smtClean="0">
                <a:solidFill>
                  <a:schemeClr val="tx1"/>
                </a:solidFill>
              </a:rPr>
              <a:t> PPK </a:t>
            </a:r>
            <a:r>
              <a:rPr lang="en-US" dirty="0" err="1" smtClean="0">
                <a:solidFill>
                  <a:schemeClr val="tx1"/>
                </a:solidFill>
              </a:rPr>
              <a:t>setelah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pekerjaan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selesai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akhir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Tahun</a:t>
            </a:r>
            <a:r>
              <a:rPr lang="en-US" dirty="0" smtClean="0">
                <a:solidFill>
                  <a:schemeClr val="tx1"/>
                </a:solidFill>
              </a:rPr>
              <a:t> Anggaran,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dilampiri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Berita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Penyelesaian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Pekerjaan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ditandatangani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2 orang </a:t>
            </a:r>
            <a:r>
              <a:rPr lang="en-US" dirty="0" err="1" smtClean="0">
                <a:solidFill>
                  <a:schemeClr val="tx1"/>
                </a:solidFill>
              </a:rPr>
              <a:t>saksi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Berita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Serah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Barang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ditandatangani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Ketua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Pimpinan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SPTJB;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Daftar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perhitungan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awal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penggunaan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dana</a:t>
            </a:r>
            <a:r>
              <a:rPr lang="en-US" dirty="0" smtClean="0">
                <a:solidFill>
                  <a:schemeClr val="tx1"/>
                </a:solidFill>
              </a:rPr>
              <a:t> ;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Bukti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setor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rekening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Kas</a:t>
            </a:r>
            <a:r>
              <a:rPr lang="en-US" dirty="0" smtClean="0">
                <a:solidFill>
                  <a:schemeClr val="tx1"/>
                </a:solidFill>
              </a:rPr>
              <a:t> Negara </a:t>
            </a:r>
            <a:r>
              <a:rPr lang="en-US" dirty="0" err="1" smtClean="0">
                <a:solidFill>
                  <a:schemeClr val="tx1"/>
                </a:solidFill>
              </a:rPr>
              <a:t>dalam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terdapat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Right Arrow 1"/>
          <p:cNvSpPr/>
          <p:nvPr/>
        </p:nvSpPr>
        <p:spPr>
          <a:xfrm>
            <a:off x="1313412" y="1021903"/>
            <a:ext cx="445955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ight Arrow 41"/>
          <p:cNvSpPr/>
          <p:nvPr/>
        </p:nvSpPr>
        <p:spPr>
          <a:xfrm rot="10800000">
            <a:off x="4704743" y="1021258"/>
            <a:ext cx="58301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1317733" y="1650227"/>
            <a:ext cx="445955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ight Arrow 43"/>
          <p:cNvSpPr/>
          <p:nvPr/>
        </p:nvSpPr>
        <p:spPr>
          <a:xfrm rot="10800000">
            <a:off x="4709064" y="1649582"/>
            <a:ext cx="58301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669" y="5414051"/>
            <a:ext cx="9010660" cy="39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PPK </a:t>
            </a:r>
            <a:r>
              <a:rPr lang="en-US" dirty="0" err="1" smtClean="0">
                <a:solidFill>
                  <a:schemeClr val="tx1"/>
                </a:solidFill>
              </a:rPr>
              <a:t>melakukan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verifikasi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laporan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pertangungjawaban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671" y="5856490"/>
            <a:ext cx="9010660" cy="682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PPK </a:t>
            </a:r>
            <a:r>
              <a:rPr lang="en-US" dirty="0" err="1" smtClean="0">
                <a:solidFill>
                  <a:schemeClr val="tx1"/>
                </a:solidFill>
              </a:rPr>
              <a:t>mengesahkan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Berita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Serah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setelah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hasil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verifikasi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sesuai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PKS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latin typeface="+mj-lt"/>
              </a:rPr>
              <a:pPr/>
              <a:t>13</a:t>
            </a:fld>
            <a:endParaRPr lang="en-US">
              <a:latin typeface="+mj-lt"/>
            </a:endParaRPr>
          </a:p>
        </p:txBody>
      </p:sp>
      <p:sp>
        <p:nvSpPr>
          <p:cNvPr id="50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 smtClean="0">
                <a:solidFill>
                  <a:schemeClr val="tx1"/>
                </a:solidFill>
              </a:rPr>
              <a:t>12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3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7897" y="3501008"/>
            <a:ext cx="8855376" cy="5760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err="1" smtClean="0">
                <a:solidFill>
                  <a:schemeClr val="tx1"/>
                </a:solidFill>
              </a:rPr>
              <a:t>Dasar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pemberian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 </a:t>
            </a:r>
            <a:r>
              <a:rPr lang="en-US" sz="1400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Pembangunan </a:t>
            </a:r>
            <a:r>
              <a:rPr lang="en-US" sz="1400" dirty="0" err="1" smtClean="0">
                <a:solidFill>
                  <a:schemeClr val="tx1"/>
                </a:solidFill>
              </a:rPr>
              <a:t>Gedung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adalah</a:t>
            </a:r>
            <a:r>
              <a:rPr lang="en-US" sz="1400" dirty="0" smtClean="0">
                <a:solidFill>
                  <a:schemeClr val="tx1"/>
                </a:solidFill>
              </a:rPr>
              <a:t> SK yang </a:t>
            </a:r>
            <a:r>
              <a:rPr lang="en-US" sz="1400" dirty="0" err="1" smtClean="0">
                <a:solidFill>
                  <a:schemeClr val="tx1"/>
                </a:solidFill>
              </a:rPr>
              <a:t>ditetapkan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PPK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disahkan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KPA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7896" y="1854002"/>
            <a:ext cx="2573343" cy="4948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Rehabilitasi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Gedung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Bangunan</a:t>
            </a:r>
            <a:endParaRPr lang="en-US" sz="14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59832" y="1374416"/>
            <a:ext cx="2111628" cy="2741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Lembaga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4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4932" y="2506761"/>
            <a:ext cx="2106527" cy="2741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Lembaga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Non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4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80112" y="1830233"/>
            <a:ext cx="926631" cy="5424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Bentuk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endParaRPr lang="en-US" sz="1400" b="1" dirty="0" smtClean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" name="Elbow Connector 3"/>
          <p:cNvCxnSpPr>
            <a:stCxn id="15" idx="3"/>
            <a:endCxn id="9" idx="1"/>
          </p:cNvCxnSpPr>
          <p:nvPr/>
        </p:nvCxnSpPr>
        <p:spPr>
          <a:xfrm flipV="1">
            <a:off x="2691239" y="1511500"/>
            <a:ext cx="368593" cy="589941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15" idx="3"/>
            <a:endCxn id="11" idx="1"/>
          </p:cNvCxnSpPr>
          <p:nvPr/>
        </p:nvCxnSpPr>
        <p:spPr>
          <a:xfrm>
            <a:off x="2691239" y="2101441"/>
            <a:ext cx="373693" cy="542404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5220072" y="1452132"/>
            <a:ext cx="288032" cy="1336979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7505" y="4406303"/>
            <a:ext cx="8856983" cy="1398961"/>
            <a:chOff x="107505" y="2420888"/>
            <a:chExt cx="8856983" cy="1398961"/>
          </a:xfrm>
        </p:grpSpPr>
        <p:sp>
          <p:nvSpPr>
            <p:cNvPr id="32" name="Rectangle 31"/>
            <p:cNvSpPr/>
            <p:nvPr/>
          </p:nvSpPr>
          <p:spPr>
            <a:xfrm>
              <a:off x="107505" y="2420888"/>
              <a:ext cx="8856983" cy="50405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r>
                <a:rPr lang="en-US" b="1" dirty="0" smtClean="0"/>
                <a:t>PENYALURAN BANTUAN </a:t>
              </a:r>
              <a:r>
                <a:rPr lang="en-US" b="1" dirty="0">
                  <a:solidFill>
                    <a:schemeClr val="tx1"/>
                  </a:solidFill>
                </a:rPr>
                <a:t>REHABILITASI DAN/ATAU PEMBANGUNAN GEDUNG/BANGUNAN</a:t>
              </a:r>
              <a:r>
                <a:rPr lang="en-US" b="1" dirty="0" smtClean="0"/>
                <a:t> DALAM BENTUK BARANG</a:t>
              </a:r>
              <a:endParaRPr lang="en-US" b="1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16706" y="2924945"/>
              <a:ext cx="8847782" cy="8949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 algn="just">
                <a:buAutoNum type="arabicParenBoth"/>
              </a:pPr>
              <a:r>
                <a:rPr lang="en-US" sz="1200" dirty="0" smtClean="0">
                  <a:solidFill>
                    <a:schemeClr val="tx1"/>
                  </a:solidFill>
                </a:rPr>
                <a:t>PPK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menandatangani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kontrak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dengan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penyedia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berpedoman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pada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peraturan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perundang-undangan</a:t>
              </a:r>
              <a:r>
                <a:rPr lang="en-US" sz="1200" dirty="0" smtClean="0">
                  <a:solidFill>
                    <a:schemeClr val="tx1"/>
                  </a:solidFill>
                </a:rPr>
                <a:t> yang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mengatur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mengenai</a:t>
              </a:r>
              <a:r>
                <a:rPr lang="en-US" sz="1200" dirty="0" smtClean="0">
                  <a:solidFill>
                    <a:schemeClr val="tx1"/>
                  </a:solidFill>
                </a:rPr>
                <a:t> PBJ</a:t>
              </a:r>
            </a:p>
            <a:p>
              <a:pPr marL="342900" indent="-342900" algn="just">
                <a:buAutoNum type="arabicParenBoth" startAt="2"/>
                <a:tabLst>
                  <a:tab pos="363538" algn="l"/>
                </a:tabLs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Pencairan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dana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</a:rPr>
                <a:t>B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antuan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SarPras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dalam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rangka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pengadaan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dilakukan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secara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langsung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dari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rekening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Kas</a:t>
              </a:r>
              <a:r>
                <a:rPr lang="en-US" sz="1200" dirty="0" smtClean="0">
                  <a:solidFill>
                    <a:schemeClr val="tx1"/>
                  </a:solidFill>
                </a:rPr>
                <a:t> Negara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ke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rekening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penyedia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barang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melalui</a:t>
              </a:r>
              <a:r>
                <a:rPr lang="en-US" sz="1200" dirty="0" smtClean="0">
                  <a:solidFill>
                    <a:schemeClr val="tx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mekanisme</a:t>
              </a:r>
              <a:r>
                <a:rPr lang="en-US" sz="1200" dirty="0" smtClean="0">
                  <a:solidFill>
                    <a:schemeClr val="tx1"/>
                  </a:solidFill>
                </a:rPr>
                <a:t> Pembayaran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Langsung</a:t>
              </a:r>
              <a:r>
                <a:rPr lang="en-US" sz="1200" dirty="0" smtClean="0">
                  <a:solidFill>
                    <a:schemeClr val="tx1"/>
                  </a:solidFill>
                </a:rPr>
                <a:t> (LS).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>
            <a:off x="7308304" y="1268760"/>
            <a:ext cx="1224136" cy="36004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UANG</a:t>
            </a:r>
            <a:endParaRPr lang="en-US" dirty="0">
              <a:latin typeface="+mj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308304" y="2492896"/>
            <a:ext cx="1224136" cy="36004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BARANG</a:t>
            </a:r>
            <a:endParaRPr lang="en-US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16870" y="1908078"/>
            <a:ext cx="611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atau</a:t>
            </a:r>
            <a:endParaRPr lang="en-US" b="1" dirty="0">
              <a:latin typeface="+mj-lt"/>
            </a:endParaRPr>
          </a:p>
        </p:txBody>
      </p:sp>
      <p:cxnSp>
        <p:nvCxnSpPr>
          <p:cNvPr id="34" name="Elbow Connector 33"/>
          <p:cNvCxnSpPr>
            <a:stCxn id="16" idx="3"/>
            <a:endCxn id="37" idx="1"/>
          </p:cNvCxnSpPr>
          <p:nvPr/>
        </p:nvCxnSpPr>
        <p:spPr>
          <a:xfrm flipV="1">
            <a:off x="6506743" y="1448780"/>
            <a:ext cx="801561" cy="652661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16" idx="3"/>
            <a:endCxn id="38" idx="1"/>
          </p:cNvCxnSpPr>
          <p:nvPr/>
        </p:nvCxnSpPr>
        <p:spPr>
          <a:xfrm>
            <a:off x="6506743" y="2101441"/>
            <a:ext cx="801561" cy="571475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latin typeface="+mj-lt"/>
              </a:rPr>
              <a:pPr/>
              <a:t>14</a:t>
            </a:fld>
            <a:endParaRPr lang="en-US">
              <a:latin typeface="+mj-lt"/>
            </a:endParaRPr>
          </a:p>
        </p:txBody>
      </p:sp>
      <p:sp>
        <p:nvSpPr>
          <p:cNvPr id="45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13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24400" y="263872"/>
            <a:ext cx="442366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C00000"/>
                </a:solidFill>
                <a:latin typeface="+mj-lt"/>
              </a:rPr>
              <a:t>BANTUAN REHABILITASI DAN/ATAU PEMBANGUNAN GEDUNG/BANGUNAN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79512" y="260648"/>
            <a:ext cx="396044" cy="6480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400" dirty="0" smtClean="0">
                <a:solidFill>
                  <a:srgbClr val="FF0000"/>
                </a:solidFill>
                <a:latin typeface="+mj-lt"/>
              </a:rPr>
              <a:t>F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6" name="Picture 25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5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07505" y="188640"/>
            <a:ext cx="8856983" cy="5040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b="1" dirty="0" smtClean="0"/>
              <a:t>PENYALURAN DANA BANTUAN </a:t>
            </a:r>
            <a:r>
              <a:rPr lang="en-US" b="1" dirty="0">
                <a:solidFill>
                  <a:schemeClr val="tx1"/>
                </a:solidFill>
              </a:rPr>
              <a:t>REHABILITASI DAN/ATAU PEMBANGUNAN GEDUNG/BANGUNAN</a:t>
            </a:r>
            <a:r>
              <a:rPr lang="en-US" b="1" dirty="0" smtClean="0"/>
              <a:t> DALAM BENTUK UANG</a:t>
            </a: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116706" y="692696"/>
            <a:ext cx="8847782" cy="244827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gedung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dilaksanakan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sendiri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Hanya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diberikan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lembaga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mempunyai</a:t>
            </a:r>
            <a:r>
              <a:rPr lang="en-US" sz="1400" dirty="0" smtClean="0">
                <a:solidFill>
                  <a:schemeClr val="tx1"/>
                </a:solidFill>
              </a:rPr>
              <a:t> unit </a:t>
            </a:r>
            <a:r>
              <a:rPr lang="en-US" sz="1400" dirty="0" err="1" smtClean="0">
                <a:solidFill>
                  <a:schemeClr val="tx1"/>
                </a:solidFill>
              </a:rPr>
              <a:t>pengelola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keuangan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smtClean="0">
                <a:solidFill>
                  <a:schemeClr val="tx1"/>
                </a:solidFill>
              </a:rPr>
              <a:t>Unit </a:t>
            </a:r>
            <a:r>
              <a:rPr lang="en-US" sz="1400" dirty="0" err="1" smtClean="0">
                <a:solidFill>
                  <a:schemeClr val="tx1"/>
                </a:solidFill>
              </a:rPr>
              <a:t>pengelola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keuangan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sekurang-kurangnya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terdiri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dari</a:t>
            </a:r>
            <a:r>
              <a:rPr lang="en-US" sz="1400" dirty="0" smtClean="0">
                <a:solidFill>
                  <a:schemeClr val="tx1"/>
                </a:solidFill>
              </a:rPr>
              <a:t> orang yang </a:t>
            </a:r>
            <a:r>
              <a:rPr lang="en-US" sz="1400" dirty="0" err="1" smtClean="0">
                <a:solidFill>
                  <a:schemeClr val="tx1"/>
                </a:solidFill>
              </a:rPr>
              <a:t>mempunyai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tanggung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jawab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wewenang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menguji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tagihan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memerintahkan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pembayaran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melaksanakan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pembayaran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smtClean="0">
                <a:solidFill>
                  <a:schemeClr val="tx1"/>
                </a:solidFill>
              </a:rPr>
              <a:t>Orang yang </a:t>
            </a:r>
            <a:r>
              <a:rPr lang="en-US" sz="1400" dirty="0" err="1" smtClean="0">
                <a:solidFill>
                  <a:schemeClr val="tx1"/>
                </a:solidFill>
              </a:rPr>
              <a:t>mempunyai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kewenangan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menguji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tagihan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memerintahkan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pembayaran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melaksanakan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pembayaran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saling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rangkap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gedung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dilaksanakan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melalui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mekanisme</a:t>
            </a:r>
            <a:r>
              <a:rPr lang="en-US" sz="1400" dirty="0" smtClean="0">
                <a:solidFill>
                  <a:schemeClr val="tx1"/>
                </a:solidFill>
              </a:rPr>
              <a:t> Pembayaran </a:t>
            </a:r>
            <a:r>
              <a:rPr lang="en-US" sz="1400" dirty="0" err="1" smtClean="0">
                <a:solidFill>
                  <a:schemeClr val="tx1"/>
                </a:solidFill>
              </a:rPr>
              <a:t>Langsung</a:t>
            </a:r>
            <a:r>
              <a:rPr lang="en-US" sz="1400" dirty="0" smtClean="0">
                <a:solidFill>
                  <a:schemeClr val="tx1"/>
                </a:solidFill>
              </a:rPr>
              <a:t> (LS) </a:t>
            </a:r>
            <a:r>
              <a:rPr lang="en-US" sz="1400" dirty="0" err="1" smtClean="0">
                <a:solidFill>
                  <a:schemeClr val="tx1"/>
                </a:solidFill>
              </a:rPr>
              <a:t>dari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Kas</a:t>
            </a:r>
            <a:r>
              <a:rPr lang="en-US" sz="1400" dirty="0" smtClean="0">
                <a:solidFill>
                  <a:schemeClr val="tx1"/>
                </a:solidFill>
              </a:rPr>
              <a:t> Negara </a:t>
            </a:r>
            <a:r>
              <a:rPr lang="en-US" sz="1400" dirty="0" err="1" smtClean="0">
                <a:solidFill>
                  <a:schemeClr val="tx1"/>
                </a:solidFill>
              </a:rPr>
              <a:t>ke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rekening</a:t>
            </a:r>
            <a:r>
              <a:rPr lang="en-US" sz="1400" dirty="0" smtClean="0">
                <a:solidFill>
                  <a:schemeClr val="tx1"/>
                </a:solidFill>
              </a:rPr>
              <a:t> unit </a:t>
            </a:r>
            <a:r>
              <a:rPr lang="en-US" sz="1400" dirty="0" err="1" smtClean="0">
                <a:solidFill>
                  <a:schemeClr val="tx1"/>
                </a:solidFill>
              </a:rPr>
              <a:t>pengelola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keuangan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lembaga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16703" y="3212247"/>
            <a:ext cx="8847782" cy="5047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err="1" smtClean="0">
                <a:solidFill>
                  <a:schemeClr val="tx1"/>
                </a:solidFill>
              </a:rPr>
              <a:t>Dilaksanakan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berdasarkan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Perjanjian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Kerja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Sama</a:t>
            </a:r>
            <a:r>
              <a:rPr lang="en-US" sz="1400" dirty="0" smtClean="0">
                <a:solidFill>
                  <a:srgbClr val="FF0000"/>
                </a:solidFill>
              </a:rPr>
              <a:t> (PKS) </a:t>
            </a:r>
            <a:r>
              <a:rPr lang="en-US" sz="1400" dirty="0" err="1" smtClean="0">
                <a:solidFill>
                  <a:schemeClr val="tx1"/>
                </a:solidFill>
              </a:rPr>
              <a:t>antara</a:t>
            </a:r>
            <a:r>
              <a:rPr lang="en-US" sz="1400" dirty="0" smtClean="0">
                <a:solidFill>
                  <a:schemeClr val="tx1"/>
                </a:solidFill>
              </a:rPr>
              <a:t> PPK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unit </a:t>
            </a:r>
            <a:r>
              <a:rPr lang="en-US" sz="1400" dirty="0" err="1" smtClean="0">
                <a:solidFill>
                  <a:schemeClr val="tx1"/>
                </a:solidFill>
              </a:rPr>
              <a:t>pengelola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keuangan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lembaga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7167" y="4221088"/>
            <a:ext cx="8847318" cy="26369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dirty="0" err="1" smtClean="0">
                <a:solidFill>
                  <a:schemeClr val="tx1"/>
                </a:solidFill>
              </a:rPr>
              <a:t>Hak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kewajiban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kedua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pihak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Jumlah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nilai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gedung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bangunan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Jenis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spesifikasi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pembangunan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gedung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bangunan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Jangka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penyelesaian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pekerjaan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smtClean="0">
                <a:solidFill>
                  <a:schemeClr val="tx1"/>
                </a:solidFill>
              </a:rPr>
              <a:t>Tata </a:t>
            </a:r>
            <a:r>
              <a:rPr lang="en-US" sz="1400" dirty="0" err="1" smtClean="0">
                <a:solidFill>
                  <a:schemeClr val="tx1"/>
                </a:solidFill>
              </a:rPr>
              <a:t>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syarat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Pernyataan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kesanggupan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menyelesaikan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pekerjaan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jenis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spesifikasi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ditetapkan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Pernyataan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kesanggupan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menyetorkan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sisa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dipergunakan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Kas</a:t>
            </a:r>
            <a:r>
              <a:rPr lang="en-US" sz="1400" dirty="0" smtClean="0">
                <a:solidFill>
                  <a:schemeClr val="tx1"/>
                </a:solidFill>
              </a:rPr>
              <a:t> Negara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Sanksi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Penyampaian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penggunaan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berkala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PPK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Penyampaian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pertangungjawaban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PPK </a:t>
            </a:r>
            <a:r>
              <a:rPr lang="en-US" sz="1400" dirty="0" err="1" smtClean="0">
                <a:solidFill>
                  <a:schemeClr val="tx1"/>
                </a:solidFill>
              </a:rPr>
              <a:t>setelah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pekerjaan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selesai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akhir</a:t>
            </a:r>
            <a:r>
              <a:rPr lang="en-US" sz="1400" dirty="0" smtClean="0">
                <a:solidFill>
                  <a:schemeClr val="tx1"/>
                </a:solidFill>
              </a:rPr>
              <a:t> 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17162" y="3780505"/>
            <a:ext cx="8847323" cy="440583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PERJANJIAN KERJA SAMA (PKS)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7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14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67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107504" y="43894"/>
            <a:ext cx="8969826" cy="5047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PERSYARATAN PENCAIRAN BANTUAN REHABILITASI/PEMBANGUNAN GEDUNG/BANGUNAN  BENTUK UANG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96" y="692696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18" name="Flowchart: Process 17"/>
          <p:cNvSpPr/>
          <p:nvPr/>
        </p:nvSpPr>
        <p:spPr>
          <a:xfrm>
            <a:off x="342124" y="1268760"/>
            <a:ext cx="8735206" cy="166730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err="1" smtClean="0">
                <a:solidFill>
                  <a:schemeClr val="tx1"/>
                </a:solidFill>
              </a:rPr>
              <a:t>Pencairan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diatas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Rp</a:t>
            </a:r>
            <a:r>
              <a:rPr lang="en-US" sz="1400" dirty="0" smtClean="0">
                <a:solidFill>
                  <a:schemeClr val="tx1"/>
                </a:solidFill>
              </a:rPr>
              <a:t>. 100.00.000,- </a:t>
            </a:r>
          </a:p>
          <a:p>
            <a:pPr marL="176213" indent="-176213" algn="just">
              <a:buAutoNum type="alphaLcPeriod"/>
            </a:pPr>
            <a:r>
              <a:rPr lang="en-US" sz="1400" b="1" dirty="0" smtClean="0">
                <a:solidFill>
                  <a:schemeClr val="tx1"/>
                </a:solidFill>
              </a:rPr>
              <a:t>TAHAP I, </a:t>
            </a:r>
            <a:r>
              <a:rPr lang="en-US" sz="1400" b="1" dirty="0" err="1" smtClean="0">
                <a:solidFill>
                  <a:schemeClr val="tx1"/>
                </a:solidFill>
              </a:rPr>
              <a:t>dilampiri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dengan</a:t>
            </a:r>
            <a:r>
              <a:rPr lang="en-US" sz="1400" b="1" dirty="0" smtClean="0">
                <a:solidFill>
                  <a:schemeClr val="tx1"/>
                </a:solidFill>
              </a:rPr>
              <a:t>:</a:t>
            </a:r>
          </a:p>
          <a:p>
            <a:pPr marL="363538" indent="-187325" algn="just"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PKS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63538" indent="-187325" algn="just">
              <a:buFont typeface="Wingdings" pitchFamily="2" charset="2"/>
              <a:buChar char="ü"/>
            </a:pP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76213" indent="-176213" algn="just">
              <a:buAutoNum type="alphaLcPeriod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</a:rPr>
              <a:t>TAHAP II, </a:t>
            </a:r>
            <a:r>
              <a:rPr lang="en-US" sz="1400" b="1" dirty="0" err="1" smtClean="0">
                <a:solidFill>
                  <a:schemeClr val="tx1"/>
                </a:solidFill>
              </a:rPr>
              <a:t>dilampiri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dengan</a:t>
            </a:r>
            <a:r>
              <a:rPr lang="en-US" sz="1400" b="1" dirty="0" smtClean="0">
                <a:solidFill>
                  <a:schemeClr val="tx1"/>
                </a:solidFill>
              </a:rPr>
              <a:t>:</a:t>
            </a: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endParaRPr lang="en-US" sz="1400" dirty="0">
              <a:solidFill>
                <a:schemeClr val="tx1"/>
              </a:solidFill>
            </a:endParaRP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kemajuan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penyelesaian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pekerjaan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Ketua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Pimpinan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4768" y="3068960"/>
            <a:ext cx="246467" cy="409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/>
              <a:t>3</a:t>
            </a:r>
            <a:endParaRPr lang="en-US" dirty="0"/>
          </a:p>
        </p:txBody>
      </p:sp>
      <p:sp>
        <p:nvSpPr>
          <p:cNvPr id="44" name="Flowchart: Process 43"/>
          <p:cNvSpPr/>
          <p:nvPr/>
        </p:nvSpPr>
        <p:spPr>
          <a:xfrm>
            <a:off x="342124" y="3068962"/>
            <a:ext cx="8735206" cy="1800198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 algn="just">
              <a:buAutoNum type="alphaLcPeriod"/>
            </a:pPr>
            <a:r>
              <a:rPr lang="en-US" sz="1400" dirty="0" smtClean="0">
                <a:solidFill>
                  <a:schemeClr val="tx1"/>
                </a:solidFill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</a:rPr>
              <a:t>melakukan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pengujian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dokumen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permohonan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pencairan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Tahap</a:t>
            </a:r>
            <a:r>
              <a:rPr lang="en-US" sz="1400" dirty="0" smtClean="0">
                <a:solidFill>
                  <a:schemeClr val="tx1"/>
                </a:solidFill>
              </a:rPr>
              <a:t> I / II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PETUNJUK TEKNIS</a:t>
            </a:r>
          </a:p>
          <a:p>
            <a:pPr marL="176213" indent="-176213" algn="just">
              <a:buAutoNum type="alphaLcPeriod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pengujian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dilakukan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, PPK :</a:t>
            </a: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Menandatangani</a:t>
            </a:r>
            <a:r>
              <a:rPr lang="en-US" sz="1400" dirty="0" smtClean="0">
                <a:solidFill>
                  <a:schemeClr val="tx1"/>
                </a:solidFill>
              </a:rPr>
              <a:t> PKS, </a:t>
            </a:r>
            <a:r>
              <a:rPr lang="en-US" sz="1400" dirty="0" err="1" smtClean="0">
                <a:solidFill>
                  <a:schemeClr val="tx1"/>
                </a:solidFill>
              </a:rPr>
              <a:t>mengesahkan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serta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menerbikan</a:t>
            </a:r>
            <a:r>
              <a:rPr lang="en-US" sz="1400" dirty="0" smtClean="0">
                <a:solidFill>
                  <a:schemeClr val="tx1"/>
                </a:solidFill>
              </a:rPr>
              <a:t> SPP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pembayaran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Tahap</a:t>
            </a:r>
            <a:r>
              <a:rPr lang="en-US" sz="1400" dirty="0" smtClean="0">
                <a:solidFill>
                  <a:schemeClr val="tx1"/>
                </a:solidFill>
              </a:rPr>
              <a:t> I.</a:t>
            </a:r>
          </a:p>
          <a:p>
            <a:pPr marL="363538" indent="-187325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Mengesahkan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serta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menerbitkan</a:t>
            </a:r>
            <a:r>
              <a:rPr lang="en-US" sz="1400" dirty="0" smtClean="0">
                <a:solidFill>
                  <a:schemeClr val="tx1"/>
                </a:solidFill>
              </a:rPr>
              <a:t> SPP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pembayaran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Tahap</a:t>
            </a:r>
            <a:r>
              <a:rPr lang="en-US" sz="1400" dirty="0" smtClean="0">
                <a:solidFill>
                  <a:schemeClr val="tx1"/>
                </a:solidFill>
              </a:rPr>
              <a:t> II.</a:t>
            </a:r>
          </a:p>
          <a:p>
            <a:pPr marL="176213" indent="-176213" algn="just">
              <a:buAutoNum type="alphaLcPeriod" startAt="3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hasil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pengujian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, PPK </a:t>
            </a:r>
            <a:r>
              <a:rPr lang="en-US" sz="1400" dirty="0" err="1" smtClean="0">
                <a:solidFill>
                  <a:schemeClr val="tx1"/>
                </a:solidFill>
              </a:rPr>
              <a:t>menyampaikan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informasi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melengkapi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memperbaiki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dokumen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649288" indent="-285750" algn="just">
              <a:buFont typeface="Wingdings" pitchFamily="2" charset="2"/>
              <a:buChar char="ü"/>
              <a:tabLst>
                <a:tab pos="363538" algn="l"/>
              </a:tabLst>
            </a:pP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4768" y="4941168"/>
            <a:ext cx="246467" cy="5201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/>
              <a:t>4</a:t>
            </a:r>
            <a:endParaRPr lang="en-US" dirty="0"/>
          </a:p>
        </p:txBody>
      </p:sp>
      <p:sp>
        <p:nvSpPr>
          <p:cNvPr id="48" name="Flowchart: Process 47"/>
          <p:cNvSpPr/>
          <p:nvPr/>
        </p:nvSpPr>
        <p:spPr>
          <a:xfrm>
            <a:off x="352696" y="4944827"/>
            <a:ext cx="8724634" cy="179654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</a:rPr>
              <a:t>menyampaikan</a:t>
            </a:r>
            <a:r>
              <a:rPr lang="en-US" sz="1400" dirty="0" smtClean="0">
                <a:solidFill>
                  <a:schemeClr val="tx1"/>
                </a:solidFill>
              </a:rPr>
              <a:t> SPM-LS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PPSPM :</a:t>
            </a:r>
          </a:p>
          <a:p>
            <a:pPr marL="342900" indent="-342900" algn="just">
              <a:buAutoNum type="alphaLcPeriod"/>
            </a:pPr>
            <a:r>
              <a:rPr lang="en-US" sz="1400" b="1" dirty="0" smtClean="0">
                <a:solidFill>
                  <a:schemeClr val="tx1"/>
                </a:solidFill>
              </a:rPr>
              <a:t>Pembayaran TAHAP I, SPP-LS </a:t>
            </a:r>
            <a:r>
              <a:rPr lang="en-US" sz="1400" b="1" dirty="0" err="1" smtClean="0">
                <a:solidFill>
                  <a:schemeClr val="tx1"/>
                </a:solidFill>
              </a:rPr>
              <a:t>dilampiri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dengan</a:t>
            </a:r>
            <a:r>
              <a:rPr lang="en-US" sz="1400" b="1" dirty="0" smtClean="0">
                <a:solidFill>
                  <a:schemeClr val="tx1"/>
                </a:solidFill>
              </a:rPr>
              <a:t>:</a:t>
            </a:r>
          </a:p>
          <a:p>
            <a:pPr marL="649288" indent="-285750" algn="just"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PKS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PPK</a:t>
            </a:r>
          </a:p>
          <a:p>
            <a:pPr marL="649288" indent="-285750" algn="just">
              <a:buFont typeface="Wingdings" pitchFamily="2" charset="2"/>
              <a:buChar char="ü"/>
            </a:pP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disahkan</a:t>
            </a:r>
            <a:r>
              <a:rPr lang="en-US" sz="1400" dirty="0" smtClean="0">
                <a:solidFill>
                  <a:schemeClr val="tx1"/>
                </a:solidFill>
              </a:rPr>
              <a:t> PPK</a:t>
            </a:r>
          </a:p>
          <a:p>
            <a:pPr marL="342900" indent="-342900" algn="just">
              <a:buAutoNum type="alphaLcPeriod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</a:rPr>
              <a:t>Pembayaran </a:t>
            </a:r>
            <a:r>
              <a:rPr lang="en-US" sz="1400" b="1" dirty="0" err="1" smtClean="0">
                <a:solidFill>
                  <a:schemeClr val="tx1"/>
                </a:solidFill>
              </a:rPr>
              <a:t>Tahap</a:t>
            </a:r>
            <a:r>
              <a:rPr lang="en-US" sz="1400" b="1" dirty="0" smtClean="0">
                <a:solidFill>
                  <a:schemeClr val="tx1"/>
                </a:solidFill>
              </a:rPr>
              <a:t> II, SPP-LS </a:t>
            </a:r>
            <a:r>
              <a:rPr lang="en-US" sz="1400" b="1" dirty="0" err="1" smtClean="0">
                <a:solidFill>
                  <a:schemeClr val="tx1"/>
                </a:solidFill>
              </a:rPr>
              <a:t>dilampiri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dengan</a:t>
            </a:r>
            <a:r>
              <a:rPr lang="en-US" sz="1400" b="1" dirty="0" smtClean="0">
                <a:solidFill>
                  <a:schemeClr val="tx1"/>
                </a:solidFill>
              </a:rPr>
              <a:t>:</a:t>
            </a:r>
          </a:p>
          <a:p>
            <a:pPr marL="649288" indent="-285750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Kuitansi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bukti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disahkan</a:t>
            </a:r>
            <a:r>
              <a:rPr lang="en-US" sz="1400" dirty="0" smtClean="0">
                <a:solidFill>
                  <a:schemeClr val="tx1"/>
                </a:solidFill>
              </a:rPr>
              <a:t> PPK</a:t>
            </a:r>
          </a:p>
          <a:p>
            <a:pPr marL="649288" indent="-285750" algn="just">
              <a:buFont typeface="Wingdings" pitchFamily="2" charset="2"/>
              <a:buChar char="ü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kemajuan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penyelesaian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pekerjaan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ditandatangani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Ketua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Pimpinan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lembaga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8532440" y="6492875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15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768" y="1273591"/>
            <a:ext cx="24646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2696" y="692696"/>
            <a:ext cx="8724634" cy="5040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400" dirty="0" err="1" smtClean="0">
                <a:solidFill>
                  <a:schemeClr val="tx1"/>
                </a:solidFill>
              </a:rPr>
              <a:t>Pencairan</a:t>
            </a:r>
            <a:r>
              <a:rPr lang="en-ID" sz="1400" dirty="0" smtClean="0">
                <a:solidFill>
                  <a:schemeClr val="tx1"/>
                </a:solidFill>
              </a:rPr>
              <a:t> </a:t>
            </a:r>
            <a:r>
              <a:rPr lang="en-ID" sz="1400" dirty="0" err="1" smtClean="0">
                <a:solidFill>
                  <a:schemeClr val="tx1"/>
                </a:solidFill>
              </a:rPr>
              <a:t>dana</a:t>
            </a:r>
            <a:r>
              <a:rPr lang="en-ID" sz="1400" dirty="0" smtClean="0">
                <a:solidFill>
                  <a:schemeClr val="tx1"/>
                </a:solidFill>
              </a:rPr>
              <a:t> di </a:t>
            </a:r>
            <a:r>
              <a:rPr lang="en-ID" sz="1400" dirty="0" err="1" smtClean="0">
                <a:solidFill>
                  <a:schemeClr val="tx1"/>
                </a:solidFill>
              </a:rPr>
              <a:t>bawah</a:t>
            </a:r>
            <a:r>
              <a:rPr lang="en-ID" sz="1400" dirty="0" smtClean="0">
                <a:solidFill>
                  <a:schemeClr val="tx1"/>
                </a:solidFill>
              </a:rPr>
              <a:t> </a:t>
            </a:r>
            <a:r>
              <a:rPr lang="en-ID" sz="1400" dirty="0" err="1" smtClean="0">
                <a:solidFill>
                  <a:schemeClr val="tx1"/>
                </a:solidFill>
              </a:rPr>
              <a:t>Rp</a:t>
            </a:r>
            <a:r>
              <a:rPr lang="en-ID" sz="1400" dirty="0" smtClean="0">
                <a:solidFill>
                  <a:schemeClr val="tx1"/>
                </a:solidFill>
              </a:rPr>
              <a:t>. 100.000.000,- </a:t>
            </a:r>
            <a:r>
              <a:rPr lang="en-ID" sz="1400" dirty="0" err="1" smtClean="0">
                <a:solidFill>
                  <a:schemeClr val="tx1"/>
                </a:solidFill>
              </a:rPr>
              <a:t>sekaligus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669" y="2492896"/>
            <a:ext cx="9010660" cy="5040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PERTANGGUNGJAWABAN  BANTUAN REHABILITASI/PEMBANGUNAN GEDUNG/BANGUNAN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 YANG DIBERIKAN DALAM BENTUK UANG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6668" y="3140968"/>
            <a:ext cx="9010661" cy="237626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Penerima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menyampaikan</a:t>
            </a:r>
            <a:r>
              <a:rPr lang="en-US" dirty="0" smtClean="0">
                <a:solidFill>
                  <a:schemeClr val="tx1"/>
                </a:solidFill>
              </a:rPr>
              <a:t> LAPORAN PERTANGGUNGJAWABAN </a:t>
            </a:r>
            <a:r>
              <a:rPr lang="en-US" dirty="0" err="1" smtClean="0">
                <a:solidFill>
                  <a:schemeClr val="tx1"/>
                </a:solidFill>
              </a:rPr>
              <a:t>kepada</a:t>
            </a:r>
            <a:r>
              <a:rPr lang="en-US" dirty="0" smtClean="0">
                <a:solidFill>
                  <a:schemeClr val="tx1"/>
                </a:solidFill>
              </a:rPr>
              <a:t> PPK </a:t>
            </a:r>
            <a:r>
              <a:rPr lang="en-US" dirty="0" err="1" smtClean="0">
                <a:solidFill>
                  <a:schemeClr val="tx1"/>
                </a:solidFill>
              </a:rPr>
              <a:t>setelah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pekerjaan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selesai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dilampiri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Berita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Penyelesaian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Pekerjaan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ditandatangani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2 orang </a:t>
            </a:r>
            <a:r>
              <a:rPr lang="en-US" dirty="0" err="1" smtClean="0">
                <a:solidFill>
                  <a:schemeClr val="tx1"/>
                </a:solidFill>
              </a:rPr>
              <a:t>saksi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Berita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Serah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Barang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ditandatangani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Ketua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Pimpinan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SPTJB;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Daftar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perhitungan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awal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penggunaan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dana</a:t>
            </a:r>
            <a:r>
              <a:rPr lang="en-US" dirty="0" smtClean="0">
                <a:solidFill>
                  <a:schemeClr val="tx1"/>
                </a:solidFill>
              </a:rPr>
              <a:t>;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Bukti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setor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rekening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Kas</a:t>
            </a:r>
            <a:r>
              <a:rPr lang="en-US" dirty="0" smtClean="0">
                <a:solidFill>
                  <a:schemeClr val="tx1"/>
                </a:solidFill>
              </a:rPr>
              <a:t> Negara </a:t>
            </a:r>
            <a:r>
              <a:rPr lang="en-US" dirty="0" err="1" smtClean="0">
                <a:solidFill>
                  <a:schemeClr val="tx1"/>
                </a:solidFill>
              </a:rPr>
              <a:t>dalam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terdapat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6669" y="5589240"/>
            <a:ext cx="9010660" cy="39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PPK </a:t>
            </a:r>
            <a:r>
              <a:rPr lang="en-US" dirty="0" err="1" smtClean="0">
                <a:solidFill>
                  <a:schemeClr val="tx1"/>
                </a:solidFill>
              </a:rPr>
              <a:t>melakukan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verifikasi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laporan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pertangungjawaban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671" y="6093295"/>
            <a:ext cx="9010660" cy="6863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PPK </a:t>
            </a:r>
            <a:r>
              <a:rPr lang="en-US" dirty="0" err="1" smtClean="0">
                <a:solidFill>
                  <a:schemeClr val="tx1"/>
                </a:solidFill>
              </a:rPr>
              <a:t>mengesahkan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Berita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Serah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setelah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hasil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verifikasi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sesuai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PKS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669" y="76526"/>
            <a:ext cx="90106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BESARAN PENCAIRAN BANTUAN REHABILITASI/PEMBANGUNAN GEDUNG/BANGUNAN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5076056" y="476672"/>
            <a:ext cx="3960440" cy="184103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>
            <a:off x="1641399" y="507116"/>
            <a:ext cx="2796094" cy="1841036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/>
          <p:cNvSpPr/>
          <p:nvPr/>
        </p:nvSpPr>
        <p:spPr>
          <a:xfrm>
            <a:off x="65945" y="507116"/>
            <a:ext cx="1111288" cy="184182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7923" y="969606"/>
            <a:ext cx="915685" cy="515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PERTAMA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7923" y="568346"/>
            <a:ext cx="983372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TAHAP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04994" y="568346"/>
            <a:ext cx="2643222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BESARAN PENCAIRAN DANA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220072" y="527898"/>
            <a:ext cx="3672408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PERSYARATAN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704994" y="969606"/>
            <a:ext cx="2623170" cy="6488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</a:rPr>
              <a:t>70% </a:t>
            </a:r>
            <a:r>
              <a:rPr lang="en-US" sz="1300" b="1" dirty="0" err="1" smtClean="0">
                <a:solidFill>
                  <a:schemeClr val="tx1"/>
                </a:solidFill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keseluruhan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n-US" sz="1300" b="1" dirty="0" err="1" smtClean="0">
                <a:solidFill>
                  <a:schemeClr val="tx1"/>
                </a:solidFill>
              </a:rPr>
              <a:t>Bantuan</a:t>
            </a:r>
            <a:r>
              <a:rPr lang="en-US" sz="1300" b="1" dirty="0" smtClean="0">
                <a:solidFill>
                  <a:schemeClr val="tx1"/>
                </a:solidFill>
              </a:rPr>
              <a:t>  Rehab/</a:t>
            </a:r>
            <a:r>
              <a:rPr lang="en-US" sz="1300" b="1" dirty="0" err="1" smtClean="0">
                <a:solidFill>
                  <a:schemeClr val="tx1"/>
                </a:solidFill>
              </a:rPr>
              <a:t>Pemb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Gedung</a:t>
            </a:r>
            <a:r>
              <a:rPr lang="en-US" sz="1300" b="1" dirty="0" smtClean="0">
                <a:solidFill>
                  <a:schemeClr val="tx1"/>
                </a:solidFill>
              </a:rPr>
              <a:t>/ </a:t>
            </a:r>
            <a:r>
              <a:rPr lang="en-US" sz="1300" b="1" dirty="0" err="1" smtClean="0">
                <a:solidFill>
                  <a:schemeClr val="tx1"/>
                </a:solidFill>
              </a:rPr>
              <a:t>Bangunan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72" y="938434"/>
            <a:ext cx="3672408" cy="515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err="1" smtClean="0">
                <a:solidFill>
                  <a:schemeClr val="tx1"/>
                </a:solidFill>
              </a:rPr>
              <a:t>Setelah</a:t>
            </a:r>
            <a:r>
              <a:rPr lang="en-US" sz="1300" b="1" dirty="0" smtClean="0">
                <a:solidFill>
                  <a:schemeClr val="tx1"/>
                </a:solidFill>
              </a:rPr>
              <a:t> PKS </a:t>
            </a:r>
            <a:r>
              <a:rPr lang="en-US" sz="1300" b="1" dirty="0" err="1" smtClean="0">
                <a:solidFill>
                  <a:schemeClr val="tx1"/>
                </a:solidFill>
              </a:rPr>
              <a:t>ditandatangani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oleh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Bantuan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</a:rPr>
              <a:t> PPK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7924" y="1722318"/>
            <a:ext cx="915684" cy="4665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</a:rPr>
              <a:t>KEDUA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04994" y="1700808"/>
            <a:ext cx="2623170" cy="5760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</a:rPr>
              <a:t>30% </a:t>
            </a:r>
            <a:r>
              <a:rPr lang="en-US" sz="1300" b="1" dirty="0" err="1" smtClean="0">
                <a:solidFill>
                  <a:schemeClr val="tx1"/>
                </a:solidFill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keseluruhan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n-US" sz="1300" b="1" dirty="0" err="1">
                <a:solidFill>
                  <a:schemeClr val="tx1"/>
                </a:solidFill>
              </a:rPr>
              <a:t>Bantuan</a:t>
            </a:r>
            <a:r>
              <a:rPr lang="en-US" sz="1300" b="1" dirty="0">
                <a:solidFill>
                  <a:schemeClr val="tx1"/>
                </a:solidFill>
              </a:rPr>
              <a:t>  Rehab/</a:t>
            </a:r>
            <a:r>
              <a:rPr lang="en-US" sz="1300" b="1" dirty="0" err="1">
                <a:solidFill>
                  <a:schemeClr val="tx1"/>
                </a:solidFill>
              </a:rPr>
              <a:t>Pemb</a:t>
            </a:r>
            <a:r>
              <a:rPr lang="en-US" sz="1300" b="1" dirty="0">
                <a:solidFill>
                  <a:schemeClr val="tx1"/>
                </a:solidFill>
              </a:rPr>
              <a:t> </a:t>
            </a:r>
            <a:r>
              <a:rPr lang="en-US" sz="1300" b="1" dirty="0" err="1">
                <a:solidFill>
                  <a:schemeClr val="tx1"/>
                </a:solidFill>
              </a:rPr>
              <a:t>Gedung</a:t>
            </a:r>
            <a:r>
              <a:rPr lang="en-US" sz="1300" b="1" dirty="0" smtClean="0">
                <a:solidFill>
                  <a:schemeClr val="tx1"/>
                </a:solidFill>
              </a:rPr>
              <a:t>/ </a:t>
            </a:r>
            <a:r>
              <a:rPr lang="en-US" sz="1300" b="1" dirty="0" err="1" smtClean="0">
                <a:solidFill>
                  <a:schemeClr val="tx1"/>
                </a:solidFill>
              </a:rPr>
              <a:t>Bangunan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30462" y="1680027"/>
            <a:ext cx="3651580" cy="476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err="1" smtClean="0">
                <a:solidFill>
                  <a:schemeClr val="tx1"/>
                </a:solidFill>
              </a:rPr>
              <a:t>Setelah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apabila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prestasi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pekerjaan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telah</a:t>
            </a:r>
            <a:r>
              <a:rPr lang="en-US" sz="1300" b="1" dirty="0" smtClean="0">
                <a:solidFill>
                  <a:schemeClr val="tx1"/>
                </a:solidFill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</a:rPr>
              <a:t>mencapai</a:t>
            </a:r>
            <a:r>
              <a:rPr lang="en-US" sz="1300" b="1" dirty="0" smtClean="0">
                <a:solidFill>
                  <a:schemeClr val="tx1"/>
                </a:solidFill>
              </a:rPr>
              <a:t> 50%.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1111295" y="1021903"/>
            <a:ext cx="445955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0800000">
            <a:off x="4437493" y="1021258"/>
            <a:ext cx="58301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1115616" y="1743746"/>
            <a:ext cx="445955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10800000">
            <a:off x="4441814" y="1742373"/>
            <a:ext cx="58301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lide Number Placeholder 1"/>
          <p:cNvSpPr txBox="1">
            <a:spLocks/>
          </p:cNvSpPr>
          <p:nvPr/>
        </p:nvSpPr>
        <p:spPr>
          <a:xfrm>
            <a:off x="8645282" y="6414552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16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0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580386" y="188640"/>
            <a:ext cx="8384100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BANTUAN LAINNYA YANG MEMILIKI KARAKTERISTIK BANTUAN PEMERINTAH YANG DITETAPKAN OLEH PENGGUNA ANGGARAN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7895" y="188640"/>
            <a:ext cx="396044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G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897" y="4005064"/>
            <a:ext cx="8855376" cy="36004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err="1" smtClean="0">
                <a:solidFill>
                  <a:schemeClr val="tx1"/>
                </a:solidFill>
              </a:rPr>
              <a:t>Dasar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pemberian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adalah</a:t>
            </a:r>
            <a:r>
              <a:rPr lang="en-US" sz="1400" dirty="0" smtClean="0">
                <a:solidFill>
                  <a:schemeClr val="tx1"/>
                </a:solidFill>
              </a:rPr>
              <a:t> SK yang </a:t>
            </a:r>
            <a:r>
              <a:rPr lang="en-US" sz="1400" dirty="0" err="1" smtClean="0">
                <a:solidFill>
                  <a:schemeClr val="tx1"/>
                </a:solidFill>
              </a:rPr>
              <a:t>ditetapkan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PPK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disahkan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KPA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7505" y="4437112"/>
            <a:ext cx="8856983" cy="5040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b="1" dirty="0" smtClean="0"/>
              <a:t>PENYALURAN BANTUAN </a:t>
            </a:r>
            <a:r>
              <a:rPr lang="en-US" b="1" dirty="0" smtClean="0">
                <a:solidFill>
                  <a:schemeClr val="tx1"/>
                </a:solidFill>
              </a:rPr>
              <a:t>LAINNYA</a:t>
            </a:r>
            <a:r>
              <a:rPr lang="en-US" b="1" dirty="0" smtClean="0"/>
              <a:t> DALAM BENTUK BARANG </a:t>
            </a:r>
            <a:r>
              <a:rPr lang="en-US" b="1" dirty="0" err="1" smtClean="0"/>
              <a:t>dan</a:t>
            </a:r>
            <a:r>
              <a:rPr lang="en-US" b="1" dirty="0" smtClean="0"/>
              <a:t>/</a:t>
            </a:r>
            <a:r>
              <a:rPr lang="en-US" b="1" dirty="0" err="1" smtClean="0"/>
              <a:t>atau</a:t>
            </a:r>
            <a:r>
              <a:rPr lang="en-US" b="1" dirty="0" smtClean="0"/>
              <a:t> JASA</a:t>
            </a: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116706" y="4951559"/>
            <a:ext cx="8847782" cy="17074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200" dirty="0" smtClean="0">
                <a:solidFill>
                  <a:schemeClr val="tx1"/>
                </a:solidFill>
              </a:rPr>
              <a:t>PPK </a:t>
            </a:r>
            <a:r>
              <a:rPr lang="en-US" sz="1200" dirty="0" err="1" smtClean="0">
                <a:solidFill>
                  <a:schemeClr val="tx1"/>
                </a:solidFill>
              </a:rPr>
              <a:t>menandatangani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kontrak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pengadaan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dengan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penyedia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Pengadaan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berpedoman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pada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peraturan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perundang-undangan</a:t>
            </a:r>
            <a:r>
              <a:rPr lang="en-US" sz="1200" dirty="0" smtClean="0">
                <a:solidFill>
                  <a:schemeClr val="tx1"/>
                </a:solidFill>
              </a:rPr>
              <a:t> yang </a:t>
            </a:r>
            <a:r>
              <a:rPr lang="en-US" sz="1200" dirty="0" err="1" smtClean="0">
                <a:solidFill>
                  <a:schemeClr val="tx1"/>
                </a:solidFill>
              </a:rPr>
              <a:t>mengatur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mengenai</a:t>
            </a:r>
            <a:r>
              <a:rPr lang="en-US" sz="1200" dirty="0" smtClean="0">
                <a:solidFill>
                  <a:schemeClr val="tx1"/>
                </a:solidFill>
              </a:rPr>
              <a:t> PBJ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Pengadaan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yang </a:t>
            </a:r>
            <a:r>
              <a:rPr lang="en-US" sz="1200" dirty="0" err="1" smtClean="0">
                <a:solidFill>
                  <a:schemeClr val="tx1"/>
                </a:solidFill>
              </a:rPr>
              <a:t>akan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disalurkan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kepada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penerima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Bantuan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Lainnya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dapat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termasuk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pelaksanaan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penyaluran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sampai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dengan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diterima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oleh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penerima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Bantuan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Pencairan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B</a:t>
            </a:r>
            <a:r>
              <a:rPr lang="en-US" sz="1200" dirty="0" err="1" smtClean="0">
                <a:solidFill>
                  <a:schemeClr val="tx1"/>
                </a:solidFill>
              </a:rPr>
              <a:t>antuan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lainnya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dalam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rangka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pengadaan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dilakukan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secara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langsung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dari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rekening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Kas</a:t>
            </a:r>
            <a:r>
              <a:rPr lang="en-US" sz="1200" dirty="0" smtClean="0">
                <a:solidFill>
                  <a:schemeClr val="tx1"/>
                </a:solidFill>
              </a:rPr>
              <a:t> Negara </a:t>
            </a:r>
            <a:r>
              <a:rPr lang="en-US" sz="1200" dirty="0" err="1" smtClean="0">
                <a:solidFill>
                  <a:schemeClr val="tx1"/>
                </a:solidFill>
              </a:rPr>
              <a:t>ke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rekening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penyedia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melalui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mekanisme</a:t>
            </a:r>
            <a:r>
              <a:rPr lang="en-US" sz="1200" dirty="0" smtClean="0">
                <a:solidFill>
                  <a:schemeClr val="tx1"/>
                </a:solidFill>
              </a:rPr>
              <a:t> Pembayaran </a:t>
            </a:r>
            <a:r>
              <a:rPr lang="en-US" sz="1200" dirty="0" err="1" smtClean="0">
                <a:solidFill>
                  <a:schemeClr val="tx1"/>
                </a:solidFill>
              </a:rPr>
              <a:t>Langsung</a:t>
            </a:r>
            <a:r>
              <a:rPr lang="en-US" sz="1200" dirty="0" smtClean="0">
                <a:solidFill>
                  <a:schemeClr val="tx1"/>
                </a:solidFill>
              </a:rPr>
              <a:t> (LS).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200" dirty="0" err="1" smtClean="0">
                <a:solidFill>
                  <a:schemeClr val="tx1"/>
                </a:solidFill>
              </a:rPr>
              <a:t>Pelaksanaan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penyaluran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Bantuan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Lainnya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dalam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bentuk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dilakukan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oleh</a:t>
            </a:r>
            <a:r>
              <a:rPr lang="en-US" sz="1200" dirty="0" smtClean="0">
                <a:solidFill>
                  <a:schemeClr val="tx1"/>
                </a:solidFill>
              </a:rPr>
              <a:t> :</a:t>
            </a:r>
          </a:p>
          <a:p>
            <a:pPr algn="just">
              <a:tabLst>
                <a:tab pos="363538" algn="l"/>
              </a:tabLst>
            </a:pPr>
            <a:r>
              <a:rPr lang="en-US" sz="1200" dirty="0">
                <a:solidFill>
                  <a:schemeClr val="tx1"/>
                </a:solidFill>
              </a:rPr>
              <a:t>	</a:t>
            </a:r>
            <a:r>
              <a:rPr lang="en-US" sz="1200" dirty="0" smtClean="0">
                <a:solidFill>
                  <a:schemeClr val="tx1"/>
                </a:solidFill>
              </a:rPr>
              <a:t>a. PPK ; 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tabLst>
                <a:tab pos="363538" algn="l"/>
              </a:tabLst>
            </a:pPr>
            <a:r>
              <a:rPr lang="en-US" sz="1200" dirty="0">
                <a:solidFill>
                  <a:schemeClr val="tx1"/>
                </a:solidFill>
              </a:rPr>
              <a:t>	</a:t>
            </a:r>
            <a:r>
              <a:rPr lang="en-US" sz="1200" dirty="0" smtClean="0">
                <a:solidFill>
                  <a:schemeClr val="tx1"/>
                </a:solidFill>
              </a:rPr>
              <a:t>b. </a:t>
            </a:r>
            <a:r>
              <a:rPr lang="en-US" sz="1200" dirty="0" err="1" smtClean="0">
                <a:solidFill>
                  <a:schemeClr val="tx1"/>
                </a:solidFill>
              </a:rPr>
              <a:t>Penyedia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barang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dan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atau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jasa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sesuai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dengan</a:t>
            </a:r>
            <a:r>
              <a:rPr lang="en-US" sz="1200" dirty="0" smtClean="0">
                <a:solidFill>
                  <a:schemeClr val="tx1"/>
                </a:solidFill>
              </a:rPr>
              <a:t>  </a:t>
            </a:r>
            <a:r>
              <a:rPr lang="en-US" sz="1200" dirty="0" err="1" smtClean="0">
                <a:solidFill>
                  <a:schemeClr val="tx1"/>
                </a:solidFill>
              </a:rPr>
              <a:t>kontrak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7504" y="1144797"/>
            <a:ext cx="8855376" cy="7200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barang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jasa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termasuk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Pemberian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Penghargaan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Beasiswa</a:t>
            </a:r>
            <a:r>
              <a:rPr lang="en-US" sz="1400" dirty="0" smtClean="0">
                <a:solidFill>
                  <a:schemeClr val="tx1"/>
                </a:solidFill>
              </a:rPr>
              <a:t>, TPG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Tunjangan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;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Operasional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Sarana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Prasarana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dirty="0" smtClean="0">
                <a:solidFill>
                  <a:schemeClr val="tx1"/>
                </a:solidFill>
              </a:rPr>
              <a:t>/Pembangunan </a:t>
            </a:r>
            <a:r>
              <a:rPr lang="en-US" sz="1400" dirty="0" err="1" smtClean="0">
                <a:solidFill>
                  <a:schemeClr val="tx1"/>
                </a:solidFill>
              </a:rPr>
              <a:t>Gedung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Bangunan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17897" y="2002705"/>
            <a:ext cx="8774583" cy="1714327"/>
            <a:chOff x="117897" y="2002705"/>
            <a:chExt cx="8855376" cy="1858343"/>
          </a:xfrm>
        </p:grpSpPr>
        <p:sp>
          <p:nvSpPr>
            <p:cNvPr id="15" name="Rectangle 14"/>
            <p:cNvSpPr/>
            <p:nvPr/>
          </p:nvSpPr>
          <p:spPr>
            <a:xfrm>
              <a:off x="117897" y="2564904"/>
              <a:ext cx="1861815" cy="51864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Lainnya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494159" y="2909249"/>
              <a:ext cx="2181025" cy="27416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Pemerintah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04358" y="3442865"/>
              <a:ext cx="2170826" cy="37734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200" b="1" dirty="0" err="1" smtClean="0">
                  <a:solidFill>
                    <a:schemeClr val="tx1"/>
                  </a:solidFill>
                </a:rPr>
                <a:t>Lembaga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Non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Pemerintah</a:t>
              </a:r>
              <a:endParaRPr lang="en-US" sz="1200" b="1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4" name="Elbow Connector 3"/>
            <p:cNvCxnSpPr>
              <a:stCxn id="15" idx="3"/>
              <a:endCxn id="9" idx="1"/>
            </p:cNvCxnSpPr>
            <p:nvPr/>
          </p:nvCxnSpPr>
          <p:spPr>
            <a:xfrm>
              <a:off x="1979712" y="2824228"/>
              <a:ext cx="514447" cy="222106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>
              <a:stCxn id="15" idx="3"/>
              <a:endCxn id="11" idx="1"/>
            </p:cNvCxnSpPr>
            <p:nvPr/>
          </p:nvCxnSpPr>
          <p:spPr>
            <a:xfrm>
              <a:off x="1979712" y="2824228"/>
              <a:ext cx="524646" cy="807311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ight Arrow 19"/>
            <p:cNvSpPr/>
            <p:nvPr/>
          </p:nvSpPr>
          <p:spPr>
            <a:xfrm>
              <a:off x="4720912" y="2023488"/>
              <a:ext cx="1042463" cy="15855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>
                  <a:solidFill>
                    <a:schemeClr val="tx1"/>
                  </a:solidFill>
                </a:rPr>
                <a:t>Bentuk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Bantuan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116010" y="2019284"/>
              <a:ext cx="1069726" cy="36004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UANG</a:t>
              </a:r>
              <a:endParaRPr lang="en-US" sz="14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105623" y="3077505"/>
              <a:ext cx="1069726" cy="74270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BARANG </a:t>
              </a:r>
              <a:r>
                <a:rPr lang="en-US" sz="1400" dirty="0" err="1" smtClean="0"/>
                <a:t>dan</a:t>
              </a:r>
              <a:r>
                <a:rPr lang="en-US" sz="1400" dirty="0" smtClean="0"/>
                <a:t>/</a:t>
              </a:r>
              <a:r>
                <a:rPr lang="en-US" sz="1400" dirty="0" err="1" smtClean="0"/>
                <a:t>atau</a:t>
              </a:r>
              <a:r>
                <a:rPr lang="en-US" sz="1400" dirty="0" smtClean="0"/>
                <a:t> JASA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59357" y="2564904"/>
              <a:ext cx="611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atau</a:t>
              </a:r>
              <a:endParaRPr lang="en-US" b="1" dirty="0"/>
            </a:p>
          </p:txBody>
        </p:sp>
        <p:cxnSp>
          <p:nvCxnSpPr>
            <p:cNvPr id="34" name="Elbow Connector 33"/>
            <p:cNvCxnSpPr>
              <a:stCxn id="20" idx="3"/>
              <a:endCxn id="37" idx="1"/>
            </p:cNvCxnSpPr>
            <p:nvPr/>
          </p:nvCxnSpPr>
          <p:spPr>
            <a:xfrm flipV="1">
              <a:off x="5763375" y="2199304"/>
              <a:ext cx="352635" cy="616950"/>
            </a:xfrm>
            <a:prstGeom prst="bentConnector3">
              <a:avLst>
                <a:gd name="adj1" fmla="val 50000"/>
              </a:avLst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20" idx="3"/>
              <a:endCxn id="38" idx="1"/>
            </p:cNvCxnSpPr>
            <p:nvPr/>
          </p:nvCxnSpPr>
          <p:spPr>
            <a:xfrm>
              <a:off x="5763375" y="2816254"/>
              <a:ext cx="342248" cy="632605"/>
            </a:xfrm>
            <a:prstGeom prst="bentConnector3">
              <a:avLst>
                <a:gd name="adj1" fmla="val 50000"/>
              </a:avLst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2499258" y="2462919"/>
              <a:ext cx="2175926" cy="35333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Kelompok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Masyarakat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483768" y="2002705"/>
              <a:ext cx="2191416" cy="27416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Perseorangan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22" name="Elbow Connector 21"/>
            <p:cNvCxnSpPr>
              <a:stCxn id="15" idx="3"/>
              <a:endCxn id="31" idx="1"/>
            </p:cNvCxnSpPr>
            <p:nvPr/>
          </p:nvCxnSpPr>
          <p:spPr>
            <a:xfrm flipV="1">
              <a:off x="1979712" y="2139789"/>
              <a:ext cx="504056" cy="684439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>
              <a:stCxn id="15" idx="3"/>
              <a:endCxn id="30" idx="1"/>
            </p:cNvCxnSpPr>
            <p:nvPr/>
          </p:nvCxnSpPr>
          <p:spPr>
            <a:xfrm flipV="1">
              <a:off x="1979712" y="2639586"/>
              <a:ext cx="519545" cy="184641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ounded Rectangle 46"/>
            <p:cNvSpPr/>
            <p:nvPr/>
          </p:nvSpPr>
          <p:spPr>
            <a:xfrm>
              <a:off x="7524328" y="2023488"/>
              <a:ext cx="1448945" cy="183756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/>
                <a:t>Penetapan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Bentuk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antuan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Lainnya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ditetapkan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oleh</a:t>
              </a:r>
              <a:r>
                <a:rPr lang="en-US" sz="1200" b="1" dirty="0" smtClean="0"/>
                <a:t> KPA </a:t>
              </a:r>
              <a:r>
                <a:rPr lang="en-US" sz="1200" b="1" dirty="0" err="1" smtClean="0"/>
                <a:t>dengan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memperhatikan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sifat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dan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karakteristik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bantuan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sp>
          <p:nvSpPr>
            <p:cNvPr id="48" name="Right Brace 47"/>
            <p:cNvSpPr/>
            <p:nvPr/>
          </p:nvSpPr>
          <p:spPr>
            <a:xfrm>
              <a:off x="7164288" y="2132856"/>
              <a:ext cx="360040" cy="1316002"/>
            </a:xfrm>
            <a:prstGeom prst="rightBrac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7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17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07505" y="95850"/>
            <a:ext cx="8856983" cy="3600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b="1" dirty="0" smtClean="0"/>
              <a:t>PENYALURAN DANA BANTUAN </a:t>
            </a:r>
            <a:r>
              <a:rPr lang="en-US" b="1" dirty="0" smtClean="0">
                <a:solidFill>
                  <a:schemeClr val="tx1"/>
                </a:solidFill>
              </a:rPr>
              <a:t>LAINNYA</a:t>
            </a:r>
            <a:r>
              <a:rPr lang="en-US" b="1" dirty="0" smtClean="0"/>
              <a:t> DALAM BENTUK UANG</a:t>
            </a: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116706" y="549409"/>
            <a:ext cx="8847782" cy="179947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dirty="0" err="1" smtClean="0">
                <a:solidFill>
                  <a:schemeClr val="tx1"/>
                </a:solidFill>
              </a:rPr>
              <a:t>Pencairan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dilakukan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sekaligus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bertahap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Penentuan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pencairan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sekaligus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bertahap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ditetapkan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KPA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mempertimbangkan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jumlah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pelaksanaan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diberikan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perseorangan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dilaksanakan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sekaligus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berdasarkan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Surat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Keputusan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uang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diberikan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Kelompok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Masyarakat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Lembaga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/Non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dilakukan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sekaligus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bertahap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berdasarkan</a:t>
            </a:r>
            <a:r>
              <a:rPr lang="en-US" sz="1400" dirty="0" smtClean="0">
                <a:solidFill>
                  <a:schemeClr val="tx1"/>
                </a:solidFill>
              </a:rPr>
              <a:t> SK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Perjanjian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Kerja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Sama</a:t>
            </a:r>
            <a:r>
              <a:rPr lang="en-US" sz="1400" dirty="0" smtClean="0">
                <a:solidFill>
                  <a:schemeClr val="tx1"/>
                </a:solidFill>
              </a:rPr>
              <a:t> (PKS) </a:t>
            </a:r>
            <a:r>
              <a:rPr lang="en-US" sz="1400" dirty="0" err="1" smtClean="0">
                <a:solidFill>
                  <a:schemeClr val="tx1"/>
                </a:solidFill>
              </a:rPr>
              <a:t>antara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PPK.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7167" y="2933479"/>
            <a:ext cx="8847318" cy="23677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dirty="0" err="1" smtClean="0">
                <a:solidFill>
                  <a:schemeClr val="tx1"/>
                </a:solidFill>
              </a:rPr>
              <a:t>Hak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kewajiban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kedua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pihak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Jumlah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diberikan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smtClean="0">
                <a:solidFill>
                  <a:schemeClr val="tx1"/>
                </a:solidFill>
              </a:rPr>
              <a:t>Tata </a:t>
            </a:r>
            <a:r>
              <a:rPr lang="en-US" sz="1400" dirty="0" err="1" smtClean="0">
                <a:solidFill>
                  <a:schemeClr val="tx1"/>
                </a:solidFill>
              </a:rPr>
              <a:t>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syarat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Pernyataan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kesanggupan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menggunakan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rencana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disepakati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Pernyataan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kesanggupan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menyetorkan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sisa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digunakan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Kas</a:t>
            </a:r>
            <a:r>
              <a:rPr lang="en-US" sz="1400" dirty="0" smtClean="0">
                <a:solidFill>
                  <a:schemeClr val="tx1"/>
                </a:solidFill>
              </a:rPr>
              <a:t> Negara.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Sanksi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Penyampaian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penggunaan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berkala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PPK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dirty="0" err="1" smtClean="0">
                <a:solidFill>
                  <a:schemeClr val="tx1"/>
                </a:solidFill>
              </a:rPr>
              <a:t>Penyampaian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pertangungjawaban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PPK </a:t>
            </a:r>
            <a:r>
              <a:rPr lang="en-US" sz="1400" dirty="0" err="1" smtClean="0">
                <a:solidFill>
                  <a:schemeClr val="tx1"/>
                </a:solidFill>
              </a:rPr>
              <a:t>setelah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pekerjaan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selesai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akhir</a:t>
            </a:r>
            <a:r>
              <a:rPr lang="en-US" sz="1400" dirty="0" smtClean="0">
                <a:solidFill>
                  <a:schemeClr val="tx1"/>
                </a:solidFill>
              </a:rPr>
              <a:t> 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17162" y="2492896"/>
            <a:ext cx="8847323" cy="440583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PERJANJIAN KERJA SAMA (PKS)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504" y="5661248"/>
            <a:ext cx="8847318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Pembayaran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Lainnya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diberikan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Perseorangan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disalurkan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langsung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dari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Kas</a:t>
            </a:r>
            <a:r>
              <a:rPr lang="en-US" sz="1400" dirty="0" smtClean="0">
                <a:solidFill>
                  <a:schemeClr val="tx1"/>
                </a:solidFill>
              </a:rPr>
              <a:t> Negara </a:t>
            </a:r>
            <a:r>
              <a:rPr lang="en-US" sz="1400" dirty="0" err="1" smtClean="0">
                <a:solidFill>
                  <a:schemeClr val="tx1"/>
                </a:solidFill>
              </a:rPr>
              <a:t>ke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rekening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melalui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mekanisme</a:t>
            </a:r>
            <a:r>
              <a:rPr lang="en-US" sz="1400" dirty="0" smtClean="0">
                <a:solidFill>
                  <a:schemeClr val="tx1"/>
                </a:solidFill>
              </a:rPr>
              <a:t> 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18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7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8096" y="2563786"/>
            <a:ext cx="16764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 err="1" smtClean="0">
                <a:solidFill>
                  <a:schemeClr val="tx1"/>
                </a:solidFill>
              </a:rPr>
              <a:t>Mengatur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086896" y="2563786"/>
            <a:ext cx="381000" cy="4572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44096" y="2438400"/>
            <a:ext cx="6248400" cy="8728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chemeClr val="tx1"/>
                </a:solidFill>
              </a:rPr>
              <a:t>engalokasian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chemeClr val="tx1"/>
                </a:solidFill>
              </a:rPr>
              <a:t>encairan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chemeClr val="tx1"/>
                </a:solidFill>
              </a:rPr>
              <a:t>enyaluran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id-ID" dirty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chemeClr val="tx1"/>
                </a:solidFill>
              </a:rPr>
              <a:t>ertanggungjawaban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anggaran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Bantuan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Pemerintah</a:t>
            </a:r>
            <a:r>
              <a:rPr lang="id-ID" dirty="0" smtClean="0">
                <a:solidFill>
                  <a:schemeClr val="tx1"/>
                </a:solidFill>
              </a:rPr>
              <a:t> pada Kementrian Negara/Lembaga yang bersumber dari APBN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785486"/>
            <a:ext cx="84582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dirty="0" err="1" smtClean="0"/>
              <a:t>Bantuan</a:t>
            </a:r>
            <a:r>
              <a:rPr lang="en-US" dirty="0" smtClean="0"/>
              <a:t> yang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memenuhi</a:t>
            </a:r>
            <a:r>
              <a:rPr lang="en-US" b="1" dirty="0" smtClean="0"/>
              <a:t> </a:t>
            </a:r>
            <a:r>
              <a:rPr lang="en-US" b="1" dirty="0" err="1" smtClean="0"/>
              <a:t>kriteria</a:t>
            </a:r>
            <a:r>
              <a:rPr lang="en-US" b="1" dirty="0" smtClean="0"/>
              <a:t> </a:t>
            </a:r>
            <a:r>
              <a:rPr lang="en-US" b="1" dirty="0" err="1" smtClean="0"/>
              <a:t>Bantuan</a:t>
            </a:r>
            <a:r>
              <a:rPr lang="en-US" b="1" dirty="0" smtClean="0"/>
              <a:t> </a:t>
            </a:r>
            <a:r>
              <a:rPr lang="en-US" b="1" dirty="0" err="1" smtClean="0"/>
              <a:t>Sosial</a:t>
            </a:r>
            <a:r>
              <a:rPr lang="en-US" dirty="0" smtClean="0"/>
              <a:t> yang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perseorangan</a:t>
            </a:r>
            <a:r>
              <a:rPr lang="en-US" dirty="0" smtClean="0"/>
              <a:t>,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/non </a:t>
            </a:r>
            <a:r>
              <a:rPr lang="en-US" dirty="0" err="1" smtClean="0"/>
              <a:t>pemerintah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8096" y="1850295"/>
            <a:ext cx="2743200" cy="457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RUANG LINGKUP PMK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228601" y="4457894"/>
            <a:ext cx="1648660" cy="832923"/>
          </a:xfrm>
          <a:prstGeom prst="rect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64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BANTUAN PEMERINTAH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142231" y="3457201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Pemberian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Penghargaan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2231" y="3889249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Beasiswa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42230" y="4304036"/>
            <a:ext cx="3434873" cy="41822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T</a:t>
            </a:r>
            <a:r>
              <a:rPr lang="id-ID" sz="1400" b="1" dirty="0" smtClean="0">
                <a:solidFill>
                  <a:schemeClr val="tx1"/>
                </a:solidFill>
              </a:rPr>
              <a:t>unjangan profesi guru dan tunjangan lainnya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42231" y="4714753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Bant</a:t>
            </a:r>
            <a:r>
              <a:rPr lang="id-ID" sz="1600" b="1" dirty="0" smtClean="0">
                <a:solidFill>
                  <a:schemeClr val="tx1"/>
                </a:solidFill>
              </a:rPr>
              <a:t>uan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Operasional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42231" y="5134896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Bant</a:t>
            </a:r>
            <a:r>
              <a:rPr lang="id-ID" sz="1600" b="1" dirty="0" smtClean="0">
                <a:solidFill>
                  <a:schemeClr val="tx1"/>
                </a:solidFill>
              </a:rPr>
              <a:t>uan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Sarana</a:t>
            </a:r>
            <a:r>
              <a:rPr lang="en-US" sz="1600" b="1" dirty="0" smtClean="0">
                <a:solidFill>
                  <a:schemeClr val="tx1"/>
                </a:solidFill>
              </a:rPr>
              <a:t>/</a:t>
            </a:r>
            <a:r>
              <a:rPr lang="en-US" sz="1600" b="1" dirty="0" err="1" smtClean="0">
                <a:solidFill>
                  <a:schemeClr val="tx1"/>
                </a:solidFill>
              </a:rPr>
              <a:t>Prasarana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42231" y="5558796"/>
            <a:ext cx="3352800" cy="3904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Bant</a:t>
            </a:r>
            <a:r>
              <a:rPr lang="id-ID" sz="1400" b="1" dirty="0" smtClean="0">
                <a:solidFill>
                  <a:schemeClr val="tx1"/>
                </a:solidFill>
              </a:rPr>
              <a:t>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b="1" dirty="0" smtClean="0">
                <a:solidFill>
                  <a:schemeClr val="tx1"/>
                </a:solidFill>
              </a:rPr>
              <a:t>/Pembangunan </a:t>
            </a:r>
            <a:r>
              <a:rPr lang="en-US" sz="1400" b="1" dirty="0" err="1" smtClean="0">
                <a:solidFill>
                  <a:schemeClr val="tx1"/>
                </a:solidFill>
              </a:rPr>
              <a:t>Gedung</a:t>
            </a:r>
            <a:r>
              <a:rPr lang="en-US" sz="1400" b="1" dirty="0" smtClean="0">
                <a:solidFill>
                  <a:schemeClr val="tx1"/>
                </a:solidFill>
              </a:rPr>
              <a:t>/ </a:t>
            </a:r>
            <a:r>
              <a:rPr lang="en-US" sz="1400" b="1" dirty="0" err="1" smtClean="0">
                <a:solidFill>
                  <a:schemeClr val="tx1"/>
                </a:solidFill>
              </a:rPr>
              <a:t>Bangunan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42231" y="6049369"/>
            <a:ext cx="3352800" cy="6096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Bant</a:t>
            </a:r>
            <a:r>
              <a:rPr lang="id-ID" sz="1400" b="1" dirty="0" smtClean="0">
                <a:solidFill>
                  <a:schemeClr val="tx1"/>
                </a:solidFill>
              </a:rPr>
              <a:t>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Lainnya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id-ID" sz="1400" b="1" dirty="0" smtClean="0">
                <a:solidFill>
                  <a:schemeClr val="tx1"/>
                </a:solidFill>
              </a:rPr>
              <a:t>y</a:t>
            </a:r>
            <a:r>
              <a:rPr lang="en-US" sz="1400" b="1" dirty="0" err="1" smtClean="0">
                <a:solidFill>
                  <a:schemeClr val="tx1"/>
                </a:solidFill>
              </a:rPr>
              <a:t>ang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id-ID" sz="1400" b="1" dirty="0" err="1">
                <a:solidFill>
                  <a:schemeClr val="tx1"/>
                </a:solidFill>
              </a:rPr>
              <a:t>m</a:t>
            </a:r>
            <a:r>
              <a:rPr lang="en-US" sz="1400" b="1" dirty="0" err="1" smtClean="0">
                <a:solidFill>
                  <a:schemeClr val="tx1"/>
                </a:solidFill>
              </a:rPr>
              <a:t>emiliki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id-ID" sz="1400" b="1" dirty="0" err="1">
                <a:solidFill>
                  <a:schemeClr val="tx1"/>
                </a:solidFill>
              </a:rPr>
              <a:t>k</a:t>
            </a:r>
            <a:r>
              <a:rPr lang="en-US" sz="1400" b="1" dirty="0" err="1" smtClean="0">
                <a:solidFill>
                  <a:schemeClr val="tx1"/>
                </a:solidFill>
              </a:rPr>
              <a:t>arakteristik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Bant</a:t>
            </a:r>
            <a:r>
              <a:rPr lang="id-ID" sz="1400" b="1" dirty="0" smtClean="0">
                <a:solidFill>
                  <a:schemeClr val="tx1"/>
                </a:solidFill>
              </a:rPr>
              <a:t>uan</a:t>
            </a:r>
            <a:r>
              <a:rPr lang="id-ID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</a:rPr>
              <a:t>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Ditetapkan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PA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8600" y="260648"/>
            <a:ext cx="2772696" cy="457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DEFINISI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107504" y="188640"/>
            <a:ext cx="8856984" cy="65527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Elbow Connector 19"/>
          <p:cNvCxnSpPr/>
          <p:nvPr/>
        </p:nvCxnSpPr>
        <p:spPr>
          <a:xfrm flipV="1">
            <a:off x="1907704" y="3623121"/>
            <a:ext cx="720080" cy="1253516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flipV="1">
            <a:off x="1907704" y="4055169"/>
            <a:ext cx="720080" cy="821468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flipV="1">
            <a:off x="1907704" y="4469956"/>
            <a:ext cx="720080" cy="406681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1907704" y="4876637"/>
            <a:ext cx="720080" cy="4036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>
            <a:off x="1907704" y="4876637"/>
            <a:ext cx="720080" cy="424179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>
            <a:off x="1907704" y="4876637"/>
            <a:ext cx="720080" cy="877401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>
            <a:off x="1907704" y="4876637"/>
            <a:ext cx="720080" cy="1477532"/>
          </a:xfrm>
          <a:prstGeom prst="bentConnector3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Connector 33"/>
          <p:cNvSpPr/>
          <p:nvPr/>
        </p:nvSpPr>
        <p:spPr>
          <a:xfrm>
            <a:off x="2708000" y="3436477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Flowchart: Connector 34"/>
          <p:cNvSpPr/>
          <p:nvPr/>
        </p:nvSpPr>
        <p:spPr>
          <a:xfrm>
            <a:off x="2701078" y="3878187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Flowchart: Connector 35"/>
          <p:cNvSpPr/>
          <p:nvPr/>
        </p:nvSpPr>
        <p:spPr>
          <a:xfrm>
            <a:off x="2700349" y="4313207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Flowchart: Connector 36"/>
          <p:cNvSpPr/>
          <p:nvPr/>
        </p:nvSpPr>
        <p:spPr>
          <a:xfrm>
            <a:off x="2679010" y="4722259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4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Flowchart: Connector 37"/>
          <p:cNvSpPr/>
          <p:nvPr/>
        </p:nvSpPr>
        <p:spPr>
          <a:xfrm>
            <a:off x="2680753" y="5137197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9" name="Flowchart: Connector 38"/>
          <p:cNvSpPr/>
          <p:nvPr/>
        </p:nvSpPr>
        <p:spPr>
          <a:xfrm>
            <a:off x="2682125" y="5589269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6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0" name="Flowchart: Connector 39"/>
          <p:cNvSpPr/>
          <p:nvPr/>
        </p:nvSpPr>
        <p:spPr>
          <a:xfrm>
            <a:off x="2682125" y="6189400"/>
            <a:ext cx="362780" cy="329538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7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356350"/>
            <a:ext cx="298376" cy="365125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fld id="{2CA55129-4667-47F5-B13A-D44440F79080}" type="slidenum">
              <a:rPr lang="en-US" sz="1400" b="1" smtClean="0">
                <a:solidFill>
                  <a:schemeClr val="tx1"/>
                </a:solidFill>
              </a:rPr>
              <a:pPr/>
              <a:t>2</a:t>
            </a:fld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50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7" y="64677"/>
            <a:ext cx="8393761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KONTRAK / PERJANJIAN KERJA SAMA DENGAN BANK/POS PENYALUR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6668" y="661523"/>
            <a:ext cx="9010661" cy="5935829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Hak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kewajiban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kedua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belah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pihak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Tata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cara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syarat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uang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menyalurkan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paling lama 15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hari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kalender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sejak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ditransfer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menyampaikan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PPK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apabila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terdapat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transaksi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dipergunakan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jangka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waktu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30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Hari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Kalender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sejak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ditransfer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menyetorkan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terhadap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disalurkan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terjadi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transaksi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dipergunakan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paling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lambat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15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Hari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Kalender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sejak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diterimanya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surat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PPK.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kewajiban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menyampaikan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secara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berkala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PPK.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menyetorkan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bunga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giro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timbul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rangka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kegiatan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Negara.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menyetorkan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sisa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tersalurkan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sampai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akhir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tahun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anggaran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Negara.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menyediakan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sistem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informasi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penyalurann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dapat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diakses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KPA/PPK;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Ketentuan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mengenai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sanksi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dikenakan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terhadap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salah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satu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pihak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melanggar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kontrak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/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perjanjian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kerja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sama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antara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lain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memuat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denda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hal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terjadi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keterlambatan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besarannya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disepakati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kedua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belah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pihak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6668" y="64677"/>
            <a:ext cx="544892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</a:rPr>
              <a:t>19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0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7" y="64677"/>
            <a:ext cx="8393761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PENYALURAN DANA BANTUAN PEMERINTAH MELEBIHI 15 HARI KALENDER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6668" y="661523"/>
            <a:ext cx="9010661" cy="3415549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Bank/</a:t>
            </a:r>
            <a:r>
              <a:rPr lang="en-US" sz="1400" dirty="0" err="1" smtClean="0">
                <a:solidFill>
                  <a:schemeClr val="tx1"/>
                </a:solidFill>
              </a:rPr>
              <a:t>Pos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menyampaikan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surat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permohonan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perpanjangan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jangka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en-US" sz="1400" dirty="0" err="1" smtClean="0">
                <a:solidFill>
                  <a:schemeClr val="tx1"/>
                </a:solidFill>
              </a:rPr>
              <a:t>melebihi</a:t>
            </a:r>
            <a:r>
              <a:rPr lang="en-US" sz="1400" dirty="0" smtClean="0">
                <a:solidFill>
                  <a:schemeClr val="tx1"/>
                </a:solidFill>
              </a:rPr>
              <a:t> 15 </a:t>
            </a:r>
            <a:r>
              <a:rPr lang="en-US" sz="1400" dirty="0" err="1" smtClean="0">
                <a:solidFill>
                  <a:schemeClr val="tx1"/>
                </a:solidFill>
              </a:rPr>
              <a:t>Hari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Kalender</a:t>
            </a:r>
            <a:r>
              <a:rPr lang="en-US" sz="1400" dirty="0" smtClean="0">
                <a:solidFill>
                  <a:schemeClr val="tx1"/>
                </a:solidFill>
              </a:rPr>
              <a:t>) </a:t>
            </a:r>
            <a:r>
              <a:rPr lang="en-US" sz="1400" dirty="0" err="1" smtClean="0">
                <a:solidFill>
                  <a:schemeClr val="tx1"/>
                </a:solidFill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</a:rPr>
              <a:t> PPK,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hal</a:t>
            </a:r>
            <a:r>
              <a:rPr lang="en-US" sz="1400" dirty="0" smtClean="0">
                <a:solidFill>
                  <a:schemeClr val="tx1"/>
                </a:solidFill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</a:rPr>
              <a:t>Pos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memperkirakan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menyalurkan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kontrak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perjanjian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kerja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sama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</a:rPr>
              <a:t>Surat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permohonan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disertai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penjelasan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penyebab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disalurkannya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kontrak</a:t>
            </a: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perjanjian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kerja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sama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</a:rPr>
              <a:t>melakukan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analisis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terhadap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surat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permohonan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diajukan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oleh</a:t>
            </a:r>
            <a:r>
              <a:rPr lang="en-US" sz="1400" dirty="0" smtClean="0">
                <a:solidFill>
                  <a:schemeClr val="tx1"/>
                </a:solidFill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</a:rPr>
              <a:t>Pos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</a:rPr>
              <a:t>menolak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permohonan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hasil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analisis</a:t>
            </a:r>
            <a:r>
              <a:rPr lang="en-US" sz="1400" dirty="0" smtClean="0">
                <a:solidFill>
                  <a:schemeClr val="tx1"/>
                </a:solidFill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</a:rPr>
              <a:t>dilakukan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cukup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alasan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bagi</a:t>
            </a:r>
            <a:r>
              <a:rPr lang="en-US" sz="1400" dirty="0" smtClean="0">
                <a:solidFill>
                  <a:schemeClr val="tx1"/>
                </a:solidFill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</a:rPr>
              <a:t>Pos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memperpanjang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jangka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</a:rPr>
              <a:t>mengajukan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dispensasi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perpanjangan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Dirjen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Perbendaharaan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terdapat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cukup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alasan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untuk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memperpanjang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jangka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</a:rPr>
              <a:t>Dirjen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Perbendaharaan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menyetujui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atau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menolak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permohonan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dispensasi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perpanjangan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jangka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waktu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penyaluran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</a:rPr>
              <a:t>Persetujuan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Dirjen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Perbendaharaan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dapat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melampaui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akhir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tahun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anggaran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</a:rPr>
              <a:t>Persetujuan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Dirjen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Perbendaharaan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tidak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mengurangi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sanksi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Denda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keterlambatan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sebagaimana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diatur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dalam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kontrak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</a:rPr>
              <a:t>perjanjian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kerja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sama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668" y="64677"/>
            <a:ext cx="544892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24544" y="4149080"/>
            <a:ext cx="8051912" cy="2583181"/>
            <a:chOff x="151300" y="4220359"/>
            <a:chExt cx="8051912" cy="2583181"/>
          </a:xfrm>
        </p:grpSpPr>
        <p:sp>
          <p:nvSpPr>
            <p:cNvPr id="2" name="Rectangle 1"/>
            <p:cNvSpPr/>
            <p:nvPr/>
          </p:nvSpPr>
          <p:spPr>
            <a:xfrm>
              <a:off x="151300" y="4293097"/>
              <a:ext cx="1064534" cy="648072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Bank/</a:t>
              </a:r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Pos</a:t>
              </a:r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Penyalur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979712" y="4293097"/>
              <a:ext cx="1064534" cy="64807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PPK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" name="Flowchart: Decision 2"/>
            <p:cNvSpPr/>
            <p:nvPr/>
          </p:nvSpPr>
          <p:spPr>
            <a:xfrm>
              <a:off x="3682107" y="4220554"/>
              <a:ext cx="1779786" cy="783227"/>
            </a:xfrm>
            <a:prstGeom prst="flowChartDecision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Analisis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444208" y="4282705"/>
              <a:ext cx="1728192" cy="64807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Dirjen</a:t>
              </a:r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Perbendaharaan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9" name="Flowchart: Decision 8"/>
            <p:cNvSpPr/>
            <p:nvPr/>
          </p:nvSpPr>
          <p:spPr>
            <a:xfrm>
              <a:off x="6423426" y="5526093"/>
              <a:ext cx="1779786" cy="783227"/>
            </a:xfrm>
            <a:prstGeom prst="flowChartDecision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Telaah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11" name="Straight Arrow Connector 10"/>
            <p:cNvCxnSpPr>
              <a:stCxn id="2" idx="3"/>
              <a:endCxn id="7" idx="1"/>
            </p:cNvCxnSpPr>
            <p:nvPr/>
          </p:nvCxnSpPr>
          <p:spPr>
            <a:xfrm>
              <a:off x="1215834" y="4617133"/>
              <a:ext cx="763878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7" idx="3"/>
              <a:endCxn id="3" idx="1"/>
            </p:cNvCxnSpPr>
            <p:nvPr/>
          </p:nvCxnSpPr>
          <p:spPr>
            <a:xfrm flipV="1">
              <a:off x="3044246" y="4612168"/>
              <a:ext cx="637861" cy="4965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3" idx="3"/>
              <a:endCxn id="8" idx="1"/>
            </p:cNvCxnSpPr>
            <p:nvPr/>
          </p:nvCxnSpPr>
          <p:spPr>
            <a:xfrm flipV="1">
              <a:off x="5461893" y="4606741"/>
              <a:ext cx="982315" cy="542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8" idx="2"/>
              <a:endCxn id="9" idx="0"/>
            </p:cNvCxnSpPr>
            <p:nvPr/>
          </p:nvCxnSpPr>
          <p:spPr>
            <a:xfrm>
              <a:off x="7308304" y="4930777"/>
              <a:ext cx="5015" cy="595316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72000" y="5003781"/>
              <a:ext cx="0" cy="522312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611560" y="5526093"/>
              <a:ext cx="3960441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611560" y="4941169"/>
              <a:ext cx="0" cy="58492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2339753" y="5917706"/>
              <a:ext cx="4083674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 flipV="1">
              <a:off x="2339752" y="4941169"/>
              <a:ext cx="1" cy="976537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ocument 42"/>
            <p:cNvSpPr/>
            <p:nvPr/>
          </p:nvSpPr>
          <p:spPr>
            <a:xfrm>
              <a:off x="1475656" y="6155468"/>
              <a:ext cx="1568590" cy="648072"/>
            </a:xfrm>
            <a:prstGeom prst="flowChartDocumen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SURAT PERSETUJUAN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7313319" y="6309320"/>
              <a:ext cx="0" cy="2880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3044246" y="6597352"/>
              <a:ext cx="4264058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2123728" y="4941169"/>
              <a:ext cx="0" cy="1214299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ounded Rectangle 55"/>
            <p:cNvSpPr/>
            <p:nvPr/>
          </p:nvSpPr>
          <p:spPr>
            <a:xfrm>
              <a:off x="3851920" y="5733256"/>
              <a:ext cx="1872208" cy="4222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Surat</a:t>
              </a:r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Penolakan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2571192" y="5270216"/>
              <a:ext cx="1872208" cy="42221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Surat</a:t>
              </a:r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latin typeface="+mj-lt"/>
                </a:rPr>
                <a:t>Penolakan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9" name="Flowchart: Connector 58"/>
            <p:cNvSpPr/>
            <p:nvPr/>
          </p:nvSpPr>
          <p:spPr>
            <a:xfrm>
              <a:off x="1300467" y="4220359"/>
              <a:ext cx="266133" cy="32403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1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0" name="Flowchart: Connector 59"/>
            <p:cNvSpPr/>
            <p:nvPr/>
          </p:nvSpPr>
          <p:spPr>
            <a:xfrm>
              <a:off x="3241163" y="4220554"/>
              <a:ext cx="266133" cy="32403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2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1" name="Flowchart: Connector 60"/>
            <p:cNvSpPr/>
            <p:nvPr/>
          </p:nvSpPr>
          <p:spPr>
            <a:xfrm>
              <a:off x="5686917" y="4220554"/>
              <a:ext cx="266133" cy="32403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3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2" name="Flowchart: Connector 61"/>
            <p:cNvSpPr/>
            <p:nvPr/>
          </p:nvSpPr>
          <p:spPr>
            <a:xfrm>
              <a:off x="741507" y="5003782"/>
              <a:ext cx="558960" cy="42565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3a</a:t>
              </a:r>
              <a:endParaRPr lang="en-US" sz="1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3" name="Flowchart: Connector 62"/>
            <p:cNvSpPr/>
            <p:nvPr/>
          </p:nvSpPr>
          <p:spPr>
            <a:xfrm>
              <a:off x="7371260" y="5185038"/>
              <a:ext cx="266133" cy="32403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4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" name="Flowchart: Connector 63"/>
            <p:cNvSpPr/>
            <p:nvPr/>
          </p:nvSpPr>
          <p:spPr>
            <a:xfrm>
              <a:off x="3176428" y="6164240"/>
              <a:ext cx="266133" cy="32403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+mj-lt"/>
                </a:rPr>
                <a:t>5</a:t>
              </a:r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6" name="Flowchart: Connector 65"/>
            <p:cNvSpPr/>
            <p:nvPr/>
          </p:nvSpPr>
          <p:spPr>
            <a:xfrm>
              <a:off x="5724128" y="5479600"/>
              <a:ext cx="558960" cy="425656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5a</a:t>
              </a:r>
              <a:endParaRPr lang="en-US" sz="14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solidFill>
                  <a:schemeClr val="tx1"/>
                </a:solidFill>
                <a:latin typeface="+mj-lt"/>
              </a:rPr>
              <a:pPr/>
              <a:t>21</a:t>
            </a:fld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9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20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5" name="Picture 34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1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7" y="64677"/>
            <a:ext cx="8393761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PERTANGGUNGJAWABAN BANK/POS PENYALUR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6668" y="661523"/>
            <a:ext cx="9010661" cy="1183301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Bank/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menyampaikan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PPK paling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lambat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30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Hari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Kalender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sejak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berakhirnya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masa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Dari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hasil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hal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terdapat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terdapat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transaksi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/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dipergunakan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PPK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memerintahkan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membekukan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sementara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668" y="64677"/>
            <a:ext cx="544892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3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Flowchart: Process 33"/>
          <p:cNvSpPr/>
          <p:nvPr/>
        </p:nvSpPr>
        <p:spPr>
          <a:xfrm>
            <a:off x="66670" y="1916832"/>
            <a:ext cx="9010661" cy="1224136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melakukan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penelitian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terhadap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Penelitian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diselesaikan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PPK paling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lambat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30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Hari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Kalender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sejak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diterimanya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segera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memerintahkan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Bank/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menyetorkan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hasil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penelitian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belum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tersalurkan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sampai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batas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waktu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tercantum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kontrak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perjanjian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kerja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sama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PPK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menyampaikan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surat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paling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lambat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5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Hari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Kalender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sejak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selesainya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penelitian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Flowchart: Process 34"/>
          <p:cNvSpPr/>
          <p:nvPr/>
        </p:nvSpPr>
        <p:spPr>
          <a:xfrm>
            <a:off x="65940" y="3757137"/>
            <a:ext cx="9010661" cy="2912223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Bank/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melakukan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surat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PPK.</a:t>
            </a: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dilakukan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pada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Tahun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Anggaran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berjalan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dibukukan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sebagai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pengembalian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belanja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sebesar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nilai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pada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fungsi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sub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fungsi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program,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output,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jenis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belanja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sama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pada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Tahun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Anggaran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berjalan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menambah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sisa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alokasi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pagu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dapat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dilaksanakan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di TA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berjalan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dilakukan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pada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TA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berikutnya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bunga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giro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timbul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rangka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kegiatan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surat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setorannya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dibuat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terpisah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Tata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cara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sesuai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PMK yang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mengatur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sistem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penerimaan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negara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secara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elektronik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76213" indent="-176213" algn="just">
              <a:buAutoNum type="arabicPeriod"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Bank/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Pos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Penyalur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menyampaikan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PPK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atas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telah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disetor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ke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Negara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176213" indent="-176213" algn="just"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keperluan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penyusunan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pertanggungjawaban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penyetoran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sisa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dilampiri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daftar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3568" y="3192194"/>
            <a:ext cx="8393761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PENYETORAN DANA BANTUAN PEMERINTAH KE KAS NEGARA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669" y="3192194"/>
            <a:ext cx="544892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4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latin typeface="+mj-lt"/>
              </a:rPr>
              <a:pPr/>
              <a:t>22</a:t>
            </a:fld>
            <a:endParaRPr lang="en-US">
              <a:latin typeface="+mj-lt"/>
            </a:endParaRPr>
          </a:p>
        </p:txBody>
      </p:sp>
      <p:sp>
        <p:nvSpPr>
          <p:cNvPr id="38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 smtClean="0">
                <a:solidFill>
                  <a:schemeClr val="tx1"/>
                </a:solidFill>
                <a:latin typeface="+mj-lt"/>
              </a:rPr>
              <a:t>21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872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669" y="64677"/>
            <a:ext cx="9010660" cy="5040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MONITORING DAN EVALUASI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6668" y="661523"/>
            <a:ext cx="9010661" cy="1255309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chemeClr val="tx1"/>
                </a:solidFill>
                <a:latin typeface="+mj-lt"/>
              </a:rPr>
              <a:t>KPA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bertanggung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jawab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atas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Pencapaian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target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kinerja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pelaksanaan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  <a:latin typeface="+mj-lt"/>
              </a:rPr>
              <a:t>Transparansi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pelaksanaan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;</a:t>
            </a:r>
          </a:p>
          <a:p>
            <a:pPr marL="342900" indent="-342900" algn="just">
              <a:buFont typeface="+mj-lt"/>
              <a:buAutoNum type="alphaLcPeriod"/>
              <a:tabLst>
                <a:tab pos="363538" algn="l"/>
              </a:tabLst>
            </a:pPr>
            <a:r>
              <a:rPr lang="en-US" dirty="0" err="1" smtClean="0">
                <a:solidFill>
                  <a:schemeClr val="tx1"/>
                </a:solidFill>
                <a:latin typeface="+mj-lt"/>
              </a:rPr>
              <a:t>Akuntabilitas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pelaksanaan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B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antuan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619672" y="2656965"/>
            <a:ext cx="5904656" cy="4257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KPA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melaksanakan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MONITORING DAN EVALUASI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614" y="4005064"/>
            <a:ext cx="9010660" cy="9441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+mj-lt"/>
              </a:rPr>
              <a:t>Kesesuaian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antara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pelaksanaan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Pedoman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Umum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Petunjuk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Teknis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serta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ketentuan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peraturan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terkait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lainnya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+mj-lt"/>
              </a:rPr>
              <a:t>Kesuaian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antara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target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realisasi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Right Arrow 1"/>
          <p:cNvSpPr/>
          <p:nvPr/>
        </p:nvSpPr>
        <p:spPr>
          <a:xfrm rot="5400000">
            <a:off x="4283968" y="-1251520"/>
            <a:ext cx="576064" cy="705678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1043608" y="3212976"/>
            <a:ext cx="705678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MELAKUKAN PENGAWASAN TERHADAP</a:t>
            </a:r>
            <a:endParaRPr lang="en-US" dirty="0">
              <a:latin typeface="+mj-lt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1043608" y="5013176"/>
            <a:ext cx="7056784" cy="64807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HASIL MONEV</a:t>
            </a:r>
            <a:endParaRPr lang="en-US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96438" y="5733256"/>
            <a:ext cx="6120680" cy="7200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KPA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mengambil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langkah-langkah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tindak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lanjut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perbaikan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latin typeface="+mj-lt"/>
              </a:rPr>
              <a:pPr/>
              <a:t>23</a:t>
            </a:fld>
            <a:endParaRPr lang="en-US">
              <a:latin typeface="+mj-lt"/>
            </a:endParaRPr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8388423" y="6356350"/>
            <a:ext cx="432047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22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3" name="Picture 12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55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23528" y="188640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000" b="1" dirty="0">
                <a:solidFill>
                  <a:schemeClr val="tx1"/>
                </a:solidFill>
              </a:rPr>
              <a:t>Data </a:t>
            </a:r>
            <a:r>
              <a:rPr lang="en-ID" sz="2000" b="1" dirty="0" err="1">
                <a:solidFill>
                  <a:schemeClr val="tx1"/>
                </a:solidFill>
              </a:rPr>
              <a:t>bansos</a:t>
            </a:r>
            <a:r>
              <a:rPr lang="en-ID" sz="2000" b="1" dirty="0">
                <a:solidFill>
                  <a:schemeClr val="tx1"/>
                </a:solidFill>
              </a:rPr>
              <a:t> yang </a:t>
            </a:r>
            <a:r>
              <a:rPr lang="en-ID" sz="2000" b="1" dirty="0" err="1">
                <a:solidFill>
                  <a:schemeClr val="tx1"/>
                </a:solidFill>
              </a:rPr>
              <a:t>tidak</a:t>
            </a:r>
            <a:r>
              <a:rPr lang="en-ID" sz="2000" b="1" dirty="0">
                <a:solidFill>
                  <a:schemeClr val="tx1"/>
                </a:solidFill>
              </a:rPr>
              <a:t> </a:t>
            </a:r>
            <a:r>
              <a:rPr lang="en-ID" sz="2000" b="1" dirty="0" err="1">
                <a:solidFill>
                  <a:schemeClr val="tx1"/>
                </a:solidFill>
              </a:rPr>
              <a:t>dilengkapi</a:t>
            </a:r>
            <a:r>
              <a:rPr lang="en-ID" sz="2000" b="1" dirty="0">
                <a:solidFill>
                  <a:schemeClr val="tx1"/>
                </a:solidFill>
              </a:rPr>
              <a:t> BAST </a:t>
            </a:r>
            <a:r>
              <a:rPr lang="en-ID" sz="2000" b="1" dirty="0" err="1">
                <a:solidFill>
                  <a:schemeClr val="tx1"/>
                </a:solidFill>
              </a:rPr>
              <a:t>tahun</a:t>
            </a:r>
            <a:r>
              <a:rPr lang="en-ID" sz="2000" b="1" dirty="0">
                <a:solidFill>
                  <a:schemeClr val="tx1"/>
                </a:solidFill>
              </a:rPr>
              <a:t> 2013, 2014, </a:t>
            </a:r>
            <a:r>
              <a:rPr lang="en-ID" sz="2000" b="1" dirty="0" err="1">
                <a:solidFill>
                  <a:schemeClr val="tx1"/>
                </a:solidFill>
              </a:rPr>
              <a:t>dan</a:t>
            </a:r>
            <a:r>
              <a:rPr lang="en-ID" sz="2000" b="1" dirty="0">
                <a:solidFill>
                  <a:schemeClr val="tx1"/>
                </a:solidFill>
              </a:rPr>
              <a:t> 2015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991713"/>
              </p:ext>
            </p:extLst>
          </p:nvPr>
        </p:nvGraphicFramePr>
        <p:xfrm>
          <a:off x="539552" y="1556793"/>
          <a:ext cx="8136903" cy="347883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88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4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8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5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Satuan</a:t>
                      </a:r>
                      <a:r>
                        <a:rPr lang="en-US" sz="2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Kerja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BAST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Sudah</a:t>
                      </a:r>
                      <a:r>
                        <a:rPr lang="en-US" sz="2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Belum</a:t>
                      </a:r>
                      <a:r>
                        <a:rPr lang="en-US" sz="2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22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Dit</a:t>
                      </a:r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en-US" sz="2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Pembinaan</a:t>
                      </a:r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3.349.397.778.026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1.056.584.403.331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60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Dit</a:t>
                      </a:r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en-US" sz="2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Pembinaan</a:t>
                      </a:r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SMP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1.106.176.875.000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1.743.426.443.800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Dit. Pembinaan SMA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760.052.456.390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527.523.505.025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Dit. Pembinaan SMK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905.134.903.000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1.510.385.528.500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522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Sekretariat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61.646.656.500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Jumlah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6.182.408.668.916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4.837.919.880.656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" name="Picture 7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51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339309"/>
              </p:ext>
            </p:extLst>
          </p:nvPr>
        </p:nvGraphicFramePr>
        <p:xfrm>
          <a:off x="1331640" y="1700807"/>
          <a:ext cx="6480720" cy="42484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4401">
                  <a:extLst>
                    <a:ext uri="{9D8B030D-6E8A-4147-A177-3AD203B41FA5}">
                      <a16:colId xmlns:a16="http://schemas.microsoft.com/office/drawing/2014/main" val="2068925807"/>
                    </a:ext>
                  </a:extLst>
                </a:gridCol>
                <a:gridCol w="5536319">
                  <a:extLst>
                    <a:ext uri="{9D8B030D-6E8A-4147-A177-3AD203B41FA5}">
                      <a16:colId xmlns:a16="http://schemas.microsoft.com/office/drawing/2014/main" val="3692181241"/>
                    </a:ext>
                  </a:extLst>
                </a:gridCol>
              </a:tblGrid>
              <a:tr h="4720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No.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Nama </a:t>
                      </a:r>
                      <a:r>
                        <a:rPr lang="en-US" sz="1600" u="none" strike="noStrike" dirty="0" err="1">
                          <a:effectLst/>
                        </a:rPr>
                        <a:t>Kegiatan</a:t>
                      </a:r>
                      <a:r>
                        <a:rPr lang="en-US" sz="1600" u="none" strike="noStrike" dirty="0">
                          <a:effectLst/>
                        </a:rPr>
                        <a:t>/Output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034765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Pembangunan Unit Sekolah Baru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93208207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Pembangunan SD-SMP Satu Atap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1241835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Renovasi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Sekolah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7925574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Ruang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Belajar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direhabilitasi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2642261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Sekolah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mendapatkan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perpustakaan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7601333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600" u="none" strike="noStrike" dirty="0">
                          <a:effectLst/>
                        </a:rPr>
                        <a:t>Sekolah yang mendapatkan Ruang Lab. IPA</a:t>
                      </a:r>
                      <a:endParaRPr lang="sv-S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51444681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Sekolah</a:t>
                      </a:r>
                      <a:r>
                        <a:rPr lang="en-US" sz="1600" u="none" strike="noStrike" dirty="0">
                          <a:effectLst/>
                        </a:rPr>
                        <a:t> yang </a:t>
                      </a:r>
                      <a:r>
                        <a:rPr lang="en-US" sz="1600" u="none" strike="noStrike" dirty="0" err="1">
                          <a:effectLst/>
                        </a:rPr>
                        <a:t>mendapatkan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Ruang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Penunjang</a:t>
                      </a:r>
                      <a:r>
                        <a:rPr lang="en-US" sz="1600" u="none" strike="noStrike" dirty="0">
                          <a:effectLst/>
                        </a:rPr>
                        <a:t> Lain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0146045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Ruang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Kelas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Baru</a:t>
                      </a:r>
                      <a:r>
                        <a:rPr lang="en-US" sz="1600" u="none" strike="noStrike" dirty="0">
                          <a:effectLst/>
                        </a:rPr>
                        <a:t> (RKB) yang </a:t>
                      </a:r>
                      <a:r>
                        <a:rPr lang="en-US" sz="1600" u="none" strike="noStrike" dirty="0" err="1">
                          <a:effectLst/>
                        </a:rPr>
                        <a:t>dibangun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660487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442417"/>
              </p:ext>
            </p:extLst>
          </p:nvPr>
        </p:nvGraphicFramePr>
        <p:xfrm>
          <a:off x="1475656" y="83671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218817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PROGRAM PRIORITAS DIKDASMEN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719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778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691680" y="1700808"/>
            <a:ext cx="5904656" cy="30963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979712" y="1880828"/>
            <a:ext cx="5328592" cy="273630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rgbClr val="FFFF00"/>
                </a:solidFill>
              </a:rPr>
              <a:t>PROGRAM PRIORITAS </a:t>
            </a:r>
          </a:p>
          <a:p>
            <a:pPr algn="ctr"/>
            <a:r>
              <a:rPr lang="en-US" sz="3600" i="1" dirty="0" smtClean="0">
                <a:solidFill>
                  <a:srgbClr val="FFFF00"/>
                </a:solidFill>
              </a:rPr>
              <a:t>2016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766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23528" y="188640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000" b="1" dirty="0">
                <a:solidFill>
                  <a:schemeClr val="tx1"/>
                </a:solidFill>
              </a:rPr>
              <a:t>Data </a:t>
            </a:r>
            <a:r>
              <a:rPr lang="en-ID" sz="2000" b="1" dirty="0" smtClean="0">
                <a:solidFill>
                  <a:schemeClr val="tx1"/>
                </a:solidFill>
              </a:rPr>
              <a:t>Program  </a:t>
            </a:r>
            <a:r>
              <a:rPr lang="en-ID" sz="2000" b="1" dirty="0" err="1" smtClean="0">
                <a:solidFill>
                  <a:schemeClr val="tx1"/>
                </a:solidFill>
              </a:rPr>
              <a:t>Prioritas</a:t>
            </a:r>
            <a:endParaRPr lang="en-ID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ID" sz="2000" b="1" dirty="0" err="1" smtClean="0">
                <a:solidFill>
                  <a:schemeClr val="tx1"/>
                </a:solidFill>
              </a:rPr>
              <a:t>Berpotensi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menjadi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temuan</a:t>
            </a:r>
            <a:r>
              <a:rPr lang="en-ID" sz="2000" b="1" dirty="0" smtClean="0">
                <a:solidFill>
                  <a:schemeClr val="tx1"/>
                </a:solidFill>
              </a:rPr>
              <a:t> </a:t>
            </a:r>
            <a:r>
              <a:rPr lang="en-ID" sz="2000" b="1" dirty="0" err="1" smtClean="0">
                <a:solidFill>
                  <a:schemeClr val="tx1"/>
                </a:solidFill>
              </a:rPr>
              <a:t>pemeriksa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" name="Picture 7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695761"/>
              </p:ext>
            </p:extLst>
          </p:nvPr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>
                  <a:extLst>
                    <a:ext uri="{9D8B030D-6E8A-4147-A177-3AD203B41FA5}">
                      <a16:colId xmlns:a16="http://schemas.microsoft.com/office/drawing/2014/main" val="2164551995"/>
                    </a:ext>
                  </a:extLst>
                </a:gridCol>
                <a:gridCol w="3320256">
                  <a:extLst>
                    <a:ext uri="{9D8B030D-6E8A-4147-A177-3AD203B41FA5}">
                      <a16:colId xmlns:a16="http://schemas.microsoft.com/office/drawing/2014/main" val="139681206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177147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Satuan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8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567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828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89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46954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155814"/>
              </p:ext>
            </p:extLst>
          </p:nvPr>
        </p:nvGraphicFramePr>
        <p:xfrm>
          <a:off x="1115616" y="1397000"/>
          <a:ext cx="712879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165">
                  <a:extLst>
                    <a:ext uri="{9D8B030D-6E8A-4147-A177-3AD203B41FA5}">
                      <a16:colId xmlns:a16="http://schemas.microsoft.com/office/drawing/2014/main" val="1785785034"/>
                    </a:ext>
                  </a:extLst>
                </a:gridCol>
                <a:gridCol w="3714363">
                  <a:extLst>
                    <a:ext uri="{9D8B030D-6E8A-4147-A177-3AD203B41FA5}">
                      <a16:colId xmlns:a16="http://schemas.microsoft.com/office/drawing/2014/main" val="363262766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853837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Satuan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Kerja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Rp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786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Direkorat</a:t>
                      </a:r>
                      <a:r>
                        <a:rPr lang="en-US" dirty="0" smtClean="0"/>
                        <a:t> 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988,779,669,199.00 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0122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Direktorat</a:t>
                      </a:r>
                      <a:r>
                        <a:rPr lang="en-US" dirty="0" smtClean="0"/>
                        <a:t> SMP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1,975,764,129,485.00 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38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Direktorat</a:t>
                      </a:r>
                      <a:r>
                        <a:rPr lang="en-US" dirty="0" smtClean="0"/>
                        <a:t> SMA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1,886,331,812,420.00 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27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Direktorat</a:t>
                      </a:r>
                      <a:r>
                        <a:rPr lang="en-US" dirty="0" smtClean="0"/>
                        <a:t> SMK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2,687,153,881,282.00 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670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Direktorat</a:t>
                      </a:r>
                      <a:r>
                        <a:rPr lang="en-US" dirty="0" smtClean="0"/>
                        <a:t> PKLK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163,072,355,642.00 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836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7,701,101,848,028.00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023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63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691680" y="1700808"/>
            <a:ext cx="5904656" cy="30963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979712" y="1880828"/>
            <a:ext cx="5328592" cy="273630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rgbClr val="FFFF00"/>
                </a:solidFill>
              </a:rPr>
              <a:t>PROGRAM PRIORITAS </a:t>
            </a:r>
          </a:p>
          <a:p>
            <a:pPr algn="ctr"/>
            <a:r>
              <a:rPr lang="en-US" sz="3600" i="1" dirty="0" smtClean="0">
                <a:solidFill>
                  <a:srgbClr val="FFFF00"/>
                </a:solidFill>
              </a:rPr>
              <a:t>2017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2786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23528" y="1628800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SD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395536" y="2636912"/>
          <a:ext cx="8180771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4" imgW="6724770" imgH="2486153" progId="Excel.Sheet.12">
                  <p:embed/>
                </p:oleObj>
              </mc:Choice>
              <mc:Fallback>
                <p:oleObj name="Worksheet" r:id="rId4" imgW="6724770" imgH="2486153" progId="Excel.Shee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536" y="2636912"/>
                        <a:ext cx="8180771" cy="3024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310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44008" y="908720"/>
            <a:ext cx="4320480" cy="43924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7504" y="908720"/>
            <a:ext cx="3936870" cy="43924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9618" y="1102332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Pemberian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Penghargaan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9618" y="1595997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Beasiswa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9617" y="2119745"/>
            <a:ext cx="3378201" cy="54834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T</a:t>
            </a:r>
            <a:r>
              <a:rPr lang="id-ID" sz="1600" b="1" dirty="0" smtClean="0">
                <a:solidFill>
                  <a:schemeClr val="tx1"/>
                </a:solidFill>
              </a:rPr>
              <a:t>unjangan Profesi Guru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dan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Tunj</a:t>
            </a:r>
            <a:r>
              <a:rPr lang="id-ID" sz="1600" b="1" dirty="0" smtClean="0">
                <a:solidFill>
                  <a:schemeClr val="tx1"/>
                </a:solidFill>
              </a:rPr>
              <a:t>angan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Lainnya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0009" y="2711163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Bant</a:t>
            </a:r>
            <a:r>
              <a:rPr lang="id-ID" sz="1600" b="1" dirty="0" smtClean="0">
                <a:solidFill>
                  <a:schemeClr val="tx1"/>
                </a:solidFill>
              </a:rPr>
              <a:t>uan </a:t>
            </a:r>
            <a:r>
              <a:rPr lang="en-US" sz="1600" b="1" dirty="0" err="1" smtClean="0">
                <a:solidFill>
                  <a:schemeClr val="tx1"/>
                </a:solidFill>
              </a:rPr>
              <a:t>Operasional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0009" y="3344358"/>
            <a:ext cx="3352800" cy="3318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Bant</a:t>
            </a:r>
            <a:r>
              <a:rPr lang="id-ID" sz="1600" b="1" dirty="0" smtClean="0">
                <a:solidFill>
                  <a:schemeClr val="tx1"/>
                </a:solidFill>
              </a:rPr>
              <a:t>uan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Sarana</a:t>
            </a:r>
            <a:r>
              <a:rPr lang="en-US" sz="1600" b="1" dirty="0" smtClean="0">
                <a:solidFill>
                  <a:schemeClr val="tx1"/>
                </a:solidFill>
              </a:rPr>
              <a:t>/</a:t>
            </a:r>
            <a:r>
              <a:rPr lang="en-US" sz="1600" b="1" dirty="0" err="1" smtClean="0">
                <a:solidFill>
                  <a:schemeClr val="tx1"/>
                </a:solidFill>
              </a:rPr>
              <a:t>Prasarana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9618" y="3964229"/>
            <a:ext cx="3352800" cy="3904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Bant</a:t>
            </a:r>
            <a:r>
              <a:rPr lang="id-ID" sz="1400" b="1" dirty="0" smtClean="0">
                <a:solidFill>
                  <a:schemeClr val="tx1"/>
                </a:solidFill>
              </a:rPr>
              <a:t>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Rehabilitasi</a:t>
            </a:r>
            <a:r>
              <a:rPr lang="en-US" sz="1400" b="1" dirty="0" smtClean="0">
                <a:solidFill>
                  <a:schemeClr val="tx1"/>
                </a:solidFill>
              </a:rPr>
              <a:t>/Pembangunan </a:t>
            </a:r>
            <a:r>
              <a:rPr lang="en-US" sz="1400" b="1" dirty="0" err="1" smtClean="0">
                <a:solidFill>
                  <a:schemeClr val="tx1"/>
                </a:solidFill>
              </a:rPr>
              <a:t>Gedung</a:t>
            </a:r>
            <a:r>
              <a:rPr lang="en-US" sz="1400" b="1" dirty="0" smtClean="0">
                <a:solidFill>
                  <a:schemeClr val="tx1"/>
                </a:solidFill>
              </a:rPr>
              <a:t>/ </a:t>
            </a:r>
            <a:r>
              <a:rPr lang="en-US" sz="1400" b="1" dirty="0" err="1" smtClean="0">
                <a:solidFill>
                  <a:schemeClr val="tx1"/>
                </a:solidFill>
              </a:rPr>
              <a:t>Bangunan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9618" y="4547592"/>
            <a:ext cx="3352800" cy="6096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Bant</a:t>
            </a:r>
            <a:r>
              <a:rPr lang="id-ID" sz="1400" b="1" dirty="0" smtClean="0">
                <a:solidFill>
                  <a:schemeClr val="tx1"/>
                </a:solidFill>
              </a:rPr>
              <a:t>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Lainnya</a:t>
            </a:r>
            <a:r>
              <a:rPr lang="en-US" sz="1400" b="1" dirty="0" smtClean="0">
                <a:solidFill>
                  <a:schemeClr val="tx1"/>
                </a:solidFill>
              </a:rPr>
              <a:t> Yang </a:t>
            </a:r>
            <a:r>
              <a:rPr lang="en-US" sz="1400" b="1" dirty="0" err="1" smtClean="0">
                <a:solidFill>
                  <a:schemeClr val="tx1"/>
                </a:solidFill>
              </a:rPr>
              <a:t>Memiliki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Karakteristik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Bant</a:t>
            </a:r>
            <a:r>
              <a:rPr lang="id-ID" sz="1400" b="1" dirty="0" smtClean="0">
                <a:solidFill>
                  <a:schemeClr val="tx1"/>
                </a:solidFill>
              </a:rPr>
              <a:t>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</a:rPr>
              <a:t>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Ditetapkan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PA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7504" y="75797"/>
            <a:ext cx="3407296" cy="3600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 smtClean="0"/>
              <a:t>PENGALOKASIAN ANGGARAN</a:t>
            </a:r>
            <a:endParaRPr lang="en-US" sz="1600" b="1" dirty="0"/>
          </a:p>
        </p:txBody>
      </p:sp>
      <p:sp>
        <p:nvSpPr>
          <p:cNvPr id="34" name="Flowchart: Connector 33"/>
          <p:cNvSpPr/>
          <p:nvPr/>
        </p:nvSpPr>
        <p:spPr>
          <a:xfrm>
            <a:off x="205387" y="1083909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Flowchart: Connector 34"/>
          <p:cNvSpPr/>
          <p:nvPr/>
        </p:nvSpPr>
        <p:spPr>
          <a:xfrm>
            <a:off x="198465" y="1587236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Flowchart: Connector 35"/>
          <p:cNvSpPr/>
          <p:nvPr/>
        </p:nvSpPr>
        <p:spPr>
          <a:xfrm>
            <a:off x="197736" y="2224975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Flowchart: Connector 36"/>
          <p:cNvSpPr/>
          <p:nvPr/>
        </p:nvSpPr>
        <p:spPr>
          <a:xfrm>
            <a:off x="186788" y="2720970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4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Flowchart: Connector 37"/>
          <p:cNvSpPr/>
          <p:nvPr/>
        </p:nvSpPr>
        <p:spPr>
          <a:xfrm>
            <a:off x="188531" y="3346659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9" name="Flowchart: Connector 38"/>
          <p:cNvSpPr/>
          <p:nvPr/>
        </p:nvSpPr>
        <p:spPr>
          <a:xfrm>
            <a:off x="179512" y="3994702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6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0" name="Flowchart: Connector 39"/>
          <p:cNvSpPr/>
          <p:nvPr/>
        </p:nvSpPr>
        <p:spPr>
          <a:xfrm>
            <a:off x="179512" y="4687623"/>
            <a:ext cx="362780" cy="3295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7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6" name="Flowchart: Process 55"/>
          <p:cNvSpPr/>
          <p:nvPr/>
        </p:nvSpPr>
        <p:spPr>
          <a:xfrm>
            <a:off x="4754062" y="1102332"/>
            <a:ext cx="4104456" cy="331839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Barang</a:t>
            </a:r>
            <a:r>
              <a:rPr lang="en-US" sz="1600" b="1" dirty="0" smtClean="0">
                <a:solidFill>
                  <a:schemeClr val="tx1"/>
                </a:solidFill>
              </a:rPr>
              <a:t> Non </a:t>
            </a:r>
            <a:r>
              <a:rPr lang="en-US" sz="1600" b="1" dirty="0" err="1" smtClean="0">
                <a:solidFill>
                  <a:schemeClr val="tx1"/>
                </a:solidFill>
              </a:rPr>
              <a:t>Operasional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4187660" y="1061497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Process 40"/>
          <p:cNvSpPr/>
          <p:nvPr/>
        </p:nvSpPr>
        <p:spPr>
          <a:xfrm>
            <a:off x="4744399" y="2708920"/>
            <a:ext cx="4124509" cy="331839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Barang</a:t>
            </a:r>
            <a:r>
              <a:rPr lang="en-US" sz="1600" b="1" dirty="0" smtClean="0">
                <a:solidFill>
                  <a:schemeClr val="tx1"/>
                </a:solidFill>
              </a:rPr>
              <a:t> Non </a:t>
            </a:r>
            <a:r>
              <a:rPr lang="en-US" sz="1600" b="1" dirty="0" err="1" smtClean="0">
                <a:solidFill>
                  <a:schemeClr val="tx1"/>
                </a:solidFill>
              </a:rPr>
              <a:t>Operasional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4177998" y="2668085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Process 42"/>
          <p:cNvSpPr/>
          <p:nvPr/>
        </p:nvSpPr>
        <p:spPr>
          <a:xfrm>
            <a:off x="4754062" y="2159485"/>
            <a:ext cx="4104456" cy="331839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Gaji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dan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Tunjangan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Pegawai</a:t>
            </a:r>
            <a:r>
              <a:rPr lang="en-US" sz="1600" b="1" dirty="0" smtClean="0">
                <a:solidFill>
                  <a:schemeClr val="tx1"/>
                </a:solidFill>
              </a:rPr>
              <a:t> Non PNS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4187660" y="2118650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Process 44"/>
          <p:cNvSpPr/>
          <p:nvPr/>
        </p:nvSpPr>
        <p:spPr>
          <a:xfrm>
            <a:off x="4754062" y="1618409"/>
            <a:ext cx="4104456" cy="331839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Barang</a:t>
            </a:r>
            <a:r>
              <a:rPr lang="en-US" sz="1600" b="1" dirty="0" smtClean="0">
                <a:solidFill>
                  <a:schemeClr val="tx1"/>
                </a:solidFill>
              </a:rPr>
              <a:t> Non </a:t>
            </a:r>
            <a:r>
              <a:rPr lang="en-US" sz="1600" b="1" dirty="0" err="1" smtClean="0">
                <a:solidFill>
                  <a:schemeClr val="tx1"/>
                </a:solidFill>
              </a:rPr>
              <a:t>Operasional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4187660" y="1577574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Process 46"/>
          <p:cNvSpPr/>
          <p:nvPr/>
        </p:nvSpPr>
        <p:spPr>
          <a:xfrm>
            <a:off x="4744400" y="3253811"/>
            <a:ext cx="4124509" cy="535229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Barang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Untuk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Diserahkan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Kepada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Masyarakat</a:t>
            </a:r>
            <a:r>
              <a:rPr lang="en-US" sz="1600" b="1" dirty="0" smtClean="0">
                <a:solidFill>
                  <a:schemeClr val="tx1"/>
                </a:solidFill>
              </a:rPr>
              <a:t>/</a:t>
            </a:r>
            <a:r>
              <a:rPr lang="en-US" sz="1600" b="1" dirty="0" err="1" smtClean="0">
                <a:solidFill>
                  <a:schemeClr val="tx1"/>
                </a:solidFill>
              </a:rPr>
              <a:t>Pemda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4177999" y="3293745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Process 48"/>
          <p:cNvSpPr/>
          <p:nvPr/>
        </p:nvSpPr>
        <p:spPr>
          <a:xfrm>
            <a:off x="4734009" y="3933056"/>
            <a:ext cx="4124509" cy="514476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Barang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Untuk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Diserahkan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Kepada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Masyarakat</a:t>
            </a:r>
            <a:r>
              <a:rPr lang="en-US" sz="1600" b="1" dirty="0" smtClean="0">
                <a:solidFill>
                  <a:schemeClr val="tx1"/>
                </a:solidFill>
              </a:rPr>
              <a:t>/</a:t>
            </a:r>
            <a:r>
              <a:rPr lang="en-US" sz="1600" b="1" dirty="0" err="1" smtClean="0">
                <a:solidFill>
                  <a:schemeClr val="tx1"/>
                </a:solidFill>
              </a:rPr>
              <a:t>Pemda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4167608" y="3972261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Process 50"/>
          <p:cNvSpPr/>
          <p:nvPr/>
        </p:nvSpPr>
        <p:spPr>
          <a:xfrm>
            <a:off x="4754061" y="4591519"/>
            <a:ext cx="4124509" cy="506299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err="1" smtClean="0">
                <a:solidFill>
                  <a:schemeClr val="tx1"/>
                </a:solidFill>
              </a:rPr>
              <a:t>Belanja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Barang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Lainnya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Untuk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Diserahkan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Kepada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Masyarakat</a:t>
            </a:r>
            <a:r>
              <a:rPr lang="en-US" sz="1600" b="1" dirty="0" smtClean="0">
                <a:solidFill>
                  <a:schemeClr val="tx1"/>
                </a:solidFill>
              </a:rPr>
              <a:t>/</a:t>
            </a:r>
            <a:r>
              <a:rPr lang="en-US" sz="1600" b="1" dirty="0" err="1" smtClean="0">
                <a:solidFill>
                  <a:schemeClr val="tx1"/>
                </a:solidFill>
              </a:rPr>
              <a:t>Pemda</a:t>
            </a: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52" name="Right Arrow 51"/>
          <p:cNvSpPr/>
          <p:nvPr/>
        </p:nvSpPr>
        <p:spPr>
          <a:xfrm>
            <a:off x="4187660" y="4623541"/>
            <a:ext cx="363558" cy="4232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7504" y="548680"/>
            <a:ext cx="393687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BANTUAN PEMERINTAH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644008" y="548680"/>
            <a:ext cx="432047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KELOMPOK AKUN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107504" y="5445224"/>
            <a:ext cx="8856983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Tata </a:t>
            </a:r>
            <a:r>
              <a:rPr lang="en-US" sz="1400" b="1" dirty="0" err="1" smtClean="0">
                <a:solidFill>
                  <a:schemeClr val="tx1"/>
                </a:solidFill>
              </a:rPr>
              <a:t>cara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pengalokasian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anggaran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dilaksanakan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berdasarkan</a:t>
            </a:r>
            <a:r>
              <a:rPr lang="en-US" sz="1400" b="1" dirty="0" smtClean="0">
                <a:solidFill>
                  <a:schemeClr val="tx1"/>
                </a:solidFill>
              </a:rPr>
              <a:t> PMK </a:t>
            </a:r>
            <a:r>
              <a:rPr lang="en-US" sz="1400" b="1" dirty="0" err="1" smtClean="0">
                <a:solidFill>
                  <a:schemeClr val="tx1"/>
                </a:solidFill>
              </a:rPr>
              <a:t>mengenai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penyusunan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penelahaan</a:t>
            </a:r>
            <a:r>
              <a:rPr lang="en-US" sz="1400" b="1" dirty="0" smtClean="0">
                <a:solidFill>
                  <a:schemeClr val="tx1"/>
                </a:solidFill>
              </a:rPr>
              <a:t> RKA-K/L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107504" y="6154913"/>
            <a:ext cx="8856983" cy="4424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Anggaran </a:t>
            </a:r>
            <a:r>
              <a:rPr lang="en-US" sz="1400" b="1" dirty="0" err="1" smtClean="0">
                <a:solidFill>
                  <a:schemeClr val="tx1"/>
                </a:solidFill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dituangkan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dalam</a:t>
            </a:r>
            <a:r>
              <a:rPr lang="en-US" sz="1400" b="1" dirty="0" smtClean="0">
                <a:solidFill>
                  <a:schemeClr val="tx1"/>
                </a:solidFill>
              </a:rPr>
              <a:t> DIPA </a:t>
            </a:r>
            <a:r>
              <a:rPr lang="en-US" sz="1400" b="1" dirty="0" err="1" smtClean="0">
                <a:solidFill>
                  <a:schemeClr val="tx1"/>
                </a:solidFill>
              </a:rPr>
              <a:t>Kementerian</a:t>
            </a:r>
            <a:r>
              <a:rPr lang="en-US" sz="1400" b="1" dirty="0" smtClean="0">
                <a:solidFill>
                  <a:schemeClr val="tx1"/>
                </a:solidFill>
              </a:rPr>
              <a:t> Negara/</a:t>
            </a:r>
            <a:r>
              <a:rPr lang="en-US" sz="1400" b="1" dirty="0" err="1" smtClean="0">
                <a:solidFill>
                  <a:schemeClr val="tx1"/>
                </a:solidFill>
              </a:rPr>
              <a:t>Lembaga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5" name="Slide Number Placeholder 1"/>
          <p:cNvSpPr txBox="1">
            <a:spLocks/>
          </p:cNvSpPr>
          <p:nvPr/>
        </p:nvSpPr>
        <p:spPr>
          <a:xfrm>
            <a:off x="8388424" y="6356350"/>
            <a:ext cx="298376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A55129-4667-47F5-B13A-D44440F79080}" type="slidenum">
              <a:rPr lang="en-US" sz="1400" b="1" smtClean="0">
                <a:solidFill>
                  <a:schemeClr val="tx1"/>
                </a:solidFill>
              </a:rPr>
              <a:pPr/>
              <a:t>3</a:t>
            </a:fld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3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7544" y="1628800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SMP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02269" y="2718048"/>
          <a:ext cx="8228257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Worksheet" r:id="rId4" imgW="6629304" imgH="1914610" progId="Excel.Sheet.12">
                  <p:embed/>
                </p:oleObj>
              </mc:Choice>
              <mc:Fallback>
                <p:oleObj name="Worksheet" r:id="rId4" imgW="6629304" imgH="1914610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2269" y="2718048"/>
                        <a:ext cx="8228257" cy="2376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33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7544" y="1628800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SMA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21294" y="2564904"/>
          <a:ext cx="8084760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Worksheet" r:id="rId4" imgW="6343674" imgH="2486153" progId="Excel.Sheet.12">
                  <p:embed/>
                </p:oleObj>
              </mc:Choice>
              <mc:Fallback>
                <p:oleObj name="Worksheet" r:id="rId4" imgW="6343674" imgH="2486153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1294" y="2564904"/>
                        <a:ext cx="8084760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17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7544" y="1412776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SMK (1)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14" y="5745113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331640" y="2204864"/>
          <a:ext cx="6336704" cy="425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Worksheet" r:id="rId4" imgW="5410104" imgH="3628854" progId="Excel.Sheet.12">
                  <p:embed/>
                </p:oleObj>
              </mc:Choice>
              <mc:Fallback>
                <p:oleObj name="Worksheet" r:id="rId4" imgW="5410104" imgH="3628854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1640" y="2204864"/>
                        <a:ext cx="6336704" cy="425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43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7544" y="1412776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SMK (2)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32" y="5733256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331640" y="2239590"/>
          <a:ext cx="5904656" cy="4376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Worksheet" r:id="rId4" imgW="5410104" imgH="4010011" progId="Excel.Sheet.12">
                  <p:embed/>
                </p:oleObj>
              </mc:Choice>
              <mc:Fallback>
                <p:oleObj name="Worksheet" r:id="rId4" imgW="5410104" imgH="4010011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1640" y="2239590"/>
                        <a:ext cx="5904656" cy="4376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29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7544" y="1412776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PKLK (1)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71600" y="2286000"/>
          <a:ext cx="7552332" cy="3718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Worksheet" r:id="rId4" imgW="6210252" imgH="3057696" progId="Excel.Sheet.12">
                  <p:embed/>
                </p:oleObj>
              </mc:Choice>
              <mc:Fallback>
                <p:oleObj name="Worksheet" r:id="rId4" imgW="6210252" imgH="3057696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2286000"/>
                        <a:ext cx="7552332" cy="3718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744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67544" y="1412776"/>
            <a:ext cx="835292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800" b="1" dirty="0" err="1" smtClean="0">
                <a:solidFill>
                  <a:schemeClr val="tx1"/>
                </a:solidFill>
              </a:rPr>
              <a:t>Dit</a:t>
            </a:r>
            <a:r>
              <a:rPr lang="en-ID" sz="2800" b="1" dirty="0" smtClean="0">
                <a:solidFill>
                  <a:schemeClr val="tx1"/>
                </a:solidFill>
              </a:rPr>
              <a:t>. </a:t>
            </a:r>
            <a:r>
              <a:rPr lang="en-ID" sz="2800" b="1" dirty="0" err="1" smtClean="0">
                <a:solidFill>
                  <a:schemeClr val="tx1"/>
                </a:solidFill>
              </a:rPr>
              <a:t>Pembinaan</a:t>
            </a:r>
            <a:r>
              <a:rPr lang="en-ID" sz="2800" b="1" dirty="0" smtClean="0">
                <a:solidFill>
                  <a:schemeClr val="tx1"/>
                </a:solidFill>
              </a:rPr>
              <a:t> PKLK (2)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433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Program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yang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Menggunakan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>
                <a:solidFill>
                  <a:schemeClr val="accent1">
                    <a:lumMod val="50000"/>
                  </a:schemeClr>
                </a:solidFill>
              </a:rPr>
              <a:t>Bantuan</a:t>
            </a:r>
            <a:r>
              <a:rPr lang="en-ID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D" sz="3600" b="1" dirty="0" err="1" smtClean="0">
                <a:solidFill>
                  <a:schemeClr val="accent1">
                    <a:lumMod val="50000"/>
                  </a:schemeClr>
                </a:solidFill>
              </a:rPr>
              <a:t>Pemerintah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83568" y="2289003"/>
          <a:ext cx="7768015" cy="3586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Worksheet" r:id="rId4" imgW="6210252" imgH="2866925" progId="Excel.Sheet.12">
                  <p:embed/>
                </p:oleObj>
              </mc:Choice>
              <mc:Fallback>
                <p:oleObj name="Worksheet" r:id="rId4" imgW="6210252" imgH="2866925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3568" y="2289003"/>
                        <a:ext cx="7768015" cy="35861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969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1772816"/>
            <a:ext cx="9067800" cy="2592288"/>
          </a:xfrm>
        </p:spPr>
        <p:txBody>
          <a:bodyPr>
            <a:noAutofit/>
          </a:bodyPr>
          <a:lstStyle/>
          <a:p>
            <a:pPr algn="ctr"/>
            <a:r>
              <a:rPr lang="en-US" sz="66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Bernard MT Condensed" pitchFamily="18" charset="0"/>
              </a:rPr>
              <a:t>Matur</a:t>
            </a:r>
            <a:r>
              <a:rPr lang="en-US" sz="66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ernard MT Condensed" pitchFamily="18" charset="0"/>
              </a:rPr>
              <a:t> </a:t>
            </a:r>
            <a:r>
              <a:rPr lang="en-US" sz="66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Bernard MT Condensed" pitchFamily="18" charset="0"/>
              </a:rPr>
              <a:t>Suwun</a:t>
            </a:r>
            <a:r>
              <a:rPr lang="en-US" sz="66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ernard MT Condensed" pitchFamily="18" charset="0"/>
              </a:rPr>
              <a:t>…</a:t>
            </a:r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/>
            </a:r>
            <a:b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</a:br>
            <a:endParaRPr lang="en-US" sz="2800" dirty="0" smtClean="0">
              <a:solidFill>
                <a:srgbClr val="7030A0"/>
              </a:solidFill>
              <a:latin typeface="Bernard MT Condensed" pitchFamily="18" charset="0"/>
            </a:endParaRPr>
          </a:p>
        </p:txBody>
      </p:sp>
      <p:pic>
        <p:nvPicPr>
          <p:cNvPr id="3" name="Picture 2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45224"/>
            <a:ext cx="1224942" cy="121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81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07504" y="75797"/>
            <a:ext cx="5040560" cy="3600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 smtClean="0">
                <a:latin typeface="+mj-lt"/>
              </a:rPr>
              <a:t>PENETAPAN PENERIMA BANTUAN PEMERINTAH</a:t>
            </a:r>
            <a:endParaRPr lang="en-US" sz="1600" b="1" dirty="0"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39552" y="548680"/>
            <a:ext cx="8424935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PPK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melakukan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seleksi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kriteria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persyaratan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telah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ditetapkan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PETUNJUK TEKNIS PENYALURAN BANTUAN PEMERINTAH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39552" y="1258369"/>
            <a:ext cx="8424935" cy="4424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hasil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seleksi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, PPK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menetapkan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SK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disahkan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KPA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7504" y="548680"/>
            <a:ext cx="3600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1</a:t>
            </a:r>
            <a:endParaRPr lang="en-US" dirty="0">
              <a:latin typeface="+mj-lt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107504" y="1268760"/>
            <a:ext cx="36004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2</a:t>
            </a:r>
            <a:endParaRPr lang="en-US" dirty="0">
              <a:latin typeface="+mj-lt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539552" y="1772816"/>
            <a:ext cx="8424935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S</a:t>
            </a:r>
            <a:r>
              <a:rPr lang="id-ID" sz="1400" b="1" dirty="0" smtClean="0">
                <a:solidFill>
                  <a:schemeClr val="tx1"/>
                </a:solidFill>
                <a:latin typeface="+mj-lt"/>
              </a:rPr>
              <a:t>urat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K</a:t>
            </a:r>
            <a:r>
              <a:rPr lang="id-ID" sz="1400" b="1" dirty="0" smtClean="0">
                <a:solidFill>
                  <a:schemeClr val="tx1"/>
                </a:solidFill>
                <a:latin typeface="+mj-lt"/>
              </a:rPr>
              <a:t>eputusan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paling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sedikit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memuat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: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Identitas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;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Jumlah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nilai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uang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;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Nomor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bentuk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UANG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07504" y="1783206"/>
            <a:ext cx="360040" cy="1069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3</a:t>
            </a:r>
            <a:endParaRPr lang="en-US" dirty="0"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07504" y="2965779"/>
            <a:ext cx="8856983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107504" y="3048178"/>
            <a:ext cx="8856983" cy="5864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PETUNJUK TEKNIS PENYALURAN BANTUAN PEMERINTAH </a:t>
            </a: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disusun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Eselon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-I </a:t>
            </a: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PEDOMAN UMUM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disusun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PA (</a:t>
            </a: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pasal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6)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907705" y="3727422"/>
            <a:ext cx="6984775" cy="30139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0" tIns="36000" bIns="36000" rtlCol="0" anchor="t"/>
          <a:lstStyle/>
          <a:p>
            <a:pPr algn="just"/>
            <a:r>
              <a:rPr lang="en-US" sz="15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PETUNJUK TEKNIS PENYALURAN BANTUAN PEMERINTAH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, paling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sedikit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memuat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Dasar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hukum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pemberian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Tujuan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penggunaan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Pemberian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Persyaratan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Bentuk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Alokasi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anggaran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rincian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jumlah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Tata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kelola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pencairan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Pertanggungjawaban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Ketentuan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perpajakan</a:t>
            </a:r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; </a:t>
            </a: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dan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  <a:latin typeface="+mj-lt"/>
              </a:rPr>
              <a:t>Sanksi</a:t>
            </a:r>
            <a:endParaRPr lang="en-US" sz="15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en-US" sz="1500" b="1" dirty="0" smtClean="0">
                <a:solidFill>
                  <a:schemeClr val="tx1"/>
                </a:solidFill>
                <a:latin typeface="+mj-lt"/>
              </a:rPr>
              <a:t> </a:t>
            </a:r>
            <a:endParaRPr lang="en-US" sz="15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Bent-Up Arrow 6"/>
          <p:cNvSpPr/>
          <p:nvPr/>
        </p:nvSpPr>
        <p:spPr>
          <a:xfrm rot="5400000">
            <a:off x="161510" y="3825044"/>
            <a:ext cx="1782198" cy="1566174"/>
          </a:xfrm>
          <a:prstGeom prst="bentUp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>
                <a:latin typeface="+mj-lt"/>
              </a:rPr>
              <a:pPr/>
              <a:t>4</a:t>
            </a:fld>
            <a:endParaRPr lang="en-US">
              <a:latin typeface="+mj-lt"/>
            </a:endParaRPr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388424" y="6356350"/>
            <a:ext cx="298376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A55129-4667-47F5-B13A-D44440F79080}" type="slidenum">
              <a:rPr lang="en-US" sz="1400" b="1" smtClean="0">
                <a:solidFill>
                  <a:schemeClr val="tx1"/>
                </a:solidFill>
                <a:latin typeface="+mj-lt"/>
              </a:rPr>
              <a:pPr/>
              <a:t>4</a:t>
            </a:fld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30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1772816"/>
            <a:ext cx="9067800" cy="2592288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Mekanisme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penyaluran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,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pencairan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dan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pertanggung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jawaban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bantuan</a:t>
            </a:r>
            <a:r>
              <a:rPr lang="en-US" sz="3600" dirty="0" smtClean="0">
                <a:solidFill>
                  <a:schemeClr val="accent1"/>
                </a:solidFill>
                <a:latin typeface="Bernard MT Condensed" pitchFamily="18" charset="0"/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  <a:latin typeface="Bernard MT Condensed" pitchFamily="18" charset="0"/>
              </a:rPr>
              <a:t>pemerintah</a:t>
            </a:r>
            <a:r>
              <a:rPr lang="en-US" sz="2800" dirty="0" smtClean="0">
                <a:solidFill>
                  <a:srgbClr val="7030A0"/>
                </a:solidFill>
                <a:latin typeface="AR JULIAN" panose="02000000000000000000" pitchFamily="2" charset="0"/>
              </a:rPr>
              <a:t/>
            </a:r>
            <a:br>
              <a:rPr lang="en-US" sz="2800" dirty="0" smtClean="0">
                <a:solidFill>
                  <a:srgbClr val="7030A0"/>
                </a:solidFill>
                <a:latin typeface="AR JULIAN" panose="02000000000000000000" pitchFamily="2" charset="0"/>
              </a:rPr>
            </a:br>
            <a:r>
              <a:rPr lang="en-US" sz="2800" dirty="0" smtClean="0">
                <a:solidFill>
                  <a:srgbClr val="7030A0"/>
                </a:solidFill>
                <a:latin typeface="AR JULIAN" panose="02000000000000000000" pitchFamily="2" charset="0"/>
              </a:rPr>
              <a:t/>
            </a:r>
            <a:br>
              <a:rPr lang="en-US" sz="2800" dirty="0" smtClean="0">
                <a:solidFill>
                  <a:srgbClr val="7030A0"/>
                </a:solidFill>
                <a:latin typeface="AR JULIAN" panose="02000000000000000000" pitchFamily="2" charset="0"/>
              </a:rPr>
            </a:br>
            <a:endParaRPr lang="en-US" sz="2800" dirty="0" smtClean="0">
              <a:solidFill>
                <a:srgbClr val="7030A0"/>
              </a:solidFill>
              <a:latin typeface="AR JULIAN" panose="02000000000000000000" pitchFamily="2" charset="0"/>
            </a:endParaRPr>
          </a:p>
        </p:txBody>
      </p:sp>
      <p:pic>
        <p:nvPicPr>
          <p:cNvPr id="3" name="Picture 2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33" y="5085184"/>
            <a:ext cx="1224942" cy="121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7895" y="980728"/>
            <a:ext cx="8846591" cy="12241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500" b="1" dirty="0" err="1" smtClean="0">
                <a:solidFill>
                  <a:schemeClr val="tx1"/>
                </a:solidFill>
              </a:rPr>
              <a:t>Diberikan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</a:rPr>
              <a:t>dalam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</a:rPr>
              <a:t>bentuk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</a:p>
          <a:p>
            <a:pPr marL="706438" indent="-342900" algn="just">
              <a:buAutoNum type="alphaLcPeriod"/>
            </a:pPr>
            <a:r>
              <a:rPr lang="en-US" sz="1500" b="1" dirty="0" err="1" smtClean="0">
                <a:solidFill>
                  <a:schemeClr val="tx1"/>
                </a:solidFill>
              </a:rPr>
              <a:t>Uang</a:t>
            </a:r>
            <a:r>
              <a:rPr lang="en-US" sz="1500" b="1" dirty="0" smtClean="0">
                <a:solidFill>
                  <a:schemeClr val="tx1"/>
                </a:solidFill>
              </a:rPr>
              <a:t>, </a:t>
            </a:r>
          </a:p>
          <a:p>
            <a:pPr marL="706438" indent="-342900" algn="just">
              <a:buAutoNum type="alphaLcPeriod"/>
            </a:pPr>
            <a:r>
              <a:rPr lang="en-US" sz="1500" b="1" dirty="0" err="1" smtClean="0">
                <a:solidFill>
                  <a:schemeClr val="tx1"/>
                </a:solidFill>
              </a:rPr>
              <a:t>Barang</a:t>
            </a:r>
            <a:r>
              <a:rPr lang="en-US" sz="1500" b="1" dirty="0" smtClean="0">
                <a:solidFill>
                  <a:schemeClr val="tx1"/>
                </a:solidFill>
              </a:rPr>
              <a:t>, </a:t>
            </a:r>
            <a:r>
              <a:rPr lang="en-US" sz="1500" b="1" dirty="0" err="1" smtClean="0">
                <a:solidFill>
                  <a:schemeClr val="tx1"/>
                </a:solidFill>
              </a:rPr>
              <a:t>dan</a:t>
            </a:r>
            <a:r>
              <a:rPr lang="en-US" sz="1500" b="1" dirty="0" smtClean="0">
                <a:solidFill>
                  <a:schemeClr val="tx1"/>
                </a:solidFill>
              </a:rPr>
              <a:t>/</a:t>
            </a:r>
            <a:r>
              <a:rPr lang="en-US" sz="1500" b="1" dirty="0" err="1" smtClean="0">
                <a:solidFill>
                  <a:schemeClr val="tx1"/>
                </a:solidFill>
              </a:rPr>
              <a:t>atau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</a:p>
          <a:p>
            <a:pPr marL="706438" indent="-342900" algn="just">
              <a:buAutoNum type="alphaLcPeriod"/>
            </a:pPr>
            <a:r>
              <a:rPr lang="en-US" sz="1500" b="1" dirty="0" err="1" smtClean="0">
                <a:solidFill>
                  <a:schemeClr val="tx1"/>
                </a:solidFill>
              </a:rPr>
              <a:t>Jasa</a:t>
            </a:r>
            <a:endParaRPr lang="en-US" sz="1500" b="1" dirty="0" smtClean="0">
              <a:solidFill>
                <a:schemeClr val="tx1"/>
              </a:solidFill>
            </a:endParaRPr>
          </a:p>
          <a:p>
            <a:pPr marL="363538" indent="-363538" algn="just"/>
            <a:r>
              <a:rPr lang="en-US" sz="1500" b="1" dirty="0" smtClean="0">
                <a:solidFill>
                  <a:schemeClr val="tx1"/>
                </a:solidFill>
              </a:rPr>
              <a:t>(2) 	</a:t>
            </a:r>
            <a:r>
              <a:rPr lang="en-US" sz="1500" b="1" dirty="0" err="1" smtClean="0">
                <a:solidFill>
                  <a:schemeClr val="tx1"/>
                </a:solidFill>
              </a:rPr>
              <a:t>Dilaksanakan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</a:rPr>
              <a:t>berdasarkan</a:t>
            </a:r>
            <a:r>
              <a:rPr lang="en-US" sz="1500" b="1" dirty="0" smtClean="0">
                <a:solidFill>
                  <a:schemeClr val="tx1"/>
                </a:solidFill>
              </a:rPr>
              <a:t> SK yang </a:t>
            </a:r>
            <a:r>
              <a:rPr lang="en-US" sz="1500" b="1" dirty="0" err="1" smtClean="0">
                <a:solidFill>
                  <a:schemeClr val="tx1"/>
                </a:solidFill>
              </a:rPr>
              <a:t>ditetapkan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</a:rPr>
              <a:t>oleh</a:t>
            </a:r>
            <a:r>
              <a:rPr lang="en-US" sz="1500" b="1" dirty="0" smtClean="0">
                <a:solidFill>
                  <a:schemeClr val="tx1"/>
                </a:solidFill>
              </a:rPr>
              <a:t> PPK </a:t>
            </a:r>
            <a:r>
              <a:rPr lang="en-US" sz="1500" b="1" dirty="0" err="1" smtClean="0">
                <a:solidFill>
                  <a:schemeClr val="tx1"/>
                </a:solidFill>
              </a:rPr>
              <a:t>dan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</a:rPr>
              <a:t>disahkan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r>
              <a:rPr lang="en-US" sz="1500" b="1" dirty="0" err="1" smtClean="0">
                <a:solidFill>
                  <a:schemeClr val="tx1"/>
                </a:solidFill>
              </a:rPr>
              <a:t>oleh</a:t>
            </a:r>
            <a:r>
              <a:rPr lang="en-US" sz="1500" b="1" dirty="0" smtClean="0">
                <a:solidFill>
                  <a:schemeClr val="tx1"/>
                </a:solidFill>
              </a:rPr>
              <a:t> KPA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52392" y="188640"/>
            <a:ext cx="442366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PEMBERIAN PENGHARGAAN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7895" y="188640"/>
            <a:ext cx="39604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A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48342" y="3306250"/>
            <a:ext cx="4567674" cy="329110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Pembayaran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Langsung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(LS)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+mj-lt"/>
              </a:rPr>
              <a:t>rekening</a:t>
            </a:r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+mj-lt"/>
              </a:rPr>
              <a:t>Penghargaan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;</a:t>
            </a:r>
          </a:p>
          <a:p>
            <a:pPr marL="342900" indent="-342900" algn="just">
              <a:buAutoNum type="arabicParenBoth"/>
            </a:pP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Pembayaran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Langsung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(LS)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+mj-lt"/>
              </a:rPr>
              <a:t>rekening</a:t>
            </a:r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+mj-lt"/>
              </a:rPr>
              <a:t>Bendahara</a:t>
            </a:r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+mj-lt"/>
              </a:rPr>
              <a:t>Pengeluaran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;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endParaRPr lang="en-US" sz="13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mekanisme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Uang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Persediaan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(UP).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48338" y="2946210"/>
            <a:ext cx="4567678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DALAM BENTUK UANG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16016" y="3306250"/>
            <a:ext cx="4248470" cy="3291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pengadaan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.</a:t>
            </a:r>
          </a:p>
          <a:p>
            <a:pPr marL="342900" indent="-342900" algn="just">
              <a:buAutoNum type="arabicParenBoth"/>
            </a:pP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PPK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menandatangani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kontrak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pengadaan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penyedia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Pengadaan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dapat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termasuk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pelaksanaan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sampai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diterima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Pemerintah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Pencairan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rangka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pengadaan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dilakukan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Pembayaran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Langsung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(LS)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penyedia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pemberian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penghargaan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bentuk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dilakukan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:</a:t>
            </a:r>
          </a:p>
          <a:p>
            <a:pPr marL="706438" indent="-342900" algn="just">
              <a:buAutoNum type="alphaLcPeriod"/>
            </a:pP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PPK ;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endParaRPr lang="en-US" sz="1300" b="1" dirty="0" smtClean="0">
              <a:solidFill>
                <a:schemeClr val="tx1"/>
              </a:solidFill>
              <a:latin typeface="+mj-lt"/>
            </a:endParaRPr>
          </a:p>
          <a:p>
            <a:pPr marL="706438" indent="-342900" algn="just">
              <a:buAutoNum type="alphaLcPeriod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Penyedia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sesuai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kontrak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pengadaan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barang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jasa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716016" y="2946210"/>
            <a:ext cx="4248470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DALAM BENTUK BARANG </a:t>
            </a:r>
            <a:r>
              <a:rPr lang="en-US" sz="1600" b="1" dirty="0" err="1" smtClean="0">
                <a:solidFill>
                  <a:schemeClr val="tx1"/>
                </a:solidFill>
              </a:rPr>
              <a:t>dan</a:t>
            </a:r>
            <a:r>
              <a:rPr lang="en-US" sz="1600" b="1" dirty="0" smtClean="0">
                <a:solidFill>
                  <a:schemeClr val="tx1"/>
                </a:solidFill>
              </a:rPr>
              <a:t>/</a:t>
            </a:r>
            <a:r>
              <a:rPr lang="en-US" sz="1600" b="1" dirty="0" err="1" smtClean="0">
                <a:solidFill>
                  <a:schemeClr val="tx1"/>
                </a:solidFill>
              </a:rPr>
              <a:t>atau</a:t>
            </a:r>
            <a:r>
              <a:rPr lang="en-US" sz="1600" b="1" dirty="0" smtClean="0">
                <a:solidFill>
                  <a:schemeClr val="tx1"/>
                </a:solidFill>
              </a:rPr>
              <a:t> JASA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48338" y="2586170"/>
            <a:ext cx="8816147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MEKANISME PENCAIRAN DANA DAN PENYALURAN PEMBERIAN PENGHARGAAN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8388424" y="6356350"/>
            <a:ext cx="298376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/>
                </a:solidFill>
              </a:rPr>
              <a:t>5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06" y="129381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02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7895" y="980728"/>
            <a:ext cx="8846591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</a:rPr>
              <a:t>Diberikan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kepada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beasiswa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NON PNS </a:t>
            </a:r>
            <a:r>
              <a:rPr lang="en-US" sz="1400" b="1" dirty="0" err="1" smtClean="0">
                <a:solidFill>
                  <a:schemeClr val="tx1"/>
                </a:solidFill>
              </a:rPr>
              <a:t>untuk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pendidikan</a:t>
            </a:r>
            <a:r>
              <a:rPr lang="en-US" sz="1400" b="1" dirty="0" smtClean="0">
                <a:solidFill>
                  <a:schemeClr val="tx1"/>
                </a:solidFill>
              </a:rPr>
              <a:t> di </a:t>
            </a:r>
            <a:r>
              <a:rPr lang="en-US" sz="1400" b="1" dirty="0" err="1" smtClean="0">
                <a:solidFill>
                  <a:schemeClr val="tx1"/>
                </a:solidFill>
              </a:rPr>
              <a:t>Dalam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Negeri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Luar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Negeri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just"/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27560" y="1772816"/>
            <a:ext cx="8816144" cy="13681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</a:rPr>
              <a:t>Beasiswa</a:t>
            </a:r>
            <a:r>
              <a:rPr lang="en-US" sz="1400" b="1" dirty="0" smtClean="0">
                <a:solidFill>
                  <a:schemeClr val="tx1"/>
                </a:solidFill>
              </a:rPr>
              <a:t>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diberikan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dapat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berupa</a:t>
            </a:r>
            <a:r>
              <a:rPr lang="en-US" sz="14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</a:rPr>
              <a:t>Uang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pendidikan</a:t>
            </a:r>
            <a:r>
              <a:rPr lang="en-US" sz="1400" b="1" dirty="0" smtClean="0">
                <a:solidFill>
                  <a:schemeClr val="tx1"/>
                </a:solidFill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</a:rPr>
              <a:t>kuliah</a:t>
            </a:r>
            <a:r>
              <a:rPr lang="en-US" sz="1400" b="1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hidup</a:t>
            </a:r>
            <a:r>
              <a:rPr lang="en-US" sz="1400" b="1" dirty="0" smtClean="0">
                <a:solidFill>
                  <a:schemeClr val="tx1"/>
                </a:solidFill>
              </a:rPr>
              <a:t>; 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buku</a:t>
            </a:r>
            <a:r>
              <a:rPr lang="en-US" sz="1400" b="1" dirty="0" smtClean="0">
                <a:solidFill>
                  <a:schemeClr val="tx1"/>
                </a:solidFill>
              </a:rPr>
              <a:t>/diktat;</a:t>
            </a: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penelitian</a:t>
            </a:r>
            <a:r>
              <a:rPr lang="en-US" sz="1400" b="1" dirty="0" smtClean="0">
                <a:solidFill>
                  <a:schemeClr val="tx1"/>
                </a:solidFill>
              </a:rPr>
              <a:t>;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</a:rPr>
              <a:t>atau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lain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dibutuhkan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untuk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pelaksanaan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pendidikan</a:t>
            </a:r>
            <a:r>
              <a:rPr lang="en-US" sz="1400" b="1" dirty="0" smtClean="0">
                <a:solidFill>
                  <a:schemeClr val="tx1"/>
                </a:solidFill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</a:rPr>
              <a:t>kuliah</a:t>
            </a:r>
            <a:r>
              <a:rPr lang="en-US" sz="14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48341" y="3593798"/>
            <a:ext cx="8816145" cy="163540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b="1" dirty="0" smtClean="0">
                <a:solidFill>
                  <a:schemeClr val="tx1"/>
                </a:solidFill>
              </a:rPr>
              <a:t>Pembayaran </a:t>
            </a:r>
            <a:r>
              <a:rPr lang="en-US" sz="1400" b="1" dirty="0" err="1" smtClean="0">
                <a:solidFill>
                  <a:schemeClr val="tx1"/>
                </a:solidFill>
              </a:rPr>
              <a:t>Langsung</a:t>
            </a:r>
            <a:r>
              <a:rPr lang="en-US" sz="1400" b="1" dirty="0" smtClean="0">
                <a:solidFill>
                  <a:schemeClr val="tx1"/>
                </a:solidFill>
              </a:rPr>
              <a:t> (LS) </a:t>
            </a:r>
            <a:r>
              <a:rPr lang="en-US" sz="1400" b="1" dirty="0" err="1" smtClean="0">
                <a:solidFill>
                  <a:schemeClr val="tx1"/>
                </a:solidFill>
              </a:rPr>
              <a:t>dari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Kas</a:t>
            </a:r>
            <a:r>
              <a:rPr lang="en-US" sz="1400" b="1" dirty="0" smtClean="0">
                <a:solidFill>
                  <a:schemeClr val="tx1"/>
                </a:solidFill>
              </a:rPr>
              <a:t> Negara </a:t>
            </a:r>
            <a:r>
              <a:rPr lang="en-US" sz="1400" b="1" dirty="0" err="1" smtClean="0">
                <a:solidFill>
                  <a:schemeClr val="tx1"/>
                </a:solidFill>
              </a:rPr>
              <a:t>ke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rekening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PENYELENGGARA PENDIDIKAN</a:t>
            </a:r>
            <a:r>
              <a:rPr lang="en-US" sz="1400" b="1" dirty="0" smtClean="0">
                <a:solidFill>
                  <a:schemeClr val="tx1"/>
                </a:solidFill>
              </a:rPr>
              <a:t>, </a:t>
            </a:r>
            <a:r>
              <a:rPr lang="en-US" sz="1400" b="1" dirty="0" err="1" smtClean="0">
                <a:solidFill>
                  <a:schemeClr val="tx1"/>
                </a:solidFill>
              </a:rPr>
              <a:t>untuk</a:t>
            </a:r>
            <a:r>
              <a:rPr lang="en-US" sz="1400" b="1" dirty="0" smtClean="0">
                <a:solidFill>
                  <a:schemeClr val="tx1"/>
                </a:solidFill>
              </a:rPr>
              <a:t>:</a:t>
            </a:r>
          </a:p>
          <a:p>
            <a:pPr marL="706438" indent="-342900" algn="just">
              <a:buAutoNum type="alphaLcPeriod"/>
            </a:pPr>
            <a:r>
              <a:rPr lang="en-US" sz="1400" b="1" dirty="0" err="1" smtClean="0">
                <a:solidFill>
                  <a:schemeClr val="tx1"/>
                </a:solidFill>
              </a:rPr>
              <a:t>Uang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pendidikan</a:t>
            </a:r>
            <a:r>
              <a:rPr lang="en-US" sz="1400" b="1" dirty="0" smtClean="0">
                <a:solidFill>
                  <a:schemeClr val="tx1"/>
                </a:solidFill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</a:rPr>
              <a:t>kuliah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marL="706438" indent="-342900" algn="just">
              <a:buAutoNum type="alphaLcPeriod"/>
            </a:pP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lain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dibutuhkan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untuk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pelaksanaan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pendidikan</a:t>
            </a:r>
            <a:r>
              <a:rPr lang="en-US" sz="1400" b="1" dirty="0" smtClean="0">
                <a:solidFill>
                  <a:schemeClr val="tx1"/>
                </a:solidFill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</a:rPr>
              <a:t>kuliah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</a:rPr>
              <a:t>Pembayaran </a:t>
            </a:r>
            <a:r>
              <a:rPr lang="en-US" sz="1400" b="1" dirty="0" err="1" smtClean="0">
                <a:solidFill>
                  <a:schemeClr val="tx1"/>
                </a:solidFill>
              </a:rPr>
              <a:t>Langsung</a:t>
            </a:r>
            <a:r>
              <a:rPr lang="en-US" sz="1400" b="1" dirty="0" smtClean="0">
                <a:solidFill>
                  <a:schemeClr val="tx1"/>
                </a:solidFill>
              </a:rPr>
              <a:t> (LS) </a:t>
            </a:r>
            <a:r>
              <a:rPr lang="en-US" sz="1400" b="1" dirty="0" err="1" smtClean="0">
                <a:solidFill>
                  <a:schemeClr val="tx1"/>
                </a:solidFill>
              </a:rPr>
              <a:t>dari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Kas</a:t>
            </a:r>
            <a:r>
              <a:rPr lang="en-US" sz="1400" b="1" dirty="0" smtClean="0">
                <a:solidFill>
                  <a:schemeClr val="tx1"/>
                </a:solidFill>
              </a:rPr>
              <a:t> Negara </a:t>
            </a:r>
            <a:r>
              <a:rPr lang="en-US" sz="1400" b="1" dirty="0" err="1" smtClean="0">
                <a:solidFill>
                  <a:schemeClr val="tx1"/>
                </a:solidFill>
              </a:rPr>
              <a:t>ke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rekening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PENERIMA BEASISWA</a:t>
            </a:r>
            <a:r>
              <a:rPr lang="en-US" sz="1400" b="1" dirty="0" smtClean="0">
                <a:solidFill>
                  <a:schemeClr val="tx1"/>
                </a:solidFill>
              </a:rPr>
              <a:t>, </a:t>
            </a:r>
            <a:r>
              <a:rPr lang="en-US" sz="1400" b="1" dirty="0" err="1" smtClean="0">
                <a:solidFill>
                  <a:schemeClr val="tx1"/>
                </a:solidFill>
              </a:rPr>
              <a:t>untuk</a:t>
            </a:r>
            <a:r>
              <a:rPr lang="en-US" sz="1400" b="1" dirty="0" smtClean="0">
                <a:solidFill>
                  <a:schemeClr val="tx1"/>
                </a:solidFill>
              </a:rPr>
              <a:t> :</a:t>
            </a:r>
          </a:p>
          <a:p>
            <a:pPr algn="just">
              <a:tabLst>
                <a:tab pos="363538" algn="l"/>
                <a:tab pos="717550" algn="l"/>
              </a:tabLst>
            </a:pPr>
            <a:r>
              <a:rPr lang="en-US" sz="1400" b="1" dirty="0">
                <a:solidFill>
                  <a:schemeClr val="tx1"/>
                </a:solidFill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</a:rPr>
              <a:t>a. 	</a:t>
            </a: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Hidup</a:t>
            </a:r>
            <a:r>
              <a:rPr lang="en-US" sz="1400" b="1" dirty="0" smtClean="0">
                <a:solidFill>
                  <a:schemeClr val="tx1"/>
                </a:solidFill>
              </a:rPr>
              <a:t>;</a:t>
            </a:r>
          </a:p>
          <a:p>
            <a:pPr algn="just">
              <a:tabLst>
                <a:tab pos="363538" algn="l"/>
                <a:tab pos="717550" algn="l"/>
              </a:tabLst>
            </a:pPr>
            <a:r>
              <a:rPr lang="en-US" sz="1400" b="1" dirty="0">
                <a:solidFill>
                  <a:schemeClr val="tx1"/>
                </a:solidFill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</a:rPr>
              <a:t>b.	</a:t>
            </a: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buku</a:t>
            </a:r>
            <a:r>
              <a:rPr lang="en-US" sz="1400" b="1" dirty="0" smtClean="0">
                <a:solidFill>
                  <a:schemeClr val="tx1"/>
                </a:solidFill>
              </a:rPr>
              <a:t>/diktat;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just">
              <a:tabLst>
                <a:tab pos="363538" algn="l"/>
                <a:tab pos="717550" algn="l"/>
              </a:tabLst>
            </a:pPr>
            <a:r>
              <a:rPr lang="en-US" sz="1400" b="1" dirty="0">
                <a:solidFill>
                  <a:schemeClr val="tx1"/>
                </a:solidFill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</a:rPr>
              <a:t>c.	</a:t>
            </a:r>
            <a:r>
              <a:rPr lang="en-US" sz="1400" b="1" dirty="0" err="1" smtClean="0">
                <a:solidFill>
                  <a:schemeClr val="tx1"/>
                </a:solidFill>
              </a:rPr>
              <a:t>biaya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penelitian</a:t>
            </a: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48338" y="3233758"/>
            <a:ext cx="3847598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MEKANISME PENCAIRAN DANA BEASISWA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897" y="1380487"/>
            <a:ext cx="8846591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</a:rPr>
              <a:t>Dasar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pemberian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Beasiswa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adalah</a:t>
            </a:r>
            <a:r>
              <a:rPr lang="en-US" sz="1400" b="1" dirty="0" smtClean="0">
                <a:solidFill>
                  <a:schemeClr val="tx1"/>
                </a:solidFill>
              </a:rPr>
              <a:t> SK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ditetapkan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PPK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disahkan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KPA</a:t>
            </a:r>
          </a:p>
          <a:p>
            <a:pPr algn="just"/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8343" y="5301208"/>
            <a:ext cx="8816145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DALAM HAL PEMBAYARAN </a:t>
            </a:r>
            <a:r>
              <a:rPr lang="id-ID" sz="1400" b="1" dirty="0" smtClean="0">
                <a:solidFill>
                  <a:schemeClr val="tx1"/>
                </a:solidFill>
              </a:rPr>
              <a:t>SECARA LANGSUNG</a:t>
            </a:r>
            <a:r>
              <a:rPr lang="en-US" sz="1400" b="1" dirty="0" smtClean="0">
                <a:solidFill>
                  <a:schemeClr val="tx1"/>
                </a:solidFill>
              </a:rPr>
              <a:t> KE REKENING PENYELENGGARA PENDIDIKAN TIDAK DAPAT DILAKUKAN, DAPAT  DIBAYARKAN KE REKENING PENERIMA BEASISWA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8343" y="5856490"/>
            <a:ext cx="8816145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DALAM HAL PEMBAYARAN </a:t>
            </a:r>
            <a:r>
              <a:rPr lang="id-ID" sz="1400" b="1" dirty="0" smtClean="0">
                <a:solidFill>
                  <a:schemeClr val="tx1"/>
                </a:solidFill>
              </a:rPr>
              <a:t>SECARA LANGSUNG</a:t>
            </a:r>
            <a:r>
              <a:rPr lang="en-US" sz="1400" b="1" dirty="0" smtClean="0">
                <a:solidFill>
                  <a:schemeClr val="tx1"/>
                </a:solidFill>
              </a:rPr>
              <a:t> TIDAK DAPAT DILAKUKAN, PEMBAYARAN BEASISWA DAPAT MENGGUNAKAN MEKANISME UP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8388424" y="6356350"/>
            <a:ext cx="298376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/>
                </a:solidFill>
              </a:rPr>
              <a:t>6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4400" y="116632"/>
            <a:ext cx="442366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BEASISWA</a:t>
            </a:r>
            <a:endParaRPr lang="en-US" sz="1600" b="1" dirty="0">
              <a:solidFill>
                <a:srgbClr val="C00000"/>
              </a:solidFill>
            </a:endParaRPr>
          </a:p>
        </p:txBody>
      </p:sp>
      <p:pic>
        <p:nvPicPr>
          <p:cNvPr id="18" name="Picture 17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072" y="116632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7895" y="116632"/>
            <a:ext cx="39604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5986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17895" y="980728"/>
            <a:ext cx="8846591" cy="340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</a:rPr>
              <a:t>Diberikan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kepada</a:t>
            </a:r>
            <a:r>
              <a:rPr lang="en-US" sz="1400" b="1" dirty="0" smtClean="0">
                <a:solidFill>
                  <a:schemeClr val="tx1"/>
                </a:solidFill>
              </a:rPr>
              <a:t> GURU </a:t>
            </a:r>
            <a:r>
              <a:rPr lang="en-US" sz="1400" b="1" dirty="0" err="1" smtClean="0">
                <a:solidFill>
                  <a:schemeClr val="tx1"/>
                </a:solidFill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</a:rPr>
              <a:t> PENERIMA TUNJANGAN LAINNYA yang </a:t>
            </a:r>
            <a:r>
              <a:rPr lang="en-US" sz="1400" b="1" dirty="0" err="1" smtClean="0">
                <a:solidFill>
                  <a:schemeClr val="tx1"/>
                </a:solidFill>
              </a:rPr>
              <a:t>bukan</a:t>
            </a:r>
            <a:r>
              <a:rPr lang="en-US" sz="1400" b="1" dirty="0" smtClean="0">
                <a:solidFill>
                  <a:schemeClr val="tx1"/>
                </a:solidFill>
              </a:rPr>
              <a:t>  PNS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48341" y="3140968"/>
            <a:ext cx="8816145" cy="10801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b="1" dirty="0" smtClean="0">
                <a:solidFill>
                  <a:schemeClr val="tx1"/>
                </a:solidFill>
              </a:rPr>
              <a:t>Pembayaran </a:t>
            </a:r>
            <a:r>
              <a:rPr lang="en-US" sz="1400" b="1" dirty="0" err="1" smtClean="0">
                <a:solidFill>
                  <a:schemeClr val="tx1"/>
                </a:solidFill>
              </a:rPr>
              <a:t>Langsung</a:t>
            </a:r>
            <a:r>
              <a:rPr lang="en-US" sz="1400" b="1" dirty="0" smtClean="0">
                <a:solidFill>
                  <a:schemeClr val="tx1"/>
                </a:solidFill>
              </a:rPr>
              <a:t> (LS) </a:t>
            </a:r>
            <a:r>
              <a:rPr lang="en-US" sz="1400" b="1" dirty="0" err="1" smtClean="0">
                <a:solidFill>
                  <a:schemeClr val="tx1"/>
                </a:solidFill>
              </a:rPr>
              <a:t>dari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Kas</a:t>
            </a:r>
            <a:r>
              <a:rPr lang="en-US" sz="1400" b="1" dirty="0" smtClean="0">
                <a:solidFill>
                  <a:schemeClr val="tx1"/>
                </a:solidFill>
              </a:rPr>
              <a:t> Negara </a:t>
            </a:r>
            <a:r>
              <a:rPr lang="en-US" sz="1400" b="1" dirty="0" err="1" smtClean="0">
                <a:solidFill>
                  <a:schemeClr val="tx1"/>
                </a:solidFill>
              </a:rPr>
              <a:t>ke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rekening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</a:rPr>
              <a:t> TPG</a:t>
            </a:r>
            <a:r>
              <a:rPr lang="id-ID" sz="1400" b="1" dirty="0" smtClean="0">
                <a:solidFill>
                  <a:schemeClr val="tx1"/>
                </a:solidFill>
              </a:rPr>
              <a:t> (Tunjangan Profesi Guru)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Tunjangan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Lainnya</a:t>
            </a:r>
            <a:r>
              <a:rPr lang="en-US" sz="14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</a:rPr>
              <a:t>Pembayaran TPG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Tunjangan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Lainnya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dilaksanakan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secara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periodik</a:t>
            </a:r>
            <a:r>
              <a:rPr lang="en-US" sz="14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b="1" dirty="0" err="1" smtClean="0">
                <a:solidFill>
                  <a:schemeClr val="tx1"/>
                </a:solidFill>
              </a:rPr>
              <a:t>Periodisitas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pembayaran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ditetapkan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Kementerian</a:t>
            </a:r>
            <a:r>
              <a:rPr lang="en-US" sz="1400" b="1" dirty="0" smtClean="0">
                <a:solidFill>
                  <a:schemeClr val="tx1"/>
                </a:solidFill>
              </a:rPr>
              <a:t> Negara/</a:t>
            </a:r>
            <a:r>
              <a:rPr lang="en-US" sz="1400" b="1" dirty="0" err="1" smtClean="0">
                <a:solidFill>
                  <a:schemeClr val="tx1"/>
                </a:solidFill>
              </a:rPr>
              <a:t>Lembaga</a:t>
            </a: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48338" y="2636912"/>
            <a:ext cx="5719806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MEKANISME PENCAIRAN TPG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TUNJANGAN LAINNYA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897" y="1380486"/>
            <a:ext cx="8846591" cy="5363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</a:rPr>
              <a:t>Dasar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pemberian</a:t>
            </a:r>
            <a:r>
              <a:rPr lang="en-US" sz="1400" b="1" dirty="0" smtClean="0">
                <a:solidFill>
                  <a:schemeClr val="tx1"/>
                </a:solidFill>
              </a:rPr>
              <a:t> TPG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Tunjangan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Lainnya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adalah</a:t>
            </a:r>
            <a:r>
              <a:rPr lang="en-US" sz="1400" b="1" dirty="0" smtClean="0">
                <a:solidFill>
                  <a:schemeClr val="tx1"/>
                </a:solidFill>
              </a:rPr>
              <a:t> SK yang </a:t>
            </a:r>
            <a:r>
              <a:rPr lang="en-US" sz="1400" b="1" dirty="0" err="1" smtClean="0">
                <a:solidFill>
                  <a:schemeClr val="tx1"/>
                </a:solidFill>
              </a:rPr>
              <a:t>ditetapkan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PPK </a:t>
            </a:r>
            <a:r>
              <a:rPr lang="en-US" sz="1400" b="1" dirty="0" err="1" smtClean="0">
                <a:solidFill>
                  <a:schemeClr val="tx1"/>
                </a:solidFill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disahkan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oleh</a:t>
            </a:r>
            <a:r>
              <a:rPr lang="en-US" sz="1400" b="1" dirty="0" smtClean="0">
                <a:solidFill>
                  <a:schemeClr val="tx1"/>
                </a:solidFill>
              </a:rPr>
              <a:t> KPA</a:t>
            </a:r>
          </a:p>
          <a:p>
            <a:pPr algn="just"/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5129-4667-47F5-B13A-D44440F790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8388424" y="6356350"/>
            <a:ext cx="298376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/>
                </a:solidFill>
              </a:rPr>
              <a:t>7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5327" y="188640"/>
            <a:ext cx="442366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TUNJANGAN PROFESI GURU DAN TUNJANGAN LAINNYA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0439" y="185416"/>
            <a:ext cx="396044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400" dirty="0">
                <a:solidFill>
                  <a:srgbClr val="C00000"/>
                </a:solidFill>
              </a:rPr>
              <a:t>c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4" name="Picture 13" descr="E:\KEMDIKBUD\Materi Seminar\Bimtek E-Office (persuratan, contoh surat)\tut wur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" y="5960638"/>
            <a:ext cx="719080" cy="7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8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117169" y="3840266"/>
            <a:ext cx="4454832" cy="290110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Dilaksanakan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Perjanjian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Kerja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Sama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(PKS)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antara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PPK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Pembayaran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mekanisme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Pembayaran LS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Negara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mekanisme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UP.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Pembayaran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melalui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mekanisme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LS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dapat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dilaksanakan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secara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sekaligus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bertahap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KPA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menetapkan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pencairan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secara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sekaligus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bertahap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mempertimbangkan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jumlah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waktu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pelaksanaan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kegiatan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17164" y="3480226"/>
            <a:ext cx="4454837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MEKANISME PENCAIRAN DANA BANT</a:t>
            </a:r>
            <a:r>
              <a:rPr lang="id-ID" sz="1300" b="1" dirty="0" smtClean="0">
                <a:solidFill>
                  <a:schemeClr val="tx1"/>
                </a:solidFill>
                <a:latin typeface="+mj-lt"/>
              </a:rPr>
              <a:t>UAN 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OPERASIONAL MELALUI PEMBAYARAN LANGSUNG (LS)</a:t>
            </a:r>
            <a:endParaRPr lang="en-US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897" y="2728973"/>
            <a:ext cx="6625803" cy="2679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Dasar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pemberian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Bantuan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adalah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SK yang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ditetapkan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PPK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disahkan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KPA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17896" y="755042"/>
            <a:ext cx="8846590" cy="1920195"/>
            <a:chOff x="117896" y="755042"/>
            <a:chExt cx="8698638" cy="1972537"/>
          </a:xfrm>
        </p:grpSpPr>
        <p:sp>
          <p:nvSpPr>
            <p:cNvPr id="15" name="Rectangle 14"/>
            <p:cNvSpPr/>
            <p:nvPr/>
          </p:nvSpPr>
          <p:spPr>
            <a:xfrm>
              <a:off x="117896" y="1566592"/>
              <a:ext cx="2530306" cy="374411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Penerima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Bantuan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Operasional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270841" y="755042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Kelompok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Masyarakat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75856" y="1163069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Swadaya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Masyarakat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75856" y="1573219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Pendidikan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75856" y="1974823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Keagamaan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75856" y="2387205"/>
              <a:ext cx="2530306" cy="3403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Kelompok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Kesehatan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" name="Right Brace 1"/>
            <p:cNvSpPr/>
            <p:nvPr/>
          </p:nvSpPr>
          <p:spPr>
            <a:xfrm>
              <a:off x="5868144" y="1640954"/>
              <a:ext cx="360040" cy="1034283"/>
            </a:xfrm>
            <a:prstGeom prst="rightBrac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86228" y="1811141"/>
              <a:ext cx="2530306" cy="7396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en-US" sz="1400" b="1" dirty="0" err="1" smtClean="0">
                  <a:solidFill>
                    <a:schemeClr val="tx1"/>
                  </a:solidFill>
                </a:rPr>
                <a:t>Dapat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merupakan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Lembaga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Pemerintah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atau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non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Pemerintah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4" name="Elbow Connector 3"/>
            <p:cNvCxnSpPr>
              <a:stCxn id="15" idx="3"/>
              <a:endCxn id="9" idx="1"/>
            </p:cNvCxnSpPr>
            <p:nvPr/>
          </p:nvCxnSpPr>
          <p:spPr>
            <a:xfrm flipV="1">
              <a:off x="2648202" y="925229"/>
              <a:ext cx="622639" cy="828569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>
              <a:stCxn id="15" idx="3"/>
              <a:endCxn id="11" idx="1"/>
            </p:cNvCxnSpPr>
            <p:nvPr/>
          </p:nvCxnSpPr>
          <p:spPr>
            <a:xfrm flipV="1">
              <a:off x="2648202" y="1333256"/>
              <a:ext cx="627654" cy="420542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7"/>
            <p:cNvCxnSpPr>
              <a:stCxn id="15" idx="3"/>
              <a:endCxn id="12" idx="1"/>
            </p:cNvCxnSpPr>
            <p:nvPr/>
          </p:nvCxnSpPr>
          <p:spPr>
            <a:xfrm flipV="1">
              <a:off x="2648202" y="1743406"/>
              <a:ext cx="627654" cy="10392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15" idx="3"/>
              <a:endCxn id="13" idx="1"/>
            </p:cNvCxnSpPr>
            <p:nvPr/>
          </p:nvCxnSpPr>
          <p:spPr>
            <a:xfrm>
              <a:off x="2648202" y="1753798"/>
              <a:ext cx="627654" cy="391212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5" idx="3"/>
              <a:endCxn id="14" idx="1"/>
            </p:cNvCxnSpPr>
            <p:nvPr/>
          </p:nvCxnSpPr>
          <p:spPr>
            <a:xfrm>
              <a:off x="2648202" y="1753798"/>
              <a:ext cx="627654" cy="803594"/>
            </a:xfrm>
            <a:prstGeom prst="bentConnector3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4622499" y="3840266"/>
            <a:ext cx="4454832" cy="29011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AutoNum type="arabicParenBoth"/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Hak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kewajiban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kedua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belah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pihak</a:t>
            </a:r>
            <a:endParaRPr lang="en-US" sz="13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Jumlah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diberikan</a:t>
            </a:r>
            <a:endParaRPr lang="en-US" sz="13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Tata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cara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syarat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penyaluran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menggunakan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sesuai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rencana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telah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disepakati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Pernyataan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kesanggupan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penerima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Bant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Operasional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menyetorkan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sisa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dipergunakan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Kas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Negara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Sanksi</a:t>
            </a:r>
            <a:endParaRPr lang="en-US" sz="13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Penyampaian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penggunaan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dana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secara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berkala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PPK</a:t>
            </a:r>
          </a:p>
          <a:p>
            <a:pPr marL="342900" indent="-342900" algn="just">
              <a:buAutoNum type="arabicParenBoth" startAt="2"/>
              <a:tabLst>
                <a:tab pos="363538" algn="l"/>
              </a:tabLst>
            </a:pP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Penyampaian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laporan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pertangungjawaban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PPK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setelah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pekerjaan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selesai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+mj-lt"/>
              </a:rPr>
              <a:t>akhir</a:t>
            </a:r>
            <a:r>
              <a:rPr lang="en-US" sz="13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sz="1300" b="1" dirty="0" smtClean="0">
                <a:solidFill>
                  <a:schemeClr val="tx1"/>
                </a:solidFill>
                <a:latin typeface="+mj-lt"/>
              </a:rPr>
              <a:t>Tahun Anggaran</a:t>
            </a:r>
            <a:endParaRPr lang="en-US" sz="13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22494" y="3480226"/>
            <a:ext cx="4454837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PERJANJIAN KERJA SAMA (PKS)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7895" y="3027396"/>
            <a:ext cx="6625805" cy="2561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Pencairan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menggunakan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mekanisme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Pembayaran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Langsung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(LS)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Uang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</a:rPr>
              <a:t>Persediaan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 (UP)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3335481"/>
            <a:ext cx="9077331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1"/>
          <p:cNvSpPr txBox="1">
            <a:spLocks/>
          </p:cNvSpPr>
          <p:nvPr/>
        </p:nvSpPr>
        <p:spPr>
          <a:xfrm>
            <a:off x="8728456" y="6453336"/>
            <a:ext cx="298376" cy="3651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/>
                </a:solidFill>
              </a:rPr>
              <a:t>8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95327" y="44624"/>
            <a:ext cx="442366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b="1" dirty="0" smtClean="0">
                <a:solidFill>
                  <a:srgbClr val="C00000"/>
                </a:solidFill>
                <a:latin typeface="+mj-lt"/>
              </a:rPr>
              <a:t>BANTUAN OPERASIONAL</a:t>
            </a:r>
            <a:endParaRPr lang="en-US" sz="1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0439" y="41400"/>
            <a:ext cx="396044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000" dirty="0" smtClean="0">
                <a:solidFill>
                  <a:srgbClr val="FF0000"/>
                </a:solidFill>
                <a:latin typeface="+mj-lt"/>
              </a:rPr>
              <a:t>D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667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3811</Words>
  <Application>Microsoft Office PowerPoint</Application>
  <PresentationFormat>On-screen Show (4:3)</PresentationFormat>
  <Paragraphs>567</Paragraphs>
  <Slides>36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AR JULIAN</vt:lpstr>
      <vt:lpstr>Bernard MT Condensed</vt:lpstr>
      <vt:lpstr>Britannic Bold</vt:lpstr>
      <vt:lpstr>Calibri</vt:lpstr>
      <vt:lpstr>Century Gothic</vt:lpstr>
      <vt:lpstr>Constantia</vt:lpstr>
      <vt:lpstr>Times New Roman</vt:lpstr>
      <vt:lpstr>Wingdings</vt:lpstr>
      <vt:lpstr>Wingdings 2</vt:lpstr>
      <vt:lpstr>Wingdings 3</vt:lpstr>
      <vt:lpstr>Slice</vt:lpstr>
      <vt:lpstr>Flow</vt:lpstr>
      <vt:lpstr>Worksheet</vt:lpstr>
      <vt:lpstr>PMK 173/PMK.05/2016 perubahan PMK 168/PMK.05/2015 TENTANG MEKANISME PELAKSANAAN ANGGARAN BANTUAN PEMERINTAH  PADA KEMENTERIAN NEGARA/LEMBAGA  </vt:lpstr>
      <vt:lpstr>PowerPoint Presentation</vt:lpstr>
      <vt:lpstr>PowerPoint Presentation</vt:lpstr>
      <vt:lpstr>PowerPoint Presentation</vt:lpstr>
      <vt:lpstr>Mekanisme penyaluran, pencairan dan pertanggung jawaban bantuan pemerintah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 Kegiatan yang Menggunakan Bantuan Pemerintah</vt:lpstr>
      <vt:lpstr>Program Kegiatan yang Menggunakan Bantuan Pemerintah</vt:lpstr>
      <vt:lpstr>Program Kegiatan yang Menggunakan Bantuan Pemerintah</vt:lpstr>
      <vt:lpstr>Program Kegiatan yang Menggunakan Bantuan Pemerintah</vt:lpstr>
      <vt:lpstr>Program Kegiatan yang Menggunakan Bantuan Pemerintah</vt:lpstr>
      <vt:lpstr>Program Kegiatan yang Menggunakan Bantuan Pemerintah</vt:lpstr>
      <vt:lpstr>Program Kegiatan yang Menggunakan Bantuan Pemerintah</vt:lpstr>
      <vt:lpstr>Matur Suwun…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PMK 168/PMK.05/2015 TENTANG MEKANISME PELAKSANAAN ANGGARAN BANTUAN PEMERINTAH PADA KEMENTERIAN NEGARA/LEMBAGA</dc:title>
  <dc:creator>Lenovo</dc:creator>
  <cp:lastModifiedBy>Kabagkeuanganbmn</cp:lastModifiedBy>
  <cp:revision>73</cp:revision>
  <cp:lastPrinted>2018-02-19T05:39:29Z</cp:lastPrinted>
  <dcterms:created xsi:type="dcterms:W3CDTF">2015-09-23T03:58:23Z</dcterms:created>
  <dcterms:modified xsi:type="dcterms:W3CDTF">2018-02-20T05:56:25Z</dcterms:modified>
</cp:coreProperties>
</file>