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theme/theme3.xml" ContentType="application/vnd.openxmlformats-officedocument.theme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theme/theme4.xml" ContentType="application/vnd.openxmlformats-officedocument.theme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theme/theme5.xml" ContentType="application/vnd.openxmlformats-officedocument.theme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theme/theme6.xml" ContentType="application/vnd.openxmlformats-officedocument.theme+xml"/>
  <Override PartName="/ppt/theme/theme7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0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11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14.xml" ContentType="application/vnd.openxmlformats-officedocument.presentationml.notesSlide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3" r:id="rId2"/>
    <p:sldMasterId id="2147483686" r:id="rId3"/>
    <p:sldMasterId id="2147483707" r:id="rId4"/>
    <p:sldMasterId id="2147483728" r:id="rId5"/>
    <p:sldMasterId id="2147483734" r:id="rId6"/>
  </p:sldMasterIdLst>
  <p:notesMasterIdLst>
    <p:notesMasterId r:id="rId38"/>
  </p:notesMasterIdLst>
  <p:sldIdLst>
    <p:sldId id="266" r:id="rId7"/>
    <p:sldId id="267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95" r:id="rId18"/>
    <p:sldId id="268" r:id="rId19"/>
    <p:sldId id="269" r:id="rId20"/>
    <p:sldId id="270" r:id="rId21"/>
    <p:sldId id="290" r:id="rId22"/>
    <p:sldId id="291" r:id="rId23"/>
    <p:sldId id="296" r:id="rId24"/>
    <p:sldId id="276" r:id="rId25"/>
    <p:sldId id="277" r:id="rId26"/>
    <p:sldId id="278" r:id="rId27"/>
    <p:sldId id="279" r:id="rId28"/>
    <p:sldId id="280" r:id="rId29"/>
    <p:sldId id="281" r:id="rId30"/>
    <p:sldId id="283" r:id="rId31"/>
    <p:sldId id="284" r:id="rId32"/>
    <p:sldId id="285" r:id="rId33"/>
    <p:sldId id="289" r:id="rId34"/>
    <p:sldId id="287" r:id="rId35"/>
    <p:sldId id="288" r:id="rId36"/>
    <p:sldId id="273" r:id="rId3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0" d="100"/>
          <a:sy n="70" d="100"/>
        </p:scale>
        <p:origin x="660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slide" Target="slides/slide20.xml"/><Relationship Id="rId39" Type="http://schemas.openxmlformats.org/officeDocument/2006/relationships/presProps" Target="presProps.xml"/><Relationship Id="rId21" Type="http://schemas.openxmlformats.org/officeDocument/2006/relationships/slide" Target="slides/slide15.xml"/><Relationship Id="rId34" Type="http://schemas.openxmlformats.org/officeDocument/2006/relationships/slide" Target="slides/slide28.xml"/><Relationship Id="rId42" Type="http://schemas.openxmlformats.org/officeDocument/2006/relationships/tableStyles" Target="tableStyles.xml"/><Relationship Id="rId7" Type="http://schemas.openxmlformats.org/officeDocument/2006/relationships/slide" Target="slides/slid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29" Type="http://schemas.openxmlformats.org/officeDocument/2006/relationships/slide" Target="slides/slide23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5.xml"/><Relationship Id="rId24" Type="http://schemas.openxmlformats.org/officeDocument/2006/relationships/slide" Target="slides/slide18.xml"/><Relationship Id="rId32" Type="http://schemas.openxmlformats.org/officeDocument/2006/relationships/slide" Target="slides/slide26.xml"/><Relationship Id="rId37" Type="http://schemas.openxmlformats.org/officeDocument/2006/relationships/slide" Target="slides/slide31.xml"/><Relationship Id="rId40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slide" Target="slides/slide22.xml"/><Relationship Id="rId36" Type="http://schemas.openxmlformats.org/officeDocument/2006/relationships/slide" Target="slides/slide30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31" Type="http://schemas.openxmlformats.org/officeDocument/2006/relationships/slide" Target="slides/slide25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slide" Target="slides/slide21.xml"/><Relationship Id="rId30" Type="http://schemas.openxmlformats.org/officeDocument/2006/relationships/slide" Target="slides/slide24.xml"/><Relationship Id="rId35" Type="http://schemas.openxmlformats.org/officeDocument/2006/relationships/slide" Target="slides/slide29.xml"/><Relationship Id="rId8" Type="http://schemas.openxmlformats.org/officeDocument/2006/relationships/slide" Target="slides/slide2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slide" Target="slides/slide19.xml"/><Relationship Id="rId33" Type="http://schemas.openxmlformats.org/officeDocument/2006/relationships/slide" Target="slides/slide27.xml"/><Relationship Id="rId38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CBBC9EF-5340-4D31-A2A6-CE29EA556D34}" type="doc">
      <dgm:prSet loTypeId="urn:microsoft.com/office/officeart/2005/8/layout/radial6" loCatId="cycle" qsTypeId="urn:microsoft.com/office/officeart/2005/8/quickstyle/simple3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D8821711-A46A-4E8A-8751-A4772EE43A51}">
      <dgm:prSet phldrT="[Text]" custT="1"/>
      <dgm:spPr/>
      <dgm:t>
        <a:bodyPr/>
        <a:lstStyle/>
        <a:p>
          <a:r>
            <a:rPr lang="id-ID" sz="1500" b="1" noProof="0" dirty="0">
              <a:latin typeface="Cambria" panose="02040503050406030204" pitchFamily="18" charset="0"/>
            </a:rPr>
            <a:t>Pembangunan</a:t>
          </a:r>
          <a:r>
            <a:rPr lang="id-ID" sz="1500" b="1" baseline="0" noProof="0" dirty="0">
              <a:latin typeface="Cambria" panose="02040503050406030204" pitchFamily="18" charset="0"/>
            </a:rPr>
            <a:t> Manusia melalui Pengurangan Kemiskinan dan Peningkatan Pelayanan Dasar</a:t>
          </a:r>
          <a:endParaRPr lang="id-ID" sz="1500" b="1" noProof="0" dirty="0">
            <a:latin typeface="Cambria" charset="0"/>
          </a:endParaRPr>
        </a:p>
      </dgm:t>
    </dgm:pt>
    <dgm:pt modelId="{BB6A976E-3005-495D-9E13-3A0F8821C275}" type="parTrans" cxnId="{6BE14EBE-C2E3-4E04-8B92-498E1BA85B23}">
      <dgm:prSet/>
      <dgm:spPr/>
      <dgm:t>
        <a:bodyPr/>
        <a:lstStyle/>
        <a:p>
          <a:endParaRPr lang="id-ID" noProof="0" dirty="0">
            <a:latin typeface="Cambria" charset="0"/>
            <a:ea typeface="Cambria" charset="0"/>
            <a:cs typeface="Cambria" charset="0"/>
          </a:endParaRPr>
        </a:p>
      </dgm:t>
    </dgm:pt>
    <dgm:pt modelId="{EB765344-6A67-4EA0-9F8D-D99A42D5A803}" type="sibTrans" cxnId="{6BE14EBE-C2E3-4E04-8B92-498E1BA85B23}">
      <dgm:prSet/>
      <dgm:spPr/>
      <dgm:t>
        <a:bodyPr/>
        <a:lstStyle/>
        <a:p>
          <a:endParaRPr lang="id-ID" noProof="0" dirty="0">
            <a:latin typeface="Cambria" charset="0"/>
            <a:ea typeface="Cambria" charset="0"/>
            <a:cs typeface="Cambria" charset="0"/>
          </a:endParaRPr>
        </a:p>
      </dgm:t>
    </dgm:pt>
    <dgm:pt modelId="{39B9FC30-C86C-4961-8DA5-C0499C49DCFC}">
      <dgm:prSet phldrT="[Text]" custT="1"/>
      <dgm:spPr/>
      <dgm:t>
        <a:bodyPr/>
        <a:lstStyle/>
        <a:p>
          <a:r>
            <a:rPr lang="id-ID" sz="1400" b="0" i="0" u="none" noProof="0" dirty="0">
              <a:latin typeface="Cambria" charset="0"/>
              <a:ea typeface="Cambria" charset="0"/>
              <a:cs typeface="Cambria" charset="0"/>
            </a:rPr>
            <a:t>Percepatan Pengurangan Kemiskinan</a:t>
          </a:r>
          <a:endParaRPr lang="id-ID" sz="1400" b="0" u="none" noProof="0" dirty="0">
            <a:latin typeface="Cambria" charset="0"/>
            <a:ea typeface="Cambria" charset="0"/>
            <a:cs typeface="Cambria" charset="0"/>
          </a:endParaRPr>
        </a:p>
      </dgm:t>
    </dgm:pt>
    <dgm:pt modelId="{A104BBD7-E873-4600-BC99-6CDF9A15DB90}" type="parTrans" cxnId="{EAE66857-0506-4F50-A966-B0A8FB09D5EA}">
      <dgm:prSet/>
      <dgm:spPr/>
      <dgm:t>
        <a:bodyPr/>
        <a:lstStyle/>
        <a:p>
          <a:endParaRPr lang="id-ID" noProof="0" dirty="0">
            <a:latin typeface="Cambria" charset="0"/>
            <a:ea typeface="Cambria" charset="0"/>
            <a:cs typeface="Cambria" charset="0"/>
          </a:endParaRPr>
        </a:p>
      </dgm:t>
    </dgm:pt>
    <dgm:pt modelId="{F2458D4E-9CE5-4385-AD53-6EA35D774D3C}" type="sibTrans" cxnId="{EAE66857-0506-4F50-A966-B0A8FB09D5EA}">
      <dgm:prSet/>
      <dgm:spPr/>
      <dgm:t>
        <a:bodyPr/>
        <a:lstStyle/>
        <a:p>
          <a:endParaRPr lang="id-ID" noProof="0" dirty="0">
            <a:latin typeface="Cambria" charset="0"/>
            <a:ea typeface="Cambria" charset="0"/>
            <a:cs typeface="Cambria" charset="0"/>
          </a:endParaRPr>
        </a:p>
      </dgm:t>
    </dgm:pt>
    <dgm:pt modelId="{C4038B65-8596-1940-85C6-BD1950330058}">
      <dgm:prSet phldrT="[Text]" custT="1"/>
      <dgm:spPr/>
      <dgm:t>
        <a:bodyPr/>
        <a:lstStyle/>
        <a:p>
          <a:r>
            <a:rPr lang="id-ID" sz="1400" b="0" noProof="0" dirty="0">
              <a:latin typeface="Cambria" charset="0"/>
            </a:rPr>
            <a:t>Peningkatan Pelayanan Kesehatan dan Gizi Masyarakat</a:t>
          </a:r>
        </a:p>
      </dgm:t>
    </dgm:pt>
    <dgm:pt modelId="{476DFB46-F599-6B48-84F2-39BF334ACB72}" type="parTrans" cxnId="{98A2A105-DC1A-0B49-9966-45F90800FB10}">
      <dgm:prSet/>
      <dgm:spPr/>
      <dgm:t>
        <a:bodyPr/>
        <a:lstStyle/>
        <a:p>
          <a:endParaRPr lang="id-ID" noProof="0" dirty="0"/>
        </a:p>
      </dgm:t>
    </dgm:pt>
    <dgm:pt modelId="{B893A748-1D6B-E146-BBFA-43FAB364042A}" type="sibTrans" cxnId="{98A2A105-DC1A-0B49-9966-45F90800FB10}">
      <dgm:prSet/>
      <dgm:spPr/>
      <dgm:t>
        <a:bodyPr/>
        <a:lstStyle/>
        <a:p>
          <a:endParaRPr lang="id-ID" noProof="0" dirty="0"/>
        </a:p>
      </dgm:t>
    </dgm:pt>
    <dgm:pt modelId="{74CEADF4-BE12-443A-9616-88C920A3C025}">
      <dgm:prSet phldrT="[Text]" custT="1"/>
      <dgm:spPr/>
      <dgm:t>
        <a:bodyPr/>
        <a:lstStyle/>
        <a:p>
          <a:r>
            <a:rPr lang="id-ID" sz="1400" noProof="0" dirty="0">
              <a:solidFill>
                <a:schemeClr val="tx1"/>
              </a:solidFill>
              <a:latin typeface="+mj-lt"/>
            </a:rPr>
            <a:t>Pemerataan Layanan Pendidikan Berkualitas</a:t>
          </a:r>
        </a:p>
      </dgm:t>
    </dgm:pt>
    <dgm:pt modelId="{F7EC4EE9-D991-45F4-8775-24D50FDF8B3B}" type="parTrans" cxnId="{27FFCF5D-C308-445C-900B-3B466F7EE5ED}">
      <dgm:prSet/>
      <dgm:spPr/>
      <dgm:t>
        <a:bodyPr/>
        <a:lstStyle/>
        <a:p>
          <a:endParaRPr lang="id-ID" noProof="0" dirty="0"/>
        </a:p>
      </dgm:t>
    </dgm:pt>
    <dgm:pt modelId="{69C7FC74-80A1-47A8-911E-445B84E22019}" type="sibTrans" cxnId="{27FFCF5D-C308-445C-900B-3B466F7EE5ED}">
      <dgm:prSet/>
      <dgm:spPr/>
      <dgm:t>
        <a:bodyPr/>
        <a:lstStyle/>
        <a:p>
          <a:endParaRPr lang="id-ID" noProof="0" dirty="0"/>
        </a:p>
      </dgm:t>
    </dgm:pt>
    <dgm:pt modelId="{EA3A2CC9-F804-4AD5-AC3E-064378B7A2E5}">
      <dgm:prSet phldrT="[Text]" custT="1"/>
      <dgm:spPr/>
      <dgm:t>
        <a:bodyPr/>
        <a:lstStyle/>
        <a:p>
          <a:r>
            <a:rPr lang="id-ID" sz="1200" b="0" noProof="0" dirty="0">
              <a:latin typeface="Cambria" charset="0"/>
              <a:ea typeface="Cambria" charset="0"/>
              <a:cs typeface="Cambria" charset="0"/>
            </a:rPr>
            <a:t>Peningkatan Akses Masyarakat Terhadap Perumahan dan Permukiman Layak</a:t>
          </a:r>
          <a:endParaRPr lang="id-ID" sz="1200" b="0" noProof="0" dirty="0">
            <a:latin typeface="Cambria" charset="0"/>
          </a:endParaRPr>
        </a:p>
      </dgm:t>
    </dgm:pt>
    <dgm:pt modelId="{38AA6C11-EEB4-451B-B033-E769ADB3CE5B}" type="parTrans" cxnId="{952AF386-D1C2-459E-ADE0-F2EC161A154D}">
      <dgm:prSet/>
      <dgm:spPr/>
      <dgm:t>
        <a:bodyPr/>
        <a:lstStyle/>
        <a:p>
          <a:endParaRPr lang="id-ID" noProof="0" dirty="0"/>
        </a:p>
      </dgm:t>
    </dgm:pt>
    <dgm:pt modelId="{61AA344E-F36E-42EF-A672-07664E38463B}" type="sibTrans" cxnId="{952AF386-D1C2-459E-ADE0-F2EC161A154D}">
      <dgm:prSet/>
      <dgm:spPr/>
      <dgm:t>
        <a:bodyPr/>
        <a:lstStyle/>
        <a:p>
          <a:endParaRPr lang="id-ID" noProof="0" dirty="0"/>
        </a:p>
      </dgm:t>
    </dgm:pt>
    <dgm:pt modelId="{0447AEFD-7BCB-4636-8A0C-401CDCE0EAF1}">
      <dgm:prSet phldrT="[Text]" custT="1"/>
      <dgm:spPr>
        <a:solidFill>
          <a:schemeClr val="accent1">
            <a:lumMod val="20000"/>
            <a:lumOff val="80000"/>
          </a:schemeClr>
        </a:solidFill>
      </dgm:spPr>
      <dgm:t>
        <a:bodyPr/>
        <a:lstStyle/>
        <a:p>
          <a:r>
            <a:rPr lang="id-ID" sz="1400" b="0" noProof="0" dirty="0">
              <a:latin typeface="Cambria" charset="0"/>
              <a:ea typeface="Cambria" charset="0"/>
              <a:cs typeface="Cambria" charset="0"/>
            </a:rPr>
            <a:t>Peningkatan Tata Kelola Layanan </a:t>
          </a:r>
          <a:r>
            <a:rPr lang="id-ID" sz="1400" b="0" noProof="0" dirty="0" smtClean="0">
              <a:latin typeface="Cambria" charset="0"/>
              <a:ea typeface="Cambria" charset="0"/>
              <a:cs typeface="Cambria" charset="0"/>
            </a:rPr>
            <a:t>Dasar</a:t>
          </a:r>
          <a:r>
            <a:rPr lang="en-US" sz="1400" b="0" noProof="0" dirty="0" smtClean="0">
              <a:latin typeface="Cambria" charset="0"/>
              <a:ea typeface="Cambria" charset="0"/>
              <a:cs typeface="Cambria" charset="0"/>
            </a:rPr>
            <a:t> </a:t>
          </a:r>
          <a:r>
            <a:rPr lang="en-US" sz="1400" b="0" noProof="0" dirty="0" err="1" smtClean="0">
              <a:latin typeface="Cambria" charset="0"/>
              <a:ea typeface="Cambria" charset="0"/>
              <a:cs typeface="Cambria" charset="0"/>
            </a:rPr>
            <a:t>dan</a:t>
          </a:r>
          <a:r>
            <a:rPr lang="en-US" sz="1400" b="0" noProof="0" dirty="0" smtClean="0">
              <a:latin typeface="Cambria" charset="0"/>
              <a:ea typeface="Cambria" charset="0"/>
              <a:cs typeface="Cambria" charset="0"/>
            </a:rPr>
            <a:t> </a:t>
          </a:r>
          <a:r>
            <a:rPr lang="en-US" sz="1400" b="0" noProof="0" dirty="0" err="1" smtClean="0">
              <a:latin typeface="Cambria" charset="0"/>
              <a:ea typeface="Cambria" charset="0"/>
              <a:cs typeface="Cambria" charset="0"/>
            </a:rPr>
            <a:t>Wajib</a:t>
          </a:r>
          <a:endParaRPr lang="id-ID" sz="1400" b="0" noProof="0" dirty="0">
            <a:latin typeface="Cambria" charset="0"/>
            <a:ea typeface="Cambria" charset="0"/>
            <a:cs typeface="Cambria" charset="0"/>
          </a:endParaRPr>
        </a:p>
      </dgm:t>
    </dgm:pt>
    <dgm:pt modelId="{ED04E7E6-3788-428B-B370-8EE99A059CED}" type="parTrans" cxnId="{C576695C-6A0E-4584-8B14-E3B6703EA170}">
      <dgm:prSet/>
      <dgm:spPr/>
      <dgm:t>
        <a:bodyPr/>
        <a:lstStyle/>
        <a:p>
          <a:endParaRPr lang="id-ID" noProof="0" dirty="0"/>
        </a:p>
      </dgm:t>
    </dgm:pt>
    <dgm:pt modelId="{98BD7043-E9BC-4E83-8400-2F2845DB9B9A}" type="sibTrans" cxnId="{C576695C-6A0E-4584-8B14-E3B6703EA170}">
      <dgm:prSet/>
      <dgm:spPr/>
      <dgm:t>
        <a:bodyPr/>
        <a:lstStyle/>
        <a:p>
          <a:endParaRPr lang="id-ID" noProof="0" dirty="0"/>
        </a:p>
      </dgm:t>
    </dgm:pt>
    <dgm:pt modelId="{95227A28-04F7-4B8B-A4E7-F06D2C570EB4}" type="pres">
      <dgm:prSet presAssocID="{BCBBC9EF-5340-4D31-A2A6-CE29EA556D34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id-ID"/>
        </a:p>
      </dgm:t>
    </dgm:pt>
    <dgm:pt modelId="{C5F01D7A-5E01-4727-ADCD-B04F30EA8BCE}" type="pres">
      <dgm:prSet presAssocID="{D8821711-A46A-4E8A-8751-A4772EE43A51}" presName="centerShape" presStyleLbl="node0" presStyleIdx="0" presStyleCnt="1" custScaleX="117689" custScaleY="108134" custLinFactNeighborX="-1181" custLinFactNeighborY="-1971"/>
      <dgm:spPr/>
      <dgm:t>
        <a:bodyPr/>
        <a:lstStyle/>
        <a:p>
          <a:endParaRPr lang="id-ID"/>
        </a:p>
      </dgm:t>
    </dgm:pt>
    <dgm:pt modelId="{AC02FDD3-6B40-4930-8516-3E8FE4949660}" type="pres">
      <dgm:prSet presAssocID="{39B9FC30-C86C-4961-8DA5-C0499C49DCFC}" presName="node" presStyleLbl="node1" presStyleIdx="0" presStyleCnt="5" custScaleX="109436" custScaleY="109436">
        <dgm:presLayoutVars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B0C26F3D-9274-459E-9589-5FB76AC56CE7}" type="pres">
      <dgm:prSet presAssocID="{39B9FC30-C86C-4961-8DA5-C0499C49DCFC}" presName="dummy" presStyleCnt="0"/>
      <dgm:spPr/>
    </dgm:pt>
    <dgm:pt modelId="{953FAC50-CBCA-4951-A791-D5AB11ED72F5}" type="pres">
      <dgm:prSet presAssocID="{F2458D4E-9CE5-4385-AD53-6EA35D774D3C}" presName="sibTrans" presStyleLbl="sibTrans2D1" presStyleIdx="0" presStyleCnt="5" custScaleX="104518" custScaleY="103342"/>
      <dgm:spPr/>
      <dgm:t>
        <a:bodyPr/>
        <a:lstStyle/>
        <a:p>
          <a:endParaRPr lang="id-ID"/>
        </a:p>
      </dgm:t>
    </dgm:pt>
    <dgm:pt modelId="{45CC3743-C4DB-5F4A-90D9-FAD2E52BACDD}" type="pres">
      <dgm:prSet presAssocID="{C4038B65-8596-1940-85C6-BD1950330058}" presName="node" presStyleLbl="node1" presStyleIdx="1" presStyleCnt="5" custScaleX="109436" custScaleY="109436">
        <dgm:presLayoutVars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C25031EC-3493-E64C-8E39-0485C2F4CF9E}" type="pres">
      <dgm:prSet presAssocID="{C4038B65-8596-1940-85C6-BD1950330058}" presName="dummy" presStyleCnt="0"/>
      <dgm:spPr/>
    </dgm:pt>
    <dgm:pt modelId="{5C0D4860-06BC-BD4F-BD87-010E3E69087D}" type="pres">
      <dgm:prSet presAssocID="{B893A748-1D6B-E146-BBFA-43FAB364042A}" presName="sibTrans" presStyleLbl="sibTrans2D1" presStyleIdx="1" presStyleCnt="5"/>
      <dgm:spPr/>
      <dgm:t>
        <a:bodyPr/>
        <a:lstStyle/>
        <a:p>
          <a:endParaRPr lang="id-ID"/>
        </a:p>
      </dgm:t>
    </dgm:pt>
    <dgm:pt modelId="{55F831B5-5E6F-43BA-BAF4-E3B988757BE8}" type="pres">
      <dgm:prSet presAssocID="{74CEADF4-BE12-443A-9616-88C920A3C025}" presName="node" presStyleLbl="node1" presStyleIdx="2" presStyleCnt="5" custScaleX="109436" custScaleY="109436">
        <dgm:presLayoutVars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EF6EBA3C-3B7C-4969-A096-3340ADA62CD3}" type="pres">
      <dgm:prSet presAssocID="{74CEADF4-BE12-443A-9616-88C920A3C025}" presName="dummy" presStyleCnt="0"/>
      <dgm:spPr/>
    </dgm:pt>
    <dgm:pt modelId="{F2B65B2D-1D59-42C2-B446-6C4C240BE4A0}" type="pres">
      <dgm:prSet presAssocID="{69C7FC74-80A1-47A8-911E-445B84E22019}" presName="sibTrans" presStyleLbl="sibTrans2D1" presStyleIdx="2" presStyleCnt="5"/>
      <dgm:spPr/>
      <dgm:t>
        <a:bodyPr/>
        <a:lstStyle/>
        <a:p>
          <a:endParaRPr lang="id-ID"/>
        </a:p>
      </dgm:t>
    </dgm:pt>
    <dgm:pt modelId="{2842F09A-8483-47AD-8BF3-C4A1B1B6B635}" type="pres">
      <dgm:prSet presAssocID="{EA3A2CC9-F804-4AD5-AC3E-064378B7A2E5}" presName="node" presStyleLbl="node1" presStyleIdx="3" presStyleCnt="5" custScaleX="109436" custScaleY="109436">
        <dgm:presLayoutVars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183031F9-3DA0-41DC-8E14-7AD13E4360C2}" type="pres">
      <dgm:prSet presAssocID="{EA3A2CC9-F804-4AD5-AC3E-064378B7A2E5}" presName="dummy" presStyleCnt="0"/>
      <dgm:spPr/>
    </dgm:pt>
    <dgm:pt modelId="{23C823FB-7ECA-4385-94D0-BDCCA5B0CE9F}" type="pres">
      <dgm:prSet presAssocID="{61AA344E-F36E-42EF-A672-07664E38463B}" presName="sibTrans" presStyleLbl="sibTrans2D1" presStyleIdx="3" presStyleCnt="5"/>
      <dgm:spPr/>
      <dgm:t>
        <a:bodyPr/>
        <a:lstStyle/>
        <a:p>
          <a:endParaRPr lang="id-ID"/>
        </a:p>
      </dgm:t>
    </dgm:pt>
    <dgm:pt modelId="{C32CCFB1-C53D-402D-81A2-7A0BD2BD8C3D}" type="pres">
      <dgm:prSet presAssocID="{0447AEFD-7BCB-4636-8A0C-401CDCE0EAF1}" presName="node" presStyleLbl="node1" presStyleIdx="4" presStyleCnt="5" custScaleX="109436" custScaleY="109436">
        <dgm:presLayoutVars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910EC254-7A5A-4365-BD58-BCBCBBC433BF}" type="pres">
      <dgm:prSet presAssocID="{0447AEFD-7BCB-4636-8A0C-401CDCE0EAF1}" presName="dummy" presStyleCnt="0"/>
      <dgm:spPr/>
    </dgm:pt>
    <dgm:pt modelId="{A05AF3AF-0811-457E-9208-49CC81EAD173}" type="pres">
      <dgm:prSet presAssocID="{98BD7043-E9BC-4E83-8400-2F2845DB9B9A}" presName="sibTrans" presStyleLbl="sibTrans2D1" presStyleIdx="4" presStyleCnt="5"/>
      <dgm:spPr/>
      <dgm:t>
        <a:bodyPr/>
        <a:lstStyle/>
        <a:p>
          <a:endParaRPr lang="id-ID"/>
        </a:p>
      </dgm:t>
    </dgm:pt>
  </dgm:ptLst>
  <dgm:cxnLst>
    <dgm:cxn modelId="{27FFCF5D-C308-445C-900B-3B466F7EE5ED}" srcId="{D8821711-A46A-4E8A-8751-A4772EE43A51}" destId="{74CEADF4-BE12-443A-9616-88C920A3C025}" srcOrd="2" destOrd="0" parTransId="{F7EC4EE9-D991-45F4-8775-24D50FDF8B3B}" sibTransId="{69C7FC74-80A1-47A8-911E-445B84E22019}"/>
    <dgm:cxn modelId="{952AF386-D1C2-459E-ADE0-F2EC161A154D}" srcId="{D8821711-A46A-4E8A-8751-A4772EE43A51}" destId="{EA3A2CC9-F804-4AD5-AC3E-064378B7A2E5}" srcOrd="3" destOrd="0" parTransId="{38AA6C11-EEB4-451B-B033-E769ADB3CE5B}" sibTransId="{61AA344E-F36E-42EF-A672-07664E38463B}"/>
    <dgm:cxn modelId="{ACB35DCA-F6FB-4DEF-BF75-2DAB204C7FE9}" type="presOf" srcId="{74CEADF4-BE12-443A-9616-88C920A3C025}" destId="{55F831B5-5E6F-43BA-BAF4-E3B988757BE8}" srcOrd="0" destOrd="0" presId="urn:microsoft.com/office/officeart/2005/8/layout/radial6"/>
    <dgm:cxn modelId="{EAE66857-0506-4F50-A966-B0A8FB09D5EA}" srcId="{D8821711-A46A-4E8A-8751-A4772EE43A51}" destId="{39B9FC30-C86C-4961-8DA5-C0499C49DCFC}" srcOrd="0" destOrd="0" parTransId="{A104BBD7-E873-4600-BC99-6CDF9A15DB90}" sibTransId="{F2458D4E-9CE5-4385-AD53-6EA35D774D3C}"/>
    <dgm:cxn modelId="{8C9E398E-F64D-4DB8-917A-3489E9A157A7}" type="presOf" srcId="{D8821711-A46A-4E8A-8751-A4772EE43A51}" destId="{C5F01D7A-5E01-4727-ADCD-B04F30EA8BCE}" srcOrd="0" destOrd="0" presId="urn:microsoft.com/office/officeart/2005/8/layout/radial6"/>
    <dgm:cxn modelId="{E6157196-C9A0-4404-84A8-4459B84BA666}" type="presOf" srcId="{BCBBC9EF-5340-4D31-A2A6-CE29EA556D34}" destId="{95227A28-04F7-4B8B-A4E7-F06D2C570EB4}" srcOrd="0" destOrd="0" presId="urn:microsoft.com/office/officeart/2005/8/layout/radial6"/>
    <dgm:cxn modelId="{45DC745D-BE18-4E32-9EE7-DFFF1739FBEE}" type="presOf" srcId="{F2458D4E-9CE5-4385-AD53-6EA35D774D3C}" destId="{953FAC50-CBCA-4951-A791-D5AB11ED72F5}" srcOrd="0" destOrd="0" presId="urn:microsoft.com/office/officeart/2005/8/layout/radial6"/>
    <dgm:cxn modelId="{98A2A105-DC1A-0B49-9966-45F90800FB10}" srcId="{D8821711-A46A-4E8A-8751-A4772EE43A51}" destId="{C4038B65-8596-1940-85C6-BD1950330058}" srcOrd="1" destOrd="0" parTransId="{476DFB46-F599-6B48-84F2-39BF334ACB72}" sibTransId="{B893A748-1D6B-E146-BBFA-43FAB364042A}"/>
    <dgm:cxn modelId="{65B9FCCC-6239-4754-ABB0-B7F85715CC8A}" type="presOf" srcId="{61AA344E-F36E-42EF-A672-07664E38463B}" destId="{23C823FB-7ECA-4385-94D0-BDCCA5B0CE9F}" srcOrd="0" destOrd="0" presId="urn:microsoft.com/office/officeart/2005/8/layout/radial6"/>
    <dgm:cxn modelId="{C576695C-6A0E-4584-8B14-E3B6703EA170}" srcId="{D8821711-A46A-4E8A-8751-A4772EE43A51}" destId="{0447AEFD-7BCB-4636-8A0C-401CDCE0EAF1}" srcOrd="4" destOrd="0" parTransId="{ED04E7E6-3788-428B-B370-8EE99A059CED}" sibTransId="{98BD7043-E9BC-4E83-8400-2F2845DB9B9A}"/>
    <dgm:cxn modelId="{3D8E6136-B2AB-47F9-9B70-7A82E4BF8D2B}" type="presOf" srcId="{98BD7043-E9BC-4E83-8400-2F2845DB9B9A}" destId="{A05AF3AF-0811-457E-9208-49CC81EAD173}" srcOrd="0" destOrd="0" presId="urn:microsoft.com/office/officeart/2005/8/layout/radial6"/>
    <dgm:cxn modelId="{4CE57425-DBF7-4B30-86BE-36530A6D739B}" type="presOf" srcId="{EA3A2CC9-F804-4AD5-AC3E-064378B7A2E5}" destId="{2842F09A-8483-47AD-8BF3-C4A1B1B6B635}" srcOrd="0" destOrd="0" presId="urn:microsoft.com/office/officeart/2005/8/layout/radial6"/>
    <dgm:cxn modelId="{7AB5D43B-446F-4030-BD61-F6A85C59323D}" type="presOf" srcId="{0447AEFD-7BCB-4636-8A0C-401CDCE0EAF1}" destId="{C32CCFB1-C53D-402D-81A2-7A0BD2BD8C3D}" srcOrd="0" destOrd="0" presId="urn:microsoft.com/office/officeart/2005/8/layout/radial6"/>
    <dgm:cxn modelId="{51DB18ED-BDDE-45AE-982B-6FB7B109F37B}" type="presOf" srcId="{69C7FC74-80A1-47A8-911E-445B84E22019}" destId="{F2B65B2D-1D59-42C2-B446-6C4C240BE4A0}" srcOrd="0" destOrd="0" presId="urn:microsoft.com/office/officeart/2005/8/layout/radial6"/>
    <dgm:cxn modelId="{E827CEA5-EA95-47BF-8839-1F9FC32A9FC6}" type="presOf" srcId="{39B9FC30-C86C-4961-8DA5-C0499C49DCFC}" destId="{AC02FDD3-6B40-4930-8516-3E8FE4949660}" srcOrd="0" destOrd="0" presId="urn:microsoft.com/office/officeart/2005/8/layout/radial6"/>
    <dgm:cxn modelId="{A7110BCC-513A-4C71-9DA9-F46EC9C8EA28}" type="presOf" srcId="{C4038B65-8596-1940-85C6-BD1950330058}" destId="{45CC3743-C4DB-5F4A-90D9-FAD2E52BACDD}" srcOrd="0" destOrd="0" presId="urn:microsoft.com/office/officeart/2005/8/layout/radial6"/>
    <dgm:cxn modelId="{6BE14EBE-C2E3-4E04-8B92-498E1BA85B23}" srcId="{BCBBC9EF-5340-4D31-A2A6-CE29EA556D34}" destId="{D8821711-A46A-4E8A-8751-A4772EE43A51}" srcOrd="0" destOrd="0" parTransId="{BB6A976E-3005-495D-9E13-3A0F8821C275}" sibTransId="{EB765344-6A67-4EA0-9F8D-D99A42D5A803}"/>
    <dgm:cxn modelId="{0408C480-5EA5-40E6-A557-4CF6D0E30859}" type="presOf" srcId="{B893A748-1D6B-E146-BBFA-43FAB364042A}" destId="{5C0D4860-06BC-BD4F-BD87-010E3E69087D}" srcOrd="0" destOrd="0" presId="urn:microsoft.com/office/officeart/2005/8/layout/radial6"/>
    <dgm:cxn modelId="{4B22F28D-34D9-4D3F-941E-A2F110F027D8}" type="presParOf" srcId="{95227A28-04F7-4B8B-A4E7-F06D2C570EB4}" destId="{C5F01D7A-5E01-4727-ADCD-B04F30EA8BCE}" srcOrd="0" destOrd="0" presId="urn:microsoft.com/office/officeart/2005/8/layout/radial6"/>
    <dgm:cxn modelId="{3C31D8C9-0D70-4C04-888D-69C71E6C8F4C}" type="presParOf" srcId="{95227A28-04F7-4B8B-A4E7-F06D2C570EB4}" destId="{AC02FDD3-6B40-4930-8516-3E8FE4949660}" srcOrd="1" destOrd="0" presId="urn:microsoft.com/office/officeart/2005/8/layout/radial6"/>
    <dgm:cxn modelId="{3BDB9A53-3768-4062-8149-49C7C41D3B5F}" type="presParOf" srcId="{95227A28-04F7-4B8B-A4E7-F06D2C570EB4}" destId="{B0C26F3D-9274-459E-9589-5FB76AC56CE7}" srcOrd="2" destOrd="0" presId="urn:microsoft.com/office/officeart/2005/8/layout/radial6"/>
    <dgm:cxn modelId="{B6547912-134E-4177-A061-0A8E18B7EAE6}" type="presParOf" srcId="{95227A28-04F7-4B8B-A4E7-F06D2C570EB4}" destId="{953FAC50-CBCA-4951-A791-D5AB11ED72F5}" srcOrd="3" destOrd="0" presId="urn:microsoft.com/office/officeart/2005/8/layout/radial6"/>
    <dgm:cxn modelId="{9BAB3248-48DF-4946-96DF-E9BB6E32BE5F}" type="presParOf" srcId="{95227A28-04F7-4B8B-A4E7-F06D2C570EB4}" destId="{45CC3743-C4DB-5F4A-90D9-FAD2E52BACDD}" srcOrd="4" destOrd="0" presId="urn:microsoft.com/office/officeart/2005/8/layout/radial6"/>
    <dgm:cxn modelId="{2B604737-BE74-4173-BA2D-44C144D4C441}" type="presParOf" srcId="{95227A28-04F7-4B8B-A4E7-F06D2C570EB4}" destId="{C25031EC-3493-E64C-8E39-0485C2F4CF9E}" srcOrd="5" destOrd="0" presId="urn:microsoft.com/office/officeart/2005/8/layout/radial6"/>
    <dgm:cxn modelId="{3336ED6E-8425-4101-AE52-32F3EDE1D2DA}" type="presParOf" srcId="{95227A28-04F7-4B8B-A4E7-F06D2C570EB4}" destId="{5C0D4860-06BC-BD4F-BD87-010E3E69087D}" srcOrd="6" destOrd="0" presId="urn:microsoft.com/office/officeart/2005/8/layout/radial6"/>
    <dgm:cxn modelId="{F1770A92-27D7-47BA-A6EE-1E82EE549200}" type="presParOf" srcId="{95227A28-04F7-4B8B-A4E7-F06D2C570EB4}" destId="{55F831B5-5E6F-43BA-BAF4-E3B988757BE8}" srcOrd="7" destOrd="0" presId="urn:microsoft.com/office/officeart/2005/8/layout/radial6"/>
    <dgm:cxn modelId="{D86BBC43-F2BD-439A-8D0F-5DD89CEDABB8}" type="presParOf" srcId="{95227A28-04F7-4B8B-A4E7-F06D2C570EB4}" destId="{EF6EBA3C-3B7C-4969-A096-3340ADA62CD3}" srcOrd="8" destOrd="0" presId="urn:microsoft.com/office/officeart/2005/8/layout/radial6"/>
    <dgm:cxn modelId="{13CB7D11-BCB8-493E-9754-5AE52C117FD2}" type="presParOf" srcId="{95227A28-04F7-4B8B-A4E7-F06D2C570EB4}" destId="{F2B65B2D-1D59-42C2-B446-6C4C240BE4A0}" srcOrd="9" destOrd="0" presId="urn:microsoft.com/office/officeart/2005/8/layout/radial6"/>
    <dgm:cxn modelId="{CF511EB2-D1D3-42E1-ABCD-592D8303024A}" type="presParOf" srcId="{95227A28-04F7-4B8B-A4E7-F06D2C570EB4}" destId="{2842F09A-8483-47AD-8BF3-C4A1B1B6B635}" srcOrd="10" destOrd="0" presId="urn:microsoft.com/office/officeart/2005/8/layout/radial6"/>
    <dgm:cxn modelId="{695E5942-E3F7-45EB-A9B2-FC1B63DFC1EA}" type="presParOf" srcId="{95227A28-04F7-4B8B-A4E7-F06D2C570EB4}" destId="{183031F9-3DA0-41DC-8E14-7AD13E4360C2}" srcOrd="11" destOrd="0" presId="urn:microsoft.com/office/officeart/2005/8/layout/radial6"/>
    <dgm:cxn modelId="{477CFD86-C331-4BD2-8A39-6FA92AED7FBF}" type="presParOf" srcId="{95227A28-04F7-4B8B-A4E7-F06D2C570EB4}" destId="{23C823FB-7ECA-4385-94D0-BDCCA5B0CE9F}" srcOrd="12" destOrd="0" presId="urn:microsoft.com/office/officeart/2005/8/layout/radial6"/>
    <dgm:cxn modelId="{6B85D938-1740-40C9-A990-49AA21BE30B1}" type="presParOf" srcId="{95227A28-04F7-4B8B-A4E7-F06D2C570EB4}" destId="{C32CCFB1-C53D-402D-81A2-7A0BD2BD8C3D}" srcOrd="13" destOrd="0" presId="urn:microsoft.com/office/officeart/2005/8/layout/radial6"/>
    <dgm:cxn modelId="{C94B177C-A5A7-4CF5-BF48-5E42ABE13C86}" type="presParOf" srcId="{95227A28-04F7-4B8B-A4E7-F06D2C570EB4}" destId="{910EC254-7A5A-4365-BD58-BCBCBBC433BF}" srcOrd="14" destOrd="0" presId="urn:microsoft.com/office/officeart/2005/8/layout/radial6"/>
    <dgm:cxn modelId="{BDFF2C4E-1BCB-4A53-94A2-5BE4315E34B9}" type="presParOf" srcId="{95227A28-04F7-4B8B-A4E7-F06D2C570EB4}" destId="{A05AF3AF-0811-457E-9208-49CC81EAD173}" srcOrd="15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CBBC9EF-5340-4D31-A2A6-CE29EA556D34}" type="doc">
      <dgm:prSet loTypeId="urn:microsoft.com/office/officeart/2005/8/layout/radial6" loCatId="cycle" qsTypeId="urn:microsoft.com/office/officeart/2005/8/quickstyle/simple3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D8821711-A46A-4E8A-8751-A4772EE43A51}">
      <dgm:prSet phldrT="[Text]" custT="1"/>
      <dgm:spPr/>
      <dgm:t>
        <a:bodyPr/>
        <a:lstStyle/>
        <a:p>
          <a:r>
            <a:rPr lang="en-US" sz="1400" b="1" dirty="0">
              <a:latin typeface="Cambria" charset="0"/>
              <a:ea typeface="Cambria" charset="0"/>
              <a:cs typeface="Cambria" charset="0"/>
            </a:rPr>
            <a:t>PERCEPATAN PEN</a:t>
          </a:r>
          <a:r>
            <a:rPr lang="id-ID" sz="1400" b="1" dirty="0">
              <a:latin typeface="Cambria" charset="0"/>
              <a:ea typeface="Cambria" charset="0"/>
              <a:cs typeface="Cambria" charset="0"/>
            </a:rPr>
            <a:t>GURANGA</a:t>
          </a:r>
          <a:r>
            <a:rPr lang="en-US" sz="1400" b="1" dirty="0">
              <a:latin typeface="Cambria" charset="0"/>
              <a:ea typeface="Cambria" charset="0"/>
              <a:cs typeface="Cambria" charset="0"/>
            </a:rPr>
            <a:t>N KEMISKINAN</a:t>
          </a:r>
          <a:endParaRPr lang="en-US" sz="1400" b="1" dirty="0">
            <a:latin typeface="Cambria" charset="0"/>
          </a:endParaRPr>
        </a:p>
      </dgm:t>
    </dgm:pt>
    <dgm:pt modelId="{BB6A976E-3005-495D-9E13-3A0F8821C275}" type="parTrans" cxnId="{6BE14EBE-C2E3-4E04-8B92-498E1BA85B23}">
      <dgm:prSet/>
      <dgm:spPr/>
      <dgm:t>
        <a:bodyPr/>
        <a:lstStyle/>
        <a:p>
          <a:endParaRPr lang="en-US">
            <a:latin typeface="Cambria" charset="0"/>
            <a:ea typeface="Cambria" charset="0"/>
            <a:cs typeface="Cambria" charset="0"/>
          </a:endParaRPr>
        </a:p>
      </dgm:t>
    </dgm:pt>
    <dgm:pt modelId="{EB765344-6A67-4EA0-9F8D-D99A42D5A803}" type="sibTrans" cxnId="{6BE14EBE-C2E3-4E04-8B92-498E1BA85B23}">
      <dgm:prSet/>
      <dgm:spPr/>
      <dgm:t>
        <a:bodyPr/>
        <a:lstStyle/>
        <a:p>
          <a:endParaRPr lang="en-US">
            <a:latin typeface="Cambria" charset="0"/>
            <a:ea typeface="Cambria" charset="0"/>
            <a:cs typeface="Cambria" charset="0"/>
          </a:endParaRPr>
        </a:p>
      </dgm:t>
    </dgm:pt>
    <dgm:pt modelId="{5148CF2D-BEB5-451C-9651-358A0EAC20C8}">
      <dgm:prSet phldrT="[Text]" custT="1"/>
      <dgm:spPr/>
      <dgm:t>
        <a:bodyPr/>
        <a:lstStyle/>
        <a:p>
          <a:r>
            <a:rPr lang="en-US" sz="1300" b="0" dirty="0" err="1">
              <a:latin typeface="+mj-lt"/>
            </a:rPr>
            <a:t>Penguatan</a:t>
          </a:r>
          <a:r>
            <a:rPr lang="en-US" sz="1300" b="0" dirty="0">
              <a:latin typeface="+mj-lt"/>
            </a:rPr>
            <a:t> </a:t>
          </a:r>
          <a:r>
            <a:rPr lang="en-US" sz="1300" b="0" dirty="0" err="1">
              <a:latin typeface="+mj-lt"/>
            </a:rPr>
            <a:t>pelaksanaan</a:t>
          </a:r>
          <a:r>
            <a:rPr lang="en-US" sz="1300" b="0" dirty="0">
              <a:latin typeface="+mj-lt"/>
            </a:rPr>
            <a:t> </a:t>
          </a:r>
          <a:r>
            <a:rPr lang="en-US" sz="1300" b="0" dirty="0" err="1">
              <a:latin typeface="+mj-lt"/>
            </a:rPr>
            <a:t>bantuan</a:t>
          </a:r>
          <a:r>
            <a:rPr lang="en-US" sz="1300" b="0" dirty="0">
              <a:latin typeface="+mj-lt"/>
            </a:rPr>
            <a:t> </a:t>
          </a:r>
          <a:r>
            <a:rPr lang="en-US" sz="1300" b="0" dirty="0" err="1">
              <a:latin typeface="+mj-lt"/>
            </a:rPr>
            <a:t>sosial</a:t>
          </a:r>
          <a:r>
            <a:rPr lang="en-US" sz="1300" b="0" dirty="0">
              <a:latin typeface="+mj-lt"/>
            </a:rPr>
            <a:t> </a:t>
          </a:r>
          <a:r>
            <a:rPr lang="id-ID" sz="1300" b="0" dirty="0">
              <a:latin typeface="+mj-lt"/>
            </a:rPr>
            <a:t>dan subsidi tepat sasaran</a:t>
          </a:r>
          <a:r>
            <a:rPr lang="en-US" sz="1300" b="0" dirty="0">
              <a:latin typeface="+mj-lt"/>
            </a:rPr>
            <a:t> </a:t>
          </a:r>
          <a:endParaRPr lang="en-US" sz="1300" b="0" dirty="0">
            <a:latin typeface="+mj-lt"/>
            <a:ea typeface="Cambria" charset="0"/>
            <a:cs typeface="Cambria" charset="0"/>
          </a:endParaRPr>
        </a:p>
      </dgm:t>
    </dgm:pt>
    <dgm:pt modelId="{7D990807-A497-4260-B655-C262C8267385}" type="parTrans" cxnId="{9C6D3469-A549-4DC9-B0E0-D9DD604C5306}">
      <dgm:prSet/>
      <dgm:spPr/>
      <dgm:t>
        <a:bodyPr/>
        <a:lstStyle/>
        <a:p>
          <a:endParaRPr lang="en-US">
            <a:latin typeface="Cambria" charset="0"/>
            <a:ea typeface="Cambria" charset="0"/>
            <a:cs typeface="Cambria" charset="0"/>
          </a:endParaRPr>
        </a:p>
      </dgm:t>
    </dgm:pt>
    <dgm:pt modelId="{3FE635C8-8882-4C6B-B2AD-110D2BDFA8D9}" type="sibTrans" cxnId="{9C6D3469-A549-4DC9-B0E0-D9DD604C5306}">
      <dgm:prSet/>
      <dgm:spPr/>
      <dgm:t>
        <a:bodyPr/>
        <a:lstStyle/>
        <a:p>
          <a:endParaRPr lang="en-US">
            <a:latin typeface="Cambria" charset="0"/>
            <a:ea typeface="Cambria" charset="0"/>
            <a:cs typeface="Cambria" charset="0"/>
          </a:endParaRPr>
        </a:p>
      </dgm:t>
    </dgm:pt>
    <dgm:pt modelId="{22A85E07-665F-4A4B-8E2E-FD847B3281D7}">
      <dgm:prSet custT="1"/>
      <dgm:spPr/>
      <dgm:t>
        <a:bodyPr/>
        <a:lstStyle/>
        <a:p>
          <a:r>
            <a:rPr lang="id-ID" sz="1300" b="0" dirty="0">
              <a:latin typeface="+mj-lt"/>
            </a:rPr>
            <a:t>Penguatan</a:t>
          </a:r>
          <a:r>
            <a:rPr lang="en-US" sz="1300" b="0" dirty="0">
              <a:latin typeface="+mj-lt"/>
            </a:rPr>
            <a:t> </a:t>
          </a:r>
          <a:r>
            <a:rPr lang="id-ID" sz="1300" b="0" dirty="0">
              <a:latin typeface="+mj-lt"/>
            </a:rPr>
            <a:t>sistem jaminan sosial</a:t>
          </a:r>
          <a:endParaRPr lang="en-US" sz="1300" b="0" dirty="0">
            <a:latin typeface="+mj-lt"/>
          </a:endParaRPr>
        </a:p>
      </dgm:t>
    </dgm:pt>
    <dgm:pt modelId="{07455344-38E2-4B64-8F7B-FB2CCA972993}" type="parTrans" cxnId="{068FC61F-634D-4234-A8ED-1A6E4410B528}">
      <dgm:prSet/>
      <dgm:spPr/>
      <dgm:t>
        <a:bodyPr/>
        <a:lstStyle/>
        <a:p>
          <a:endParaRPr lang="en-US"/>
        </a:p>
      </dgm:t>
    </dgm:pt>
    <dgm:pt modelId="{59EB2F89-CB2B-4110-8F28-813A0EF1F137}" type="sibTrans" cxnId="{068FC61F-634D-4234-A8ED-1A6E4410B528}">
      <dgm:prSet/>
      <dgm:spPr/>
      <dgm:t>
        <a:bodyPr/>
        <a:lstStyle/>
        <a:p>
          <a:endParaRPr lang="en-US"/>
        </a:p>
      </dgm:t>
    </dgm:pt>
    <dgm:pt modelId="{2761ED97-72BA-4565-8047-847F19A668BE}">
      <dgm:prSet custT="1"/>
      <dgm:spPr/>
      <dgm:t>
        <a:bodyPr/>
        <a:lstStyle/>
        <a:p>
          <a:r>
            <a:rPr lang="en-US" sz="1050" dirty="0" err="1">
              <a:solidFill>
                <a:schemeClr val="tx1"/>
              </a:solidFill>
              <a:latin typeface="+mj-lt"/>
            </a:rPr>
            <a:t>Percepatan</a:t>
          </a:r>
          <a:r>
            <a:rPr lang="en-US" sz="1050" dirty="0">
              <a:solidFill>
                <a:schemeClr val="tx1"/>
              </a:solidFill>
              <a:latin typeface="+mj-lt"/>
            </a:rPr>
            <a:t> </a:t>
          </a:r>
          <a:r>
            <a:rPr lang="en-US" sz="1050" dirty="0" err="1">
              <a:solidFill>
                <a:schemeClr val="tx1"/>
              </a:solidFill>
              <a:latin typeface="+mj-lt"/>
            </a:rPr>
            <a:t>Pemberian</a:t>
          </a:r>
          <a:r>
            <a:rPr lang="en-US" sz="1050" dirty="0">
              <a:solidFill>
                <a:schemeClr val="tx1"/>
              </a:solidFill>
              <a:latin typeface="+mj-lt"/>
            </a:rPr>
            <a:t> </a:t>
          </a:r>
          <a:r>
            <a:rPr lang="en-US" sz="1050" dirty="0" err="1">
              <a:solidFill>
                <a:schemeClr val="tx1"/>
              </a:solidFill>
              <a:latin typeface="+mj-lt"/>
            </a:rPr>
            <a:t>Akses</a:t>
          </a:r>
          <a:r>
            <a:rPr lang="en-US" sz="1050" dirty="0">
              <a:solidFill>
                <a:schemeClr val="tx1"/>
              </a:solidFill>
              <a:latin typeface="+mj-lt"/>
            </a:rPr>
            <a:t> </a:t>
          </a:r>
          <a:r>
            <a:rPr lang="en-US" sz="1050" dirty="0" err="1">
              <a:solidFill>
                <a:schemeClr val="tx1"/>
              </a:solidFill>
              <a:latin typeface="+mj-lt"/>
            </a:rPr>
            <a:t>Kelola</a:t>
          </a:r>
          <a:r>
            <a:rPr lang="en-US" sz="1050" dirty="0">
              <a:solidFill>
                <a:schemeClr val="tx1"/>
              </a:solidFill>
              <a:latin typeface="+mj-lt"/>
            </a:rPr>
            <a:t> </a:t>
          </a:r>
          <a:r>
            <a:rPr lang="en-US" sz="1050" dirty="0" err="1">
              <a:solidFill>
                <a:schemeClr val="tx1"/>
              </a:solidFill>
              <a:latin typeface="+mj-lt"/>
            </a:rPr>
            <a:t>Sumber</a:t>
          </a:r>
          <a:r>
            <a:rPr lang="en-US" sz="1050" dirty="0">
              <a:solidFill>
                <a:schemeClr val="tx1"/>
              </a:solidFill>
              <a:latin typeface="+mj-lt"/>
            </a:rPr>
            <a:t> </a:t>
          </a:r>
          <a:r>
            <a:rPr lang="en-US" sz="1050" dirty="0" err="1">
              <a:solidFill>
                <a:schemeClr val="tx1"/>
              </a:solidFill>
              <a:latin typeface="+mj-lt"/>
            </a:rPr>
            <a:t>Daya</a:t>
          </a:r>
          <a:r>
            <a:rPr lang="en-US" sz="1050" dirty="0">
              <a:solidFill>
                <a:schemeClr val="tx1"/>
              </a:solidFill>
              <a:latin typeface="+mj-lt"/>
            </a:rPr>
            <a:t> </a:t>
          </a:r>
          <a:r>
            <a:rPr lang="en-US" sz="1050" dirty="0" err="1">
              <a:solidFill>
                <a:schemeClr val="tx1"/>
              </a:solidFill>
              <a:latin typeface="+mj-lt"/>
            </a:rPr>
            <a:t>Alam</a:t>
          </a:r>
          <a:r>
            <a:rPr lang="en-US" sz="1050" dirty="0">
              <a:solidFill>
                <a:schemeClr val="tx1"/>
              </a:solidFill>
              <a:latin typeface="+mj-lt"/>
            </a:rPr>
            <a:t> </a:t>
          </a:r>
          <a:r>
            <a:rPr lang="en-US" sz="1050" dirty="0" err="1">
              <a:solidFill>
                <a:schemeClr val="tx1"/>
              </a:solidFill>
              <a:latin typeface="+mj-lt"/>
            </a:rPr>
            <a:t>kepada</a:t>
          </a:r>
          <a:r>
            <a:rPr lang="en-US" sz="1050" dirty="0">
              <a:solidFill>
                <a:schemeClr val="tx1"/>
              </a:solidFill>
              <a:latin typeface="+mj-lt"/>
            </a:rPr>
            <a:t> Masyarakat </a:t>
          </a:r>
          <a:r>
            <a:rPr lang="en-US" sz="1050" dirty="0" err="1">
              <a:solidFill>
                <a:schemeClr val="tx1"/>
              </a:solidFill>
              <a:latin typeface="+mj-lt"/>
            </a:rPr>
            <a:t>melalui</a:t>
          </a:r>
          <a:r>
            <a:rPr lang="en-US" sz="1050" dirty="0">
              <a:solidFill>
                <a:schemeClr val="tx1"/>
              </a:solidFill>
              <a:latin typeface="+mj-lt"/>
            </a:rPr>
            <a:t> </a:t>
          </a:r>
          <a:r>
            <a:rPr lang="en-US" sz="1050" dirty="0" err="1">
              <a:solidFill>
                <a:schemeClr val="tx1"/>
              </a:solidFill>
              <a:latin typeface="+mj-lt"/>
            </a:rPr>
            <a:t>Perhutanan</a:t>
          </a:r>
          <a:r>
            <a:rPr lang="en-US" sz="1050" dirty="0">
              <a:solidFill>
                <a:schemeClr val="tx1"/>
              </a:solidFill>
              <a:latin typeface="+mj-lt"/>
            </a:rPr>
            <a:t> </a:t>
          </a:r>
          <a:r>
            <a:rPr lang="en-US" sz="1050" dirty="0" err="1">
              <a:solidFill>
                <a:schemeClr val="tx1"/>
              </a:solidFill>
              <a:latin typeface="+mj-lt"/>
            </a:rPr>
            <a:t>Sosial</a:t>
          </a:r>
          <a:endParaRPr lang="en-US" sz="1050" dirty="0">
            <a:solidFill>
              <a:schemeClr val="tx1"/>
            </a:solidFill>
            <a:latin typeface="+mj-lt"/>
          </a:endParaRPr>
        </a:p>
      </dgm:t>
    </dgm:pt>
    <dgm:pt modelId="{97643090-D2F2-4503-8FAC-9882DA21B313}" type="parTrans" cxnId="{8F57153E-ECC4-4A40-98FF-A59034B4BF33}">
      <dgm:prSet/>
      <dgm:spPr/>
      <dgm:t>
        <a:bodyPr/>
        <a:lstStyle/>
        <a:p>
          <a:endParaRPr lang="id-ID"/>
        </a:p>
      </dgm:t>
    </dgm:pt>
    <dgm:pt modelId="{7EEF342C-FE2F-4B23-AC3F-FBB36318885B}" type="sibTrans" cxnId="{8F57153E-ECC4-4A40-98FF-A59034B4BF33}">
      <dgm:prSet/>
      <dgm:spPr/>
      <dgm:t>
        <a:bodyPr/>
        <a:lstStyle/>
        <a:p>
          <a:endParaRPr lang="id-ID"/>
        </a:p>
      </dgm:t>
    </dgm:pt>
    <dgm:pt modelId="{C531F7AC-7F3D-4EBA-90BA-A62EF563F269}">
      <dgm:prSet custT="1"/>
      <dgm:spPr/>
      <dgm:t>
        <a:bodyPr/>
        <a:lstStyle/>
        <a:p>
          <a:r>
            <a:rPr lang="en-US" sz="1200" dirty="0" err="1">
              <a:latin typeface="+mj-lt"/>
            </a:rPr>
            <a:t>Penguatan</a:t>
          </a:r>
          <a:r>
            <a:rPr lang="en-US" sz="1200" baseline="0" dirty="0">
              <a:latin typeface="+mj-lt"/>
            </a:rPr>
            <a:t> </a:t>
          </a:r>
          <a:r>
            <a:rPr lang="en-US" sz="1200" baseline="0" dirty="0" err="1">
              <a:latin typeface="+mj-lt"/>
            </a:rPr>
            <a:t>Literasi</a:t>
          </a:r>
          <a:r>
            <a:rPr lang="en-US" sz="1200" baseline="0" dirty="0">
              <a:latin typeface="+mj-lt"/>
            </a:rPr>
            <a:t> </a:t>
          </a:r>
          <a:r>
            <a:rPr lang="en-US" sz="1200" baseline="0" dirty="0" err="1">
              <a:latin typeface="+mj-lt"/>
            </a:rPr>
            <a:t>Untuk</a:t>
          </a:r>
          <a:r>
            <a:rPr lang="en-US" sz="1200" baseline="0" dirty="0">
              <a:latin typeface="+mj-lt"/>
            </a:rPr>
            <a:t> </a:t>
          </a:r>
          <a:r>
            <a:rPr lang="en-US" sz="1200" baseline="0" dirty="0" err="1">
              <a:latin typeface="+mj-lt"/>
            </a:rPr>
            <a:t>Kesejahteraan</a:t>
          </a:r>
          <a:endParaRPr lang="en-US" sz="1200" dirty="0">
            <a:latin typeface="+mj-lt"/>
          </a:endParaRPr>
        </a:p>
      </dgm:t>
    </dgm:pt>
    <dgm:pt modelId="{02E1CBBD-5809-4060-A0F2-ED783E90B5D3}" type="parTrans" cxnId="{25997405-A670-4E5C-8A9F-072E2425337B}">
      <dgm:prSet/>
      <dgm:spPr/>
      <dgm:t>
        <a:bodyPr/>
        <a:lstStyle/>
        <a:p>
          <a:endParaRPr lang="en-US"/>
        </a:p>
      </dgm:t>
    </dgm:pt>
    <dgm:pt modelId="{EE40191E-F111-4511-9703-E870DF257027}" type="sibTrans" cxnId="{25997405-A670-4E5C-8A9F-072E2425337B}">
      <dgm:prSet/>
      <dgm:spPr/>
      <dgm:t>
        <a:bodyPr/>
        <a:lstStyle/>
        <a:p>
          <a:endParaRPr lang="en-US"/>
        </a:p>
      </dgm:t>
    </dgm:pt>
    <dgm:pt modelId="{635E8FA1-4FE1-4807-88F4-449DF4D60895}">
      <dgm:prSet custT="1"/>
      <dgm:spPr/>
      <dgm:t>
        <a:bodyPr/>
        <a:lstStyle/>
        <a:p>
          <a:r>
            <a:rPr lang="id-ID" sz="1100" dirty="0">
              <a:latin typeface="+mj-lt"/>
            </a:rPr>
            <a:t>Pelaksanaan </a:t>
          </a:r>
          <a:r>
            <a:rPr lang="en-US" sz="1100" dirty="0" err="1">
              <a:latin typeface="+mj-lt"/>
            </a:rPr>
            <a:t>Reforma</a:t>
          </a:r>
          <a:r>
            <a:rPr lang="en-US" sz="1100" dirty="0">
              <a:latin typeface="+mj-lt"/>
            </a:rPr>
            <a:t> </a:t>
          </a:r>
          <a:r>
            <a:rPr lang="en-US" sz="1100" dirty="0" err="1">
              <a:latin typeface="+mj-lt"/>
            </a:rPr>
            <a:t>Agraria</a:t>
          </a:r>
          <a:endParaRPr lang="en-US" sz="1100" dirty="0">
            <a:latin typeface="+mj-lt"/>
          </a:endParaRPr>
        </a:p>
      </dgm:t>
    </dgm:pt>
    <dgm:pt modelId="{086C3BC2-E926-4284-9388-B084A0BB94FB}" type="parTrans" cxnId="{2333B25B-A880-42AD-BEE8-BC4B1B49F3B5}">
      <dgm:prSet/>
      <dgm:spPr/>
      <dgm:t>
        <a:bodyPr/>
        <a:lstStyle/>
        <a:p>
          <a:endParaRPr lang="en-US"/>
        </a:p>
      </dgm:t>
    </dgm:pt>
    <dgm:pt modelId="{22968845-B0CB-4BA1-924D-B50C597A168C}" type="sibTrans" cxnId="{2333B25B-A880-42AD-BEE8-BC4B1B49F3B5}">
      <dgm:prSet/>
      <dgm:spPr/>
      <dgm:t>
        <a:bodyPr/>
        <a:lstStyle/>
        <a:p>
          <a:endParaRPr lang="en-US"/>
        </a:p>
      </dgm:t>
    </dgm:pt>
    <dgm:pt modelId="{95227A28-04F7-4B8B-A4E7-F06D2C570EB4}" type="pres">
      <dgm:prSet presAssocID="{BCBBC9EF-5340-4D31-A2A6-CE29EA556D34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id-ID"/>
        </a:p>
      </dgm:t>
    </dgm:pt>
    <dgm:pt modelId="{C5F01D7A-5E01-4727-ADCD-B04F30EA8BCE}" type="pres">
      <dgm:prSet presAssocID="{D8821711-A46A-4E8A-8751-A4772EE43A51}" presName="centerShape" presStyleLbl="node0" presStyleIdx="0" presStyleCnt="1" custScaleX="96440" custScaleY="96440" custLinFactNeighborX="898" custLinFactNeighborY="-2166"/>
      <dgm:spPr/>
      <dgm:t>
        <a:bodyPr/>
        <a:lstStyle/>
        <a:p>
          <a:endParaRPr lang="id-ID"/>
        </a:p>
      </dgm:t>
    </dgm:pt>
    <dgm:pt modelId="{ABC2DB34-B58C-4671-B9B7-7D68689405D3}" type="pres">
      <dgm:prSet presAssocID="{5148CF2D-BEB5-451C-9651-358A0EAC20C8}" presName="node" presStyleLbl="node1" presStyleIdx="0" presStyleCnt="5" custScaleX="107156" custScaleY="107156" custRadScaleRad="106824" custRadScaleInc="-2380">
        <dgm:presLayoutVars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1CDA04E3-D4AC-4C7A-A552-3B5EA54365C5}" type="pres">
      <dgm:prSet presAssocID="{5148CF2D-BEB5-451C-9651-358A0EAC20C8}" presName="dummy" presStyleCnt="0"/>
      <dgm:spPr/>
    </dgm:pt>
    <dgm:pt modelId="{6C0DBECC-2091-4A0E-BAE3-E1A1702154BB}" type="pres">
      <dgm:prSet presAssocID="{3FE635C8-8882-4C6B-B2AD-110D2BDFA8D9}" presName="sibTrans" presStyleLbl="sibTrans2D1" presStyleIdx="0" presStyleCnt="5" custScaleX="105173" custScaleY="100920"/>
      <dgm:spPr/>
      <dgm:t>
        <a:bodyPr/>
        <a:lstStyle/>
        <a:p>
          <a:endParaRPr lang="id-ID"/>
        </a:p>
      </dgm:t>
    </dgm:pt>
    <dgm:pt modelId="{9F7F55F5-C6B6-4B28-8C10-181E543DAA08}" type="pres">
      <dgm:prSet presAssocID="{22A85E07-665F-4A4B-8E2E-FD847B3281D7}" presName="node" presStyleLbl="node1" presStyleIdx="1" presStyleCnt="5" custScaleX="107212" custScaleY="107212">
        <dgm:presLayoutVars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90A8CF9F-D54E-47A9-9A25-54EEC6111806}" type="pres">
      <dgm:prSet presAssocID="{22A85E07-665F-4A4B-8E2E-FD847B3281D7}" presName="dummy" presStyleCnt="0"/>
      <dgm:spPr/>
    </dgm:pt>
    <dgm:pt modelId="{F7FAAF16-7967-4027-BB3A-231B6DD7AA8E}" type="pres">
      <dgm:prSet presAssocID="{59EB2F89-CB2B-4110-8F28-813A0EF1F137}" presName="sibTrans" presStyleLbl="sibTrans2D1" presStyleIdx="1" presStyleCnt="5"/>
      <dgm:spPr/>
      <dgm:t>
        <a:bodyPr/>
        <a:lstStyle/>
        <a:p>
          <a:endParaRPr lang="id-ID"/>
        </a:p>
      </dgm:t>
    </dgm:pt>
    <dgm:pt modelId="{4E9BE5F5-62D7-4B34-ABB3-F1104F8D463E}" type="pres">
      <dgm:prSet presAssocID="{C531F7AC-7F3D-4EBA-90BA-A62EF563F269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05D13756-AEFA-4A8B-919C-F95F9F973229}" type="pres">
      <dgm:prSet presAssocID="{C531F7AC-7F3D-4EBA-90BA-A62EF563F269}" presName="dummy" presStyleCnt="0"/>
      <dgm:spPr/>
    </dgm:pt>
    <dgm:pt modelId="{A2A095C4-C3FB-4DE7-AE21-169F1F086681}" type="pres">
      <dgm:prSet presAssocID="{EE40191E-F111-4511-9703-E870DF257027}" presName="sibTrans" presStyleLbl="sibTrans2D1" presStyleIdx="2" presStyleCnt="5"/>
      <dgm:spPr/>
      <dgm:t>
        <a:bodyPr/>
        <a:lstStyle/>
        <a:p>
          <a:endParaRPr lang="id-ID"/>
        </a:p>
      </dgm:t>
    </dgm:pt>
    <dgm:pt modelId="{5456C149-8872-4782-A50C-EEA5631FD0EA}" type="pres">
      <dgm:prSet presAssocID="{635E8FA1-4FE1-4807-88F4-449DF4D60895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C65DFBC2-BC8E-4B22-90C8-0DF770435842}" type="pres">
      <dgm:prSet presAssocID="{635E8FA1-4FE1-4807-88F4-449DF4D60895}" presName="dummy" presStyleCnt="0"/>
      <dgm:spPr/>
    </dgm:pt>
    <dgm:pt modelId="{A7B6E4F2-0BCC-42E5-BEC8-7E9E31511ADA}" type="pres">
      <dgm:prSet presAssocID="{22968845-B0CB-4BA1-924D-B50C597A168C}" presName="sibTrans" presStyleLbl="sibTrans2D1" presStyleIdx="3" presStyleCnt="5"/>
      <dgm:spPr/>
      <dgm:t>
        <a:bodyPr/>
        <a:lstStyle/>
        <a:p>
          <a:endParaRPr lang="id-ID"/>
        </a:p>
      </dgm:t>
    </dgm:pt>
    <dgm:pt modelId="{D24D9BC5-4FD6-4CC9-8BC2-BC9911DAB0E4}" type="pres">
      <dgm:prSet presAssocID="{2761ED97-72BA-4565-8047-847F19A668BE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0C85B102-9AB3-4154-8C1E-73CF6DC93D2C}" type="pres">
      <dgm:prSet presAssocID="{2761ED97-72BA-4565-8047-847F19A668BE}" presName="dummy" presStyleCnt="0"/>
      <dgm:spPr/>
    </dgm:pt>
    <dgm:pt modelId="{6D95D960-32BE-41A8-AF52-5AD74F6AFCA8}" type="pres">
      <dgm:prSet presAssocID="{7EEF342C-FE2F-4B23-AC3F-FBB36318885B}" presName="sibTrans" presStyleLbl="sibTrans2D1" presStyleIdx="4" presStyleCnt="5"/>
      <dgm:spPr/>
      <dgm:t>
        <a:bodyPr/>
        <a:lstStyle/>
        <a:p>
          <a:endParaRPr lang="id-ID"/>
        </a:p>
      </dgm:t>
    </dgm:pt>
  </dgm:ptLst>
  <dgm:cxnLst>
    <dgm:cxn modelId="{55B5E8FA-F972-4676-9347-BCB8686ECF86}" type="presOf" srcId="{C531F7AC-7F3D-4EBA-90BA-A62EF563F269}" destId="{4E9BE5F5-62D7-4B34-ABB3-F1104F8D463E}" srcOrd="0" destOrd="0" presId="urn:microsoft.com/office/officeart/2005/8/layout/radial6"/>
    <dgm:cxn modelId="{83183BD5-6822-49C7-876D-CCA043566118}" type="presOf" srcId="{635E8FA1-4FE1-4807-88F4-449DF4D60895}" destId="{5456C149-8872-4782-A50C-EEA5631FD0EA}" srcOrd="0" destOrd="0" presId="urn:microsoft.com/office/officeart/2005/8/layout/radial6"/>
    <dgm:cxn modelId="{25997405-A670-4E5C-8A9F-072E2425337B}" srcId="{D8821711-A46A-4E8A-8751-A4772EE43A51}" destId="{C531F7AC-7F3D-4EBA-90BA-A62EF563F269}" srcOrd="2" destOrd="0" parTransId="{02E1CBBD-5809-4060-A0F2-ED783E90B5D3}" sibTransId="{EE40191E-F111-4511-9703-E870DF257027}"/>
    <dgm:cxn modelId="{2333B25B-A880-42AD-BEE8-BC4B1B49F3B5}" srcId="{D8821711-A46A-4E8A-8751-A4772EE43A51}" destId="{635E8FA1-4FE1-4807-88F4-449DF4D60895}" srcOrd="3" destOrd="0" parTransId="{086C3BC2-E926-4284-9388-B084A0BB94FB}" sibTransId="{22968845-B0CB-4BA1-924D-B50C597A168C}"/>
    <dgm:cxn modelId="{4DD322E8-6B98-4A55-B321-789C09F707FE}" type="presOf" srcId="{59EB2F89-CB2B-4110-8F28-813A0EF1F137}" destId="{F7FAAF16-7967-4027-BB3A-231B6DD7AA8E}" srcOrd="0" destOrd="0" presId="urn:microsoft.com/office/officeart/2005/8/layout/radial6"/>
    <dgm:cxn modelId="{9C6D3469-A549-4DC9-B0E0-D9DD604C5306}" srcId="{D8821711-A46A-4E8A-8751-A4772EE43A51}" destId="{5148CF2D-BEB5-451C-9651-358A0EAC20C8}" srcOrd="0" destOrd="0" parTransId="{7D990807-A497-4260-B655-C262C8267385}" sibTransId="{3FE635C8-8882-4C6B-B2AD-110D2BDFA8D9}"/>
    <dgm:cxn modelId="{1691CEBC-6059-4F3B-A5D5-C58CD6866087}" type="presOf" srcId="{3FE635C8-8882-4C6B-B2AD-110D2BDFA8D9}" destId="{6C0DBECC-2091-4A0E-BAE3-E1A1702154BB}" srcOrd="0" destOrd="0" presId="urn:microsoft.com/office/officeart/2005/8/layout/radial6"/>
    <dgm:cxn modelId="{96727656-A879-45A1-B4A1-A4021DE27EB3}" type="presOf" srcId="{22A85E07-665F-4A4B-8E2E-FD847B3281D7}" destId="{9F7F55F5-C6B6-4B28-8C10-181E543DAA08}" srcOrd="0" destOrd="0" presId="urn:microsoft.com/office/officeart/2005/8/layout/radial6"/>
    <dgm:cxn modelId="{0E24648D-7C3E-42FB-9FF5-5FD0EB93A315}" type="presOf" srcId="{7EEF342C-FE2F-4B23-AC3F-FBB36318885B}" destId="{6D95D960-32BE-41A8-AF52-5AD74F6AFCA8}" srcOrd="0" destOrd="0" presId="urn:microsoft.com/office/officeart/2005/8/layout/radial6"/>
    <dgm:cxn modelId="{955852F6-0B58-4D43-B9DD-AC0544FD5E41}" type="presOf" srcId="{2761ED97-72BA-4565-8047-847F19A668BE}" destId="{D24D9BC5-4FD6-4CC9-8BC2-BC9911DAB0E4}" srcOrd="0" destOrd="0" presId="urn:microsoft.com/office/officeart/2005/8/layout/radial6"/>
    <dgm:cxn modelId="{8EBE7BB2-EF41-4BC0-8B62-03BDA864E2C1}" type="presOf" srcId="{22968845-B0CB-4BA1-924D-B50C597A168C}" destId="{A7B6E4F2-0BCC-42E5-BEC8-7E9E31511ADA}" srcOrd="0" destOrd="0" presId="urn:microsoft.com/office/officeart/2005/8/layout/radial6"/>
    <dgm:cxn modelId="{068FC61F-634D-4234-A8ED-1A6E4410B528}" srcId="{D8821711-A46A-4E8A-8751-A4772EE43A51}" destId="{22A85E07-665F-4A4B-8E2E-FD847B3281D7}" srcOrd="1" destOrd="0" parTransId="{07455344-38E2-4B64-8F7B-FB2CCA972993}" sibTransId="{59EB2F89-CB2B-4110-8F28-813A0EF1F137}"/>
    <dgm:cxn modelId="{D934978D-57E7-4021-812D-3A2169A3FC3B}" type="presOf" srcId="{EE40191E-F111-4511-9703-E870DF257027}" destId="{A2A095C4-C3FB-4DE7-AE21-169F1F086681}" srcOrd="0" destOrd="0" presId="urn:microsoft.com/office/officeart/2005/8/layout/radial6"/>
    <dgm:cxn modelId="{F5013219-F0C5-4824-8E0C-19113207FF1C}" type="presOf" srcId="{D8821711-A46A-4E8A-8751-A4772EE43A51}" destId="{C5F01D7A-5E01-4727-ADCD-B04F30EA8BCE}" srcOrd="0" destOrd="0" presId="urn:microsoft.com/office/officeart/2005/8/layout/radial6"/>
    <dgm:cxn modelId="{6BE14EBE-C2E3-4E04-8B92-498E1BA85B23}" srcId="{BCBBC9EF-5340-4D31-A2A6-CE29EA556D34}" destId="{D8821711-A46A-4E8A-8751-A4772EE43A51}" srcOrd="0" destOrd="0" parTransId="{BB6A976E-3005-495D-9E13-3A0F8821C275}" sibTransId="{EB765344-6A67-4EA0-9F8D-D99A42D5A803}"/>
    <dgm:cxn modelId="{C36076F7-CA10-41D5-A672-2AEE223E7107}" type="presOf" srcId="{BCBBC9EF-5340-4D31-A2A6-CE29EA556D34}" destId="{95227A28-04F7-4B8B-A4E7-F06D2C570EB4}" srcOrd="0" destOrd="0" presId="urn:microsoft.com/office/officeart/2005/8/layout/radial6"/>
    <dgm:cxn modelId="{8F57153E-ECC4-4A40-98FF-A59034B4BF33}" srcId="{D8821711-A46A-4E8A-8751-A4772EE43A51}" destId="{2761ED97-72BA-4565-8047-847F19A668BE}" srcOrd="4" destOrd="0" parTransId="{97643090-D2F2-4503-8FAC-9882DA21B313}" sibTransId="{7EEF342C-FE2F-4B23-AC3F-FBB36318885B}"/>
    <dgm:cxn modelId="{E2DEA125-7F23-4198-BF87-6C81DF357105}" type="presOf" srcId="{5148CF2D-BEB5-451C-9651-358A0EAC20C8}" destId="{ABC2DB34-B58C-4671-B9B7-7D68689405D3}" srcOrd="0" destOrd="0" presId="urn:microsoft.com/office/officeart/2005/8/layout/radial6"/>
    <dgm:cxn modelId="{47744DD0-3546-4E14-AA80-9EE96080E5DE}" type="presParOf" srcId="{95227A28-04F7-4B8B-A4E7-F06D2C570EB4}" destId="{C5F01D7A-5E01-4727-ADCD-B04F30EA8BCE}" srcOrd="0" destOrd="0" presId="urn:microsoft.com/office/officeart/2005/8/layout/radial6"/>
    <dgm:cxn modelId="{B9C1043B-962E-4F66-9488-6536646C10DC}" type="presParOf" srcId="{95227A28-04F7-4B8B-A4E7-F06D2C570EB4}" destId="{ABC2DB34-B58C-4671-B9B7-7D68689405D3}" srcOrd="1" destOrd="0" presId="urn:microsoft.com/office/officeart/2005/8/layout/radial6"/>
    <dgm:cxn modelId="{16152F2D-0602-4536-8F54-4D7B24DCF5E2}" type="presParOf" srcId="{95227A28-04F7-4B8B-A4E7-F06D2C570EB4}" destId="{1CDA04E3-D4AC-4C7A-A552-3B5EA54365C5}" srcOrd="2" destOrd="0" presId="urn:microsoft.com/office/officeart/2005/8/layout/radial6"/>
    <dgm:cxn modelId="{3F8E388B-0F67-4B5B-BA39-1689D3001839}" type="presParOf" srcId="{95227A28-04F7-4B8B-A4E7-F06D2C570EB4}" destId="{6C0DBECC-2091-4A0E-BAE3-E1A1702154BB}" srcOrd="3" destOrd="0" presId="urn:microsoft.com/office/officeart/2005/8/layout/radial6"/>
    <dgm:cxn modelId="{F80B32D9-C951-4DE9-9245-11F62E552586}" type="presParOf" srcId="{95227A28-04F7-4B8B-A4E7-F06D2C570EB4}" destId="{9F7F55F5-C6B6-4B28-8C10-181E543DAA08}" srcOrd="4" destOrd="0" presId="urn:microsoft.com/office/officeart/2005/8/layout/radial6"/>
    <dgm:cxn modelId="{ABD0EDC5-DC47-4EA7-8D4B-0F4625DEFAE7}" type="presParOf" srcId="{95227A28-04F7-4B8B-A4E7-F06D2C570EB4}" destId="{90A8CF9F-D54E-47A9-9A25-54EEC6111806}" srcOrd="5" destOrd="0" presId="urn:microsoft.com/office/officeart/2005/8/layout/radial6"/>
    <dgm:cxn modelId="{4A13E183-C202-4A0C-BCFE-9C58484C5862}" type="presParOf" srcId="{95227A28-04F7-4B8B-A4E7-F06D2C570EB4}" destId="{F7FAAF16-7967-4027-BB3A-231B6DD7AA8E}" srcOrd="6" destOrd="0" presId="urn:microsoft.com/office/officeart/2005/8/layout/radial6"/>
    <dgm:cxn modelId="{3468264D-76AD-4877-BF1C-94DE11C03616}" type="presParOf" srcId="{95227A28-04F7-4B8B-A4E7-F06D2C570EB4}" destId="{4E9BE5F5-62D7-4B34-ABB3-F1104F8D463E}" srcOrd="7" destOrd="0" presId="urn:microsoft.com/office/officeart/2005/8/layout/radial6"/>
    <dgm:cxn modelId="{A02BA28C-9ADE-474C-9E87-B776DDE12F3D}" type="presParOf" srcId="{95227A28-04F7-4B8B-A4E7-F06D2C570EB4}" destId="{05D13756-AEFA-4A8B-919C-F95F9F973229}" srcOrd="8" destOrd="0" presId="urn:microsoft.com/office/officeart/2005/8/layout/radial6"/>
    <dgm:cxn modelId="{9E8087C2-9206-44CC-94AE-A36F0438739F}" type="presParOf" srcId="{95227A28-04F7-4B8B-A4E7-F06D2C570EB4}" destId="{A2A095C4-C3FB-4DE7-AE21-169F1F086681}" srcOrd="9" destOrd="0" presId="urn:microsoft.com/office/officeart/2005/8/layout/radial6"/>
    <dgm:cxn modelId="{A47BD1A1-A797-4E18-9055-6A4F8989F8F6}" type="presParOf" srcId="{95227A28-04F7-4B8B-A4E7-F06D2C570EB4}" destId="{5456C149-8872-4782-A50C-EEA5631FD0EA}" srcOrd="10" destOrd="0" presId="urn:microsoft.com/office/officeart/2005/8/layout/radial6"/>
    <dgm:cxn modelId="{B262B29E-605D-4904-9308-65DB0C1067D6}" type="presParOf" srcId="{95227A28-04F7-4B8B-A4E7-F06D2C570EB4}" destId="{C65DFBC2-BC8E-4B22-90C8-0DF770435842}" srcOrd="11" destOrd="0" presId="urn:microsoft.com/office/officeart/2005/8/layout/radial6"/>
    <dgm:cxn modelId="{213B1E05-E51C-4430-BF49-29F0E9A85BC6}" type="presParOf" srcId="{95227A28-04F7-4B8B-A4E7-F06D2C570EB4}" destId="{A7B6E4F2-0BCC-42E5-BEC8-7E9E31511ADA}" srcOrd="12" destOrd="0" presId="urn:microsoft.com/office/officeart/2005/8/layout/radial6"/>
    <dgm:cxn modelId="{0BA29E2C-9FFB-4C70-A31A-9B9A1AAB253B}" type="presParOf" srcId="{95227A28-04F7-4B8B-A4E7-F06D2C570EB4}" destId="{D24D9BC5-4FD6-4CC9-8BC2-BC9911DAB0E4}" srcOrd="13" destOrd="0" presId="urn:microsoft.com/office/officeart/2005/8/layout/radial6"/>
    <dgm:cxn modelId="{07B726A3-EC68-45BD-AE7B-5354EFEC8251}" type="presParOf" srcId="{95227A28-04F7-4B8B-A4E7-F06D2C570EB4}" destId="{0C85B102-9AB3-4154-8C1E-73CF6DC93D2C}" srcOrd="14" destOrd="0" presId="urn:microsoft.com/office/officeart/2005/8/layout/radial6"/>
    <dgm:cxn modelId="{C04F5639-EC7C-4FE0-AECA-C77A9AE259D8}" type="presParOf" srcId="{95227A28-04F7-4B8B-A4E7-F06D2C570EB4}" destId="{6D95D960-32BE-41A8-AF52-5AD74F6AFCA8}" srcOrd="15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BCBBC9EF-5340-4D31-A2A6-CE29EA556D34}" type="doc">
      <dgm:prSet loTypeId="urn:microsoft.com/office/officeart/2005/8/layout/radial6" loCatId="cycle" qsTypeId="urn:microsoft.com/office/officeart/2005/8/quickstyle/simple3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D8821711-A46A-4E8A-8751-A4772EE43A51}">
      <dgm:prSet phldrT="[Text]" custT="1"/>
      <dgm:spPr/>
      <dgm:t>
        <a:bodyPr/>
        <a:lstStyle/>
        <a:p>
          <a:r>
            <a:rPr lang="id-ID" sz="1600" b="1" dirty="0">
              <a:solidFill>
                <a:schemeClr val="tx1"/>
              </a:solidFill>
              <a:latin typeface="+mj-lt"/>
            </a:rPr>
            <a:t>Pemerataan Layanan Pendidikan Berkualitas</a:t>
          </a:r>
          <a:endParaRPr lang="en-US" sz="1600" b="1" strike="sngStrike" dirty="0">
            <a:solidFill>
              <a:srgbClr val="FF0000"/>
            </a:solidFill>
            <a:latin typeface="Cambria" charset="0"/>
          </a:endParaRPr>
        </a:p>
      </dgm:t>
    </dgm:pt>
    <dgm:pt modelId="{BB6A976E-3005-495D-9E13-3A0F8821C275}" type="parTrans" cxnId="{6BE14EBE-C2E3-4E04-8B92-498E1BA85B23}">
      <dgm:prSet/>
      <dgm:spPr/>
      <dgm:t>
        <a:bodyPr/>
        <a:lstStyle/>
        <a:p>
          <a:endParaRPr lang="en-US">
            <a:latin typeface="Cambria" charset="0"/>
            <a:ea typeface="Cambria" charset="0"/>
            <a:cs typeface="Cambria" charset="0"/>
          </a:endParaRPr>
        </a:p>
      </dgm:t>
    </dgm:pt>
    <dgm:pt modelId="{EB765344-6A67-4EA0-9F8D-D99A42D5A803}" type="sibTrans" cxnId="{6BE14EBE-C2E3-4E04-8B92-498E1BA85B23}">
      <dgm:prSet/>
      <dgm:spPr/>
      <dgm:t>
        <a:bodyPr/>
        <a:lstStyle/>
        <a:p>
          <a:endParaRPr lang="en-US">
            <a:latin typeface="Cambria" charset="0"/>
            <a:ea typeface="Cambria" charset="0"/>
            <a:cs typeface="Cambria" charset="0"/>
          </a:endParaRPr>
        </a:p>
      </dgm:t>
    </dgm:pt>
    <dgm:pt modelId="{39B9FC30-C86C-4961-8DA5-C0499C49DCFC}">
      <dgm:prSet phldrT="[Text]" custT="1"/>
      <dgm:spPr/>
      <dgm:t>
        <a:bodyPr/>
        <a:lstStyle/>
        <a:p>
          <a:r>
            <a:rPr lang="id-ID" sz="1300" b="1" dirty="0">
              <a:latin typeface="+mj-lt"/>
            </a:rPr>
            <a:t>Penyediaan pendidik yang berkualitas dan merata</a:t>
          </a:r>
          <a:endParaRPr lang="en-US" sz="1300" b="1" u="none" dirty="0">
            <a:latin typeface="Cambria" pitchFamily="18" charset="0"/>
            <a:ea typeface="Cambria" charset="0"/>
            <a:cs typeface="Cambria" charset="0"/>
          </a:endParaRPr>
        </a:p>
      </dgm:t>
    </dgm:pt>
    <dgm:pt modelId="{A104BBD7-E873-4600-BC99-6CDF9A15DB90}" type="parTrans" cxnId="{EAE66857-0506-4F50-A966-B0A8FB09D5EA}">
      <dgm:prSet/>
      <dgm:spPr/>
      <dgm:t>
        <a:bodyPr/>
        <a:lstStyle/>
        <a:p>
          <a:endParaRPr lang="en-US">
            <a:latin typeface="Cambria" charset="0"/>
            <a:ea typeface="Cambria" charset="0"/>
            <a:cs typeface="Cambria" charset="0"/>
          </a:endParaRPr>
        </a:p>
      </dgm:t>
    </dgm:pt>
    <dgm:pt modelId="{F2458D4E-9CE5-4385-AD53-6EA35D774D3C}" type="sibTrans" cxnId="{EAE66857-0506-4F50-A966-B0A8FB09D5EA}">
      <dgm:prSet/>
      <dgm:spPr/>
      <dgm:t>
        <a:bodyPr/>
        <a:lstStyle/>
        <a:p>
          <a:endParaRPr lang="en-US">
            <a:latin typeface="Cambria" charset="0"/>
            <a:ea typeface="Cambria" charset="0"/>
            <a:cs typeface="Cambria" charset="0"/>
          </a:endParaRPr>
        </a:p>
      </dgm:t>
    </dgm:pt>
    <dgm:pt modelId="{5148CF2D-BEB5-451C-9651-358A0EAC20C8}">
      <dgm:prSet phldrT="[Text]" custT="1"/>
      <dgm:spPr/>
      <dgm:t>
        <a:bodyPr/>
        <a:lstStyle/>
        <a:p>
          <a:r>
            <a:rPr lang="id-ID" sz="1300" b="1" dirty="0">
              <a:latin typeface="+mj-lt"/>
            </a:rPr>
            <a:t>Penyediaan afirmasi pendidikan</a:t>
          </a:r>
          <a:endParaRPr lang="en-US" sz="1300" b="1" dirty="0">
            <a:latin typeface="Cambria" pitchFamily="18" charset="0"/>
            <a:ea typeface="Cambria" charset="0"/>
            <a:cs typeface="Cambria" charset="0"/>
          </a:endParaRPr>
        </a:p>
      </dgm:t>
    </dgm:pt>
    <dgm:pt modelId="{7D990807-A497-4260-B655-C262C8267385}" type="parTrans" cxnId="{9C6D3469-A549-4DC9-B0E0-D9DD604C5306}">
      <dgm:prSet/>
      <dgm:spPr/>
      <dgm:t>
        <a:bodyPr/>
        <a:lstStyle/>
        <a:p>
          <a:endParaRPr lang="en-US">
            <a:latin typeface="Cambria" charset="0"/>
            <a:ea typeface="Cambria" charset="0"/>
            <a:cs typeface="Cambria" charset="0"/>
          </a:endParaRPr>
        </a:p>
      </dgm:t>
    </dgm:pt>
    <dgm:pt modelId="{3FE635C8-8882-4C6B-B2AD-110D2BDFA8D9}" type="sibTrans" cxnId="{9C6D3469-A549-4DC9-B0E0-D9DD604C5306}">
      <dgm:prSet/>
      <dgm:spPr/>
      <dgm:t>
        <a:bodyPr/>
        <a:lstStyle/>
        <a:p>
          <a:endParaRPr lang="en-US">
            <a:latin typeface="Cambria" charset="0"/>
            <a:ea typeface="Cambria" charset="0"/>
            <a:cs typeface="Cambria" charset="0"/>
          </a:endParaRPr>
        </a:p>
      </dgm:t>
    </dgm:pt>
    <dgm:pt modelId="{C4038B65-8596-1940-85C6-BD1950330058}">
      <dgm:prSet phldrT="[Text]" custT="1"/>
      <dgm:spPr/>
      <dgm:t>
        <a:bodyPr/>
        <a:lstStyle/>
        <a:p>
          <a:r>
            <a:rPr lang="id-ID" sz="1200" b="1" dirty="0">
              <a:latin typeface="+mj-lt"/>
            </a:rPr>
            <a:t>Penguatan kelembagaan satuan pendidikan</a:t>
          </a:r>
          <a:endParaRPr lang="en-US" sz="1200" b="1" i="1" dirty="0">
            <a:latin typeface="Cambria" pitchFamily="18" charset="0"/>
            <a:ea typeface="Cambria" charset="0"/>
            <a:cs typeface="Cambria" charset="0"/>
          </a:endParaRPr>
        </a:p>
      </dgm:t>
    </dgm:pt>
    <dgm:pt modelId="{476DFB46-F599-6B48-84F2-39BF334ACB72}" type="parTrans" cxnId="{98A2A105-DC1A-0B49-9966-45F90800FB10}">
      <dgm:prSet/>
      <dgm:spPr/>
      <dgm:t>
        <a:bodyPr/>
        <a:lstStyle/>
        <a:p>
          <a:endParaRPr lang="en-US"/>
        </a:p>
      </dgm:t>
    </dgm:pt>
    <dgm:pt modelId="{B893A748-1D6B-E146-BBFA-43FAB364042A}" type="sibTrans" cxnId="{98A2A105-DC1A-0B49-9966-45F90800FB10}">
      <dgm:prSet/>
      <dgm:spPr/>
      <dgm:t>
        <a:bodyPr/>
        <a:lstStyle/>
        <a:p>
          <a:endParaRPr lang="en-US"/>
        </a:p>
      </dgm:t>
    </dgm:pt>
    <dgm:pt modelId="{97E9329A-57AC-4CDF-BB10-366AE1E0DADE}">
      <dgm:prSet phldrT="[Text]" custT="1"/>
      <dgm:spPr/>
      <dgm:t>
        <a:bodyPr/>
        <a:lstStyle/>
        <a:p>
          <a:r>
            <a:rPr lang="id-ID" sz="1200" b="1" dirty="0">
              <a:latin typeface="+mj-lt"/>
            </a:rPr>
            <a:t>Peningkatan kualitas pembelajaran dan akademik</a:t>
          </a:r>
          <a:endParaRPr lang="en-US" sz="1200" b="1" i="1" dirty="0">
            <a:latin typeface="Cambria" pitchFamily="18" charset="0"/>
            <a:ea typeface="Cambria" charset="0"/>
            <a:cs typeface="Cambria" charset="0"/>
          </a:endParaRPr>
        </a:p>
      </dgm:t>
    </dgm:pt>
    <dgm:pt modelId="{A5CB477E-5115-4213-8F80-2D93B46A5041}" type="parTrans" cxnId="{545004A0-FE0B-4A96-81B6-F11861C68816}">
      <dgm:prSet/>
      <dgm:spPr/>
      <dgm:t>
        <a:bodyPr/>
        <a:lstStyle/>
        <a:p>
          <a:endParaRPr lang="id-ID"/>
        </a:p>
      </dgm:t>
    </dgm:pt>
    <dgm:pt modelId="{FA64E87D-637E-42EE-AF31-B6731E83742A}" type="sibTrans" cxnId="{545004A0-FE0B-4A96-81B6-F11861C68816}">
      <dgm:prSet/>
      <dgm:spPr/>
      <dgm:t>
        <a:bodyPr/>
        <a:lstStyle/>
        <a:p>
          <a:endParaRPr lang="id-ID"/>
        </a:p>
      </dgm:t>
    </dgm:pt>
    <dgm:pt modelId="{95227A28-04F7-4B8B-A4E7-F06D2C570EB4}" type="pres">
      <dgm:prSet presAssocID="{BCBBC9EF-5340-4D31-A2A6-CE29EA556D34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id-ID"/>
        </a:p>
      </dgm:t>
    </dgm:pt>
    <dgm:pt modelId="{C5F01D7A-5E01-4727-ADCD-B04F30EA8BCE}" type="pres">
      <dgm:prSet presAssocID="{D8821711-A46A-4E8A-8751-A4772EE43A51}" presName="centerShape" presStyleLbl="node0" presStyleIdx="0" presStyleCnt="1" custScaleX="105332" custScaleY="105332" custLinFactNeighborX="898" custLinFactNeighborY="-2166"/>
      <dgm:spPr/>
      <dgm:t>
        <a:bodyPr/>
        <a:lstStyle/>
        <a:p>
          <a:endParaRPr lang="id-ID"/>
        </a:p>
      </dgm:t>
    </dgm:pt>
    <dgm:pt modelId="{AC02FDD3-6B40-4930-8516-3E8FE4949660}" type="pres">
      <dgm:prSet presAssocID="{39B9FC30-C86C-4961-8DA5-C0499C49DCFC}" presName="node" presStyleLbl="node1" presStyleIdx="0" presStyleCnt="4" custScaleX="107156" custScaleY="107156">
        <dgm:presLayoutVars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B0C26F3D-9274-459E-9589-5FB76AC56CE7}" type="pres">
      <dgm:prSet presAssocID="{39B9FC30-C86C-4961-8DA5-C0499C49DCFC}" presName="dummy" presStyleCnt="0"/>
      <dgm:spPr/>
    </dgm:pt>
    <dgm:pt modelId="{953FAC50-CBCA-4951-A791-D5AB11ED72F5}" type="pres">
      <dgm:prSet presAssocID="{F2458D4E-9CE5-4385-AD53-6EA35D774D3C}" presName="sibTrans" presStyleLbl="sibTrans2D1" presStyleIdx="0" presStyleCnt="4" custScaleX="104518" custScaleY="103342"/>
      <dgm:spPr/>
      <dgm:t>
        <a:bodyPr/>
        <a:lstStyle/>
        <a:p>
          <a:endParaRPr lang="id-ID"/>
        </a:p>
      </dgm:t>
    </dgm:pt>
    <dgm:pt modelId="{ABC2DB34-B58C-4671-B9B7-7D68689405D3}" type="pres">
      <dgm:prSet presAssocID="{5148CF2D-BEB5-451C-9651-358A0EAC20C8}" presName="node" presStyleLbl="node1" presStyleIdx="1" presStyleCnt="4" custScaleX="107156" custScaleY="107156" custRadScaleRad="106824" custRadScaleInc="-2380">
        <dgm:presLayoutVars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1CDA04E3-D4AC-4C7A-A552-3B5EA54365C5}" type="pres">
      <dgm:prSet presAssocID="{5148CF2D-BEB5-451C-9651-358A0EAC20C8}" presName="dummy" presStyleCnt="0"/>
      <dgm:spPr/>
    </dgm:pt>
    <dgm:pt modelId="{6C0DBECC-2091-4A0E-BAE3-E1A1702154BB}" type="pres">
      <dgm:prSet presAssocID="{3FE635C8-8882-4C6B-B2AD-110D2BDFA8D9}" presName="sibTrans" presStyleLbl="sibTrans2D1" presStyleIdx="1" presStyleCnt="4" custScaleX="105173" custScaleY="100920"/>
      <dgm:spPr/>
      <dgm:t>
        <a:bodyPr/>
        <a:lstStyle/>
        <a:p>
          <a:endParaRPr lang="id-ID"/>
        </a:p>
      </dgm:t>
    </dgm:pt>
    <dgm:pt modelId="{45CC3743-C4DB-5F4A-90D9-FAD2E52BACDD}" type="pres">
      <dgm:prSet presAssocID="{C4038B65-8596-1940-85C6-BD1950330058}" presName="node" presStyleLbl="node1" presStyleIdx="2" presStyleCnt="4" custScaleX="107156" custScaleY="107156">
        <dgm:presLayoutVars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C25031EC-3493-E64C-8E39-0485C2F4CF9E}" type="pres">
      <dgm:prSet presAssocID="{C4038B65-8596-1940-85C6-BD1950330058}" presName="dummy" presStyleCnt="0"/>
      <dgm:spPr/>
    </dgm:pt>
    <dgm:pt modelId="{5C0D4860-06BC-BD4F-BD87-010E3E69087D}" type="pres">
      <dgm:prSet presAssocID="{B893A748-1D6B-E146-BBFA-43FAB364042A}" presName="sibTrans" presStyleLbl="sibTrans2D1" presStyleIdx="2" presStyleCnt="4"/>
      <dgm:spPr/>
      <dgm:t>
        <a:bodyPr/>
        <a:lstStyle/>
        <a:p>
          <a:endParaRPr lang="id-ID"/>
        </a:p>
      </dgm:t>
    </dgm:pt>
    <dgm:pt modelId="{EE42783C-5342-4E81-A1F3-73C4B9FB0663}" type="pres">
      <dgm:prSet presAssocID="{97E9329A-57AC-4CDF-BB10-366AE1E0DADE}" presName="node" presStyleLbl="node1" presStyleIdx="3" presStyleCnt="4" custScaleX="107156" custScaleY="107156" custRadScaleRad="105705" custRadScaleInc="-848">
        <dgm:presLayoutVars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6D247F46-DC5D-4ACA-BA41-1F0DC3D07146}" type="pres">
      <dgm:prSet presAssocID="{97E9329A-57AC-4CDF-BB10-366AE1E0DADE}" presName="dummy" presStyleCnt="0"/>
      <dgm:spPr/>
    </dgm:pt>
    <dgm:pt modelId="{4472F510-6ECA-46CF-B327-8E532C3799DF}" type="pres">
      <dgm:prSet presAssocID="{FA64E87D-637E-42EE-AF31-B6731E83742A}" presName="sibTrans" presStyleLbl="sibTrans2D1" presStyleIdx="3" presStyleCnt="4"/>
      <dgm:spPr/>
      <dgm:t>
        <a:bodyPr/>
        <a:lstStyle/>
        <a:p>
          <a:endParaRPr lang="id-ID"/>
        </a:p>
      </dgm:t>
    </dgm:pt>
  </dgm:ptLst>
  <dgm:cxnLst>
    <dgm:cxn modelId="{A806C7AB-6CDD-4929-A322-161B1DBD2338}" type="presOf" srcId="{C4038B65-8596-1940-85C6-BD1950330058}" destId="{45CC3743-C4DB-5F4A-90D9-FAD2E52BACDD}" srcOrd="0" destOrd="0" presId="urn:microsoft.com/office/officeart/2005/8/layout/radial6"/>
    <dgm:cxn modelId="{EAE66857-0506-4F50-A966-B0A8FB09D5EA}" srcId="{D8821711-A46A-4E8A-8751-A4772EE43A51}" destId="{39B9FC30-C86C-4961-8DA5-C0499C49DCFC}" srcOrd="0" destOrd="0" parTransId="{A104BBD7-E873-4600-BC99-6CDF9A15DB90}" sibTransId="{F2458D4E-9CE5-4385-AD53-6EA35D774D3C}"/>
    <dgm:cxn modelId="{0C5282A0-D12A-489B-B5F4-0880D42835CE}" type="presOf" srcId="{3FE635C8-8882-4C6B-B2AD-110D2BDFA8D9}" destId="{6C0DBECC-2091-4A0E-BAE3-E1A1702154BB}" srcOrd="0" destOrd="0" presId="urn:microsoft.com/office/officeart/2005/8/layout/radial6"/>
    <dgm:cxn modelId="{9C6D3469-A549-4DC9-B0E0-D9DD604C5306}" srcId="{D8821711-A46A-4E8A-8751-A4772EE43A51}" destId="{5148CF2D-BEB5-451C-9651-358A0EAC20C8}" srcOrd="1" destOrd="0" parTransId="{7D990807-A497-4260-B655-C262C8267385}" sibTransId="{3FE635C8-8882-4C6B-B2AD-110D2BDFA8D9}"/>
    <dgm:cxn modelId="{545004A0-FE0B-4A96-81B6-F11861C68816}" srcId="{D8821711-A46A-4E8A-8751-A4772EE43A51}" destId="{97E9329A-57AC-4CDF-BB10-366AE1E0DADE}" srcOrd="3" destOrd="0" parTransId="{A5CB477E-5115-4213-8F80-2D93B46A5041}" sibTransId="{FA64E87D-637E-42EE-AF31-B6731E83742A}"/>
    <dgm:cxn modelId="{98A2A105-DC1A-0B49-9966-45F90800FB10}" srcId="{D8821711-A46A-4E8A-8751-A4772EE43A51}" destId="{C4038B65-8596-1940-85C6-BD1950330058}" srcOrd="2" destOrd="0" parTransId="{476DFB46-F599-6B48-84F2-39BF334ACB72}" sibTransId="{B893A748-1D6B-E146-BBFA-43FAB364042A}"/>
    <dgm:cxn modelId="{2421575C-2F7B-4F05-9AEE-B03A7CFF35D9}" type="presOf" srcId="{D8821711-A46A-4E8A-8751-A4772EE43A51}" destId="{C5F01D7A-5E01-4727-ADCD-B04F30EA8BCE}" srcOrd="0" destOrd="0" presId="urn:microsoft.com/office/officeart/2005/8/layout/radial6"/>
    <dgm:cxn modelId="{AF0E7C1B-3537-4A1D-8DF8-ED7FD06547B4}" type="presOf" srcId="{39B9FC30-C86C-4961-8DA5-C0499C49DCFC}" destId="{AC02FDD3-6B40-4930-8516-3E8FE4949660}" srcOrd="0" destOrd="0" presId="urn:microsoft.com/office/officeart/2005/8/layout/radial6"/>
    <dgm:cxn modelId="{456D11B0-E624-485C-BCA3-1A66A4F6CC58}" type="presOf" srcId="{5148CF2D-BEB5-451C-9651-358A0EAC20C8}" destId="{ABC2DB34-B58C-4671-B9B7-7D68689405D3}" srcOrd="0" destOrd="0" presId="urn:microsoft.com/office/officeart/2005/8/layout/radial6"/>
    <dgm:cxn modelId="{4792400F-40BD-4BA9-A6BF-70F6C9173BE1}" type="presOf" srcId="{B893A748-1D6B-E146-BBFA-43FAB364042A}" destId="{5C0D4860-06BC-BD4F-BD87-010E3E69087D}" srcOrd="0" destOrd="0" presId="urn:microsoft.com/office/officeart/2005/8/layout/radial6"/>
    <dgm:cxn modelId="{DCD2A3F8-9B2A-4093-A4C2-67E11B6A416B}" type="presOf" srcId="{97E9329A-57AC-4CDF-BB10-366AE1E0DADE}" destId="{EE42783C-5342-4E81-A1F3-73C4B9FB0663}" srcOrd="0" destOrd="0" presId="urn:microsoft.com/office/officeart/2005/8/layout/radial6"/>
    <dgm:cxn modelId="{A6ABB22D-14DF-42E6-B4FC-7021EEE3EF47}" type="presOf" srcId="{FA64E87D-637E-42EE-AF31-B6731E83742A}" destId="{4472F510-6ECA-46CF-B327-8E532C3799DF}" srcOrd="0" destOrd="0" presId="urn:microsoft.com/office/officeart/2005/8/layout/radial6"/>
    <dgm:cxn modelId="{6BE14EBE-C2E3-4E04-8B92-498E1BA85B23}" srcId="{BCBBC9EF-5340-4D31-A2A6-CE29EA556D34}" destId="{D8821711-A46A-4E8A-8751-A4772EE43A51}" srcOrd="0" destOrd="0" parTransId="{BB6A976E-3005-495D-9E13-3A0F8821C275}" sibTransId="{EB765344-6A67-4EA0-9F8D-D99A42D5A803}"/>
    <dgm:cxn modelId="{40207A69-2E7E-45B0-BC12-5EF353EADE58}" type="presOf" srcId="{BCBBC9EF-5340-4D31-A2A6-CE29EA556D34}" destId="{95227A28-04F7-4B8B-A4E7-F06D2C570EB4}" srcOrd="0" destOrd="0" presId="urn:microsoft.com/office/officeart/2005/8/layout/radial6"/>
    <dgm:cxn modelId="{2C051215-0C90-4AB9-AE1E-C31358D6CAFF}" type="presOf" srcId="{F2458D4E-9CE5-4385-AD53-6EA35D774D3C}" destId="{953FAC50-CBCA-4951-A791-D5AB11ED72F5}" srcOrd="0" destOrd="0" presId="urn:microsoft.com/office/officeart/2005/8/layout/radial6"/>
    <dgm:cxn modelId="{C61846EB-B11B-4418-BDFB-CE3B83121D79}" type="presParOf" srcId="{95227A28-04F7-4B8B-A4E7-F06D2C570EB4}" destId="{C5F01D7A-5E01-4727-ADCD-B04F30EA8BCE}" srcOrd="0" destOrd="0" presId="urn:microsoft.com/office/officeart/2005/8/layout/radial6"/>
    <dgm:cxn modelId="{08CBBC8F-AF59-4C9E-B72F-25FAA077EF17}" type="presParOf" srcId="{95227A28-04F7-4B8B-A4E7-F06D2C570EB4}" destId="{AC02FDD3-6B40-4930-8516-3E8FE4949660}" srcOrd="1" destOrd="0" presId="urn:microsoft.com/office/officeart/2005/8/layout/radial6"/>
    <dgm:cxn modelId="{F514E16A-FB27-4A30-9D64-4E738408B97A}" type="presParOf" srcId="{95227A28-04F7-4B8B-A4E7-F06D2C570EB4}" destId="{B0C26F3D-9274-459E-9589-5FB76AC56CE7}" srcOrd="2" destOrd="0" presId="urn:microsoft.com/office/officeart/2005/8/layout/radial6"/>
    <dgm:cxn modelId="{5F71A678-CE42-4554-9ED9-17B4462D995C}" type="presParOf" srcId="{95227A28-04F7-4B8B-A4E7-F06D2C570EB4}" destId="{953FAC50-CBCA-4951-A791-D5AB11ED72F5}" srcOrd="3" destOrd="0" presId="urn:microsoft.com/office/officeart/2005/8/layout/radial6"/>
    <dgm:cxn modelId="{32A2F72A-CD4C-4CA5-A424-96EA70704F31}" type="presParOf" srcId="{95227A28-04F7-4B8B-A4E7-F06D2C570EB4}" destId="{ABC2DB34-B58C-4671-B9B7-7D68689405D3}" srcOrd="4" destOrd="0" presId="urn:microsoft.com/office/officeart/2005/8/layout/radial6"/>
    <dgm:cxn modelId="{7E4C2200-01FB-4741-865B-250BA176C004}" type="presParOf" srcId="{95227A28-04F7-4B8B-A4E7-F06D2C570EB4}" destId="{1CDA04E3-D4AC-4C7A-A552-3B5EA54365C5}" srcOrd="5" destOrd="0" presId="urn:microsoft.com/office/officeart/2005/8/layout/radial6"/>
    <dgm:cxn modelId="{A5762371-F030-429A-9BC0-429E91A79ADC}" type="presParOf" srcId="{95227A28-04F7-4B8B-A4E7-F06D2C570EB4}" destId="{6C0DBECC-2091-4A0E-BAE3-E1A1702154BB}" srcOrd="6" destOrd="0" presId="urn:microsoft.com/office/officeart/2005/8/layout/radial6"/>
    <dgm:cxn modelId="{352CD78B-A637-4FF5-8F28-28584FE5D32D}" type="presParOf" srcId="{95227A28-04F7-4B8B-A4E7-F06D2C570EB4}" destId="{45CC3743-C4DB-5F4A-90D9-FAD2E52BACDD}" srcOrd="7" destOrd="0" presId="urn:microsoft.com/office/officeart/2005/8/layout/radial6"/>
    <dgm:cxn modelId="{511EC7E1-A5DE-46F6-9BA2-AC1BB9A78AFB}" type="presParOf" srcId="{95227A28-04F7-4B8B-A4E7-F06D2C570EB4}" destId="{C25031EC-3493-E64C-8E39-0485C2F4CF9E}" srcOrd="8" destOrd="0" presId="urn:microsoft.com/office/officeart/2005/8/layout/radial6"/>
    <dgm:cxn modelId="{CEF010AD-70B5-4533-8584-5EA8F47167FB}" type="presParOf" srcId="{95227A28-04F7-4B8B-A4E7-F06D2C570EB4}" destId="{5C0D4860-06BC-BD4F-BD87-010E3E69087D}" srcOrd="9" destOrd="0" presId="urn:microsoft.com/office/officeart/2005/8/layout/radial6"/>
    <dgm:cxn modelId="{33B1743D-F41D-4223-A2F6-9D4DB21D3FD8}" type="presParOf" srcId="{95227A28-04F7-4B8B-A4E7-F06D2C570EB4}" destId="{EE42783C-5342-4E81-A1F3-73C4B9FB0663}" srcOrd="10" destOrd="0" presId="urn:microsoft.com/office/officeart/2005/8/layout/radial6"/>
    <dgm:cxn modelId="{C6170C8C-0031-49D0-A52A-18DA1965BE66}" type="presParOf" srcId="{95227A28-04F7-4B8B-A4E7-F06D2C570EB4}" destId="{6D247F46-DC5D-4ACA-BA41-1F0DC3D07146}" srcOrd="11" destOrd="0" presId="urn:microsoft.com/office/officeart/2005/8/layout/radial6"/>
    <dgm:cxn modelId="{25781490-1598-4A81-B1AE-741693E86732}" type="presParOf" srcId="{95227A28-04F7-4B8B-A4E7-F06D2C570EB4}" destId="{4472F510-6ECA-46CF-B327-8E532C3799DF}" srcOrd="12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BCBBC9EF-5340-4D31-A2A6-CE29EA556D34}" type="doc">
      <dgm:prSet loTypeId="urn:microsoft.com/office/officeart/2005/8/layout/radial6" loCatId="cycle" qsTypeId="urn:microsoft.com/office/officeart/2005/8/quickstyle/simple3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D8821711-A46A-4E8A-8751-A4772EE43A51}">
      <dgm:prSet phldrT="[Text]" custT="1"/>
      <dgm:spPr/>
      <dgm:t>
        <a:bodyPr/>
        <a:lstStyle/>
        <a:p>
          <a:r>
            <a:rPr lang="id-ID" sz="1600" b="1" dirty="0">
              <a:solidFill>
                <a:schemeClr val="tx1"/>
              </a:solidFill>
              <a:latin typeface="Cambria" charset="0"/>
              <a:ea typeface="Cambria" charset="0"/>
              <a:cs typeface="Cambria" charset="0"/>
            </a:rPr>
            <a:t>Peningkatan Tata Kelola</a:t>
          </a:r>
          <a:r>
            <a:rPr lang="en-US" sz="1600" b="1" dirty="0">
              <a:solidFill>
                <a:schemeClr val="tx1"/>
              </a:solidFill>
              <a:latin typeface="Cambria" charset="0"/>
              <a:ea typeface="Cambria" charset="0"/>
              <a:cs typeface="Cambria" charset="0"/>
            </a:rPr>
            <a:t> </a:t>
          </a:r>
          <a:r>
            <a:rPr lang="en-US" sz="1600" b="1" dirty="0" err="1">
              <a:solidFill>
                <a:schemeClr val="tx1"/>
              </a:solidFill>
              <a:latin typeface="Cambria" charset="0"/>
              <a:ea typeface="Cambria" charset="0"/>
              <a:cs typeface="Cambria" charset="0"/>
            </a:rPr>
            <a:t>Layanan</a:t>
          </a:r>
          <a:r>
            <a:rPr lang="en-US" sz="1600" b="1" dirty="0">
              <a:solidFill>
                <a:schemeClr val="tx1"/>
              </a:solidFill>
              <a:latin typeface="Cambria" charset="0"/>
              <a:ea typeface="Cambria" charset="0"/>
              <a:cs typeface="Cambria" charset="0"/>
            </a:rPr>
            <a:t> </a:t>
          </a:r>
          <a:r>
            <a:rPr lang="en-US" sz="1600" b="1" dirty="0" err="1" smtClean="0">
              <a:solidFill>
                <a:schemeClr val="tx1"/>
              </a:solidFill>
              <a:latin typeface="Cambria" charset="0"/>
              <a:ea typeface="Cambria" charset="0"/>
              <a:cs typeface="Cambria" charset="0"/>
            </a:rPr>
            <a:t>Dasar</a:t>
          </a:r>
          <a:r>
            <a:rPr lang="id-ID" sz="1600" b="1" dirty="0" smtClean="0">
              <a:solidFill>
                <a:schemeClr val="tx1"/>
              </a:solidFill>
              <a:latin typeface="Cambria" charset="0"/>
              <a:ea typeface="Cambria" charset="0"/>
              <a:cs typeface="Cambria" charset="0"/>
            </a:rPr>
            <a:t> dan Wajib</a:t>
          </a:r>
          <a:endParaRPr lang="en-US" sz="1600" b="1" dirty="0">
            <a:solidFill>
              <a:schemeClr val="tx1"/>
            </a:solidFill>
            <a:latin typeface="Cambria" charset="0"/>
          </a:endParaRPr>
        </a:p>
      </dgm:t>
    </dgm:pt>
    <dgm:pt modelId="{BB6A976E-3005-495D-9E13-3A0F8821C275}" type="parTrans" cxnId="{6BE14EBE-C2E3-4E04-8B92-498E1BA85B23}">
      <dgm:prSet/>
      <dgm:spPr/>
      <dgm:t>
        <a:bodyPr/>
        <a:lstStyle/>
        <a:p>
          <a:endParaRPr lang="en-US">
            <a:latin typeface="Cambria" charset="0"/>
            <a:ea typeface="Cambria" charset="0"/>
            <a:cs typeface="Cambria" charset="0"/>
          </a:endParaRPr>
        </a:p>
      </dgm:t>
    </dgm:pt>
    <dgm:pt modelId="{EB765344-6A67-4EA0-9F8D-D99A42D5A803}" type="sibTrans" cxnId="{6BE14EBE-C2E3-4E04-8B92-498E1BA85B23}">
      <dgm:prSet/>
      <dgm:spPr/>
      <dgm:t>
        <a:bodyPr/>
        <a:lstStyle/>
        <a:p>
          <a:endParaRPr lang="en-US">
            <a:latin typeface="Cambria" charset="0"/>
            <a:ea typeface="Cambria" charset="0"/>
            <a:cs typeface="Cambria" charset="0"/>
          </a:endParaRPr>
        </a:p>
      </dgm:t>
    </dgm:pt>
    <dgm:pt modelId="{39B9FC30-C86C-4961-8DA5-C0499C49DCFC}">
      <dgm:prSet phldrT="[Text]" custT="1"/>
      <dgm:spPr/>
      <dgm:t>
        <a:bodyPr/>
        <a:lstStyle/>
        <a:p>
          <a:r>
            <a:rPr lang="id-ID" sz="1200" b="0" u="none" dirty="0">
              <a:latin typeface="+mj-lt"/>
              <a:ea typeface="Cambria" charset="0"/>
              <a:cs typeface="Cambria" charset="0"/>
            </a:rPr>
            <a:t>Penguatan layanan dan rujukan satu pintu</a:t>
          </a:r>
          <a:endParaRPr lang="en-US" sz="1200" b="0" u="none" dirty="0">
            <a:latin typeface="+mj-lt"/>
            <a:ea typeface="Cambria" charset="0"/>
            <a:cs typeface="Cambria" charset="0"/>
          </a:endParaRPr>
        </a:p>
      </dgm:t>
    </dgm:pt>
    <dgm:pt modelId="{A104BBD7-E873-4600-BC99-6CDF9A15DB90}" type="parTrans" cxnId="{EAE66857-0506-4F50-A966-B0A8FB09D5EA}">
      <dgm:prSet/>
      <dgm:spPr/>
      <dgm:t>
        <a:bodyPr/>
        <a:lstStyle/>
        <a:p>
          <a:endParaRPr lang="en-US">
            <a:latin typeface="Cambria" charset="0"/>
            <a:ea typeface="Cambria" charset="0"/>
            <a:cs typeface="Cambria" charset="0"/>
          </a:endParaRPr>
        </a:p>
      </dgm:t>
    </dgm:pt>
    <dgm:pt modelId="{F2458D4E-9CE5-4385-AD53-6EA35D774D3C}" type="sibTrans" cxnId="{EAE66857-0506-4F50-A966-B0A8FB09D5EA}">
      <dgm:prSet/>
      <dgm:spPr/>
      <dgm:t>
        <a:bodyPr/>
        <a:lstStyle/>
        <a:p>
          <a:endParaRPr lang="en-US">
            <a:latin typeface="Cambria" charset="0"/>
            <a:ea typeface="Cambria" charset="0"/>
            <a:cs typeface="Cambria" charset="0"/>
          </a:endParaRPr>
        </a:p>
      </dgm:t>
    </dgm:pt>
    <dgm:pt modelId="{C4038B65-8596-1940-85C6-BD1950330058}">
      <dgm:prSet phldrT="[Text]" custT="1"/>
      <dgm:spPr/>
      <dgm:t>
        <a:bodyPr/>
        <a:lstStyle/>
        <a:p>
          <a:r>
            <a:rPr lang="id-ID" sz="1200" b="0" dirty="0">
              <a:latin typeface="+mj-lt"/>
              <a:ea typeface="Cambria" charset="0"/>
              <a:cs typeface="Cambria" charset="0"/>
            </a:rPr>
            <a:t>Penguatan integrasi sistem administrasi kependudukan dan catatan sipil</a:t>
          </a:r>
          <a:endParaRPr lang="en-US" sz="1200" b="0" dirty="0">
            <a:latin typeface="+mj-lt"/>
            <a:ea typeface="Cambria" charset="0"/>
            <a:cs typeface="Cambria" charset="0"/>
          </a:endParaRPr>
        </a:p>
      </dgm:t>
    </dgm:pt>
    <dgm:pt modelId="{476DFB46-F599-6B48-84F2-39BF334ACB72}" type="parTrans" cxnId="{98A2A105-DC1A-0B49-9966-45F90800FB10}">
      <dgm:prSet/>
      <dgm:spPr/>
      <dgm:t>
        <a:bodyPr/>
        <a:lstStyle/>
        <a:p>
          <a:endParaRPr lang="en-US"/>
        </a:p>
      </dgm:t>
    </dgm:pt>
    <dgm:pt modelId="{B893A748-1D6B-E146-BBFA-43FAB364042A}" type="sibTrans" cxnId="{98A2A105-DC1A-0B49-9966-45F90800FB10}">
      <dgm:prSet/>
      <dgm:spPr/>
      <dgm:t>
        <a:bodyPr/>
        <a:lstStyle/>
        <a:p>
          <a:endParaRPr lang="en-US"/>
        </a:p>
      </dgm:t>
    </dgm:pt>
    <dgm:pt modelId="{97E9329A-57AC-4CDF-BB10-366AE1E0DADE}">
      <dgm:prSet phldrT="[Text]" custT="1"/>
      <dgm:spPr/>
      <dgm:t>
        <a:bodyPr/>
        <a:lstStyle/>
        <a:p>
          <a:r>
            <a:rPr lang="id-ID" sz="1200" b="1" dirty="0">
              <a:solidFill>
                <a:schemeClr val="tx1"/>
              </a:solidFill>
              <a:latin typeface="+mj-lt"/>
              <a:ea typeface="Cambria" charset="0"/>
              <a:cs typeface="Cambria" charset="0"/>
            </a:rPr>
            <a:t>Perlindungan perempuan dan anak dari tindak kekerasan dan TPPO</a:t>
          </a:r>
          <a:endParaRPr lang="en-US" sz="1200" b="1" dirty="0">
            <a:solidFill>
              <a:schemeClr val="tx1"/>
            </a:solidFill>
            <a:latin typeface="+mj-lt"/>
            <a:ea typeface="Cambria" charset="0"/>
            <a:cs typeface="Cambria" charset="0"/>
          </a:endParaRPr>
        </a:p>
      </dgm:t>
    </dgm:pt>
    <dgm:pt modelId="{A5CB477E-5115-4213-8F80-2D93B46A5041}" type="parTrans" cxnId="{545004A0-FE0B-4A96-81B6-F11861C68816}">
      <dgm:prSet/>
      <dgm:spPr/>
      <dgm:t>
        <a:bodyPr/>
        <a:lstStyle/>
        <a:p>
          <a:endParaRPr lang="id-ID"/>
        </a:p>
      </dgm:t>
    </dgm:pt>
    <dgm:pt modelId="{FA64E87D-637E-42EE-AF31-B6731E83742A}" type="sibTrans" cxnId="{545004A0-FE0B-4A96-81B6-F11861C68816}">
      <dgm:prSet/>
      <dgm:spPr/>
      <dgm:t>
        <a:bodyPr/>
        <a:lstStyle/>
        <a:p>
          <a:endParaRPr lang="id-ID"/>
        </a:p>
      </dgm:t>
    </dgm:pt>
    <dgm:pt modelId="{476CA96B-B1D0-43CB-A13E-436A1C217587}">
      <dgm:prSet custT="1"/>
      <dgm:spPr/>
      <dgm:t>
        <a:bodyPr/>
        <a:lstStyle/>
        <a:p>
          <a:r>
            <a:rPr lang="id-ID" sz="1200" b="1" dirty="0">
              <a:solidFill>
                <a:schemeClr val="tx1"/>
              </a:solidFill>
              <a:latin typeface="+mj-lt"/>
            </a:rPr>
            <a:t>Peningkatan Prestasi </a:t>
          </a:r>
          <a:r>
            <a:rPr lang="id-ID" sz="1200" b="1" dirty="0" smtClean="0">
              <a:solidFill>
                <a:schemeClr val="tx1"/>
              </a:solidFill>
              <a:latin typeface="+mj-lt"/>
            </a:rPr>
            <a:t>Olahraga</a:t>
          </a:r>
          <a:endParaRPr lang="en-US" sz="1200" b="1" dirty="0">
            <a:solidFill>
              <a:schemeClr val="tx1"/>
            </a:solidFill>
            <a:latin typeface="+mj-lt"/>
          </a:endParaRPr>
        </a:p>
      </dgm:t>
    </dgm:pt>
    <dgm:pt modelId="{4DC7760B-4B8E-4080-B47E-B0D734F3E6F1}" type="parTrans" cxnId="{C8F6885F-D05A-4D4D-9302-240EB70A186E}">
      <dgm:prSet/>
      <dgm:spPr/>
      <dgm:t>
        <a:bodyPr/>
        <a:lstStyle/>
        <a:p>
          <a:endParaRPr lang="en-US"/>
        </a:p>
      </dgm:t>
    </dgm:pt>
    <dgm:pt modelId="{272B3FE0-344B-45C4-AD21-4DF7A7318D04}" type="sibTrans" cxnId="{C8F6885F-D05A-4D4D-9302-240EB70A186E}">
      <dgm:prSet/>
      <dgm:spPr/>
      <dgm:t>
        <a:bodyPr/>
        <a:lstStyle/>
        <a:p>
          <a:endParaRPr lang="en-US"/>
        </a:p>
      </dgm:t>
    </dgm:pt>
    <dgm:pt modelId="{948D9AAF-981E-4E6E-B508-EE93804150F5}">
      <dgm:prSet phldrT="[Text]" custT="1"/>
      <dgm:spPr/>
      <dgm:t>
        <a:bodyPr/>
        <a:lstStyle/>
        <a:p>
          <a:r>
            <a:rPr lang="en-US" sz="1200" b="1" dirty="0" err="1">
              <a:solidFill>
                <a:schemeClr val="tx1"/>
              </a:solidFill>
              <a:latin typeface="+mj-lt"/>
            </a:rPr>
            <a:t>Percepatan</a:t>
          </a:r>
          <a:r>
            <a:rPr lang="en-US" sz="1200" b="1" dirty="0">
              <a:solidFill>
                <a:schemeClr val="tx1"/>
              </a:solidFill>
              <a:latin typeface="+mj-lt"/>
            </a:rPr>
            <a:t> </a:t>
          </a:r>
          <a:r>
            <a:rPr lang="en-US" sz="1200" b="1" dirty="0" err="1">
              <a:solidFill>
                <a:schemeClr val="tx1"/>
              </a:solidFill>
              <a:latin typeface="+mj-lt"/>
            </a:rPr>
            <a:t>Pencapaian</a:t>
          </a:r>
          <a:r>
            <a:rPr lang="en-US" sz="1200" b="1" dirty="0">
              <a:solidFill>
                <a:schemeClr val="tx1"/>
              </a:solidFill>
              <a:latin typeface="+mj-lt"/>
            </a:rPr>
            <a:t> SPM di Daerah</a:t>
          </a:r>
          <a:endParaRPr lang="en-US" sz="1200" b="1" dirty="0">
            <a:solidFill>
              <a:schemeClr val="tx1"/>
            </a:solidFill>
            <a:latin typeface="+mj-lt"/>
            <a:ea typeface="Cambria" charset="0"/>
            <a:cs typeface="Cambria" charset="0"/>
          </a:endParaRPr>
        </a:p>
      </dgm:t>
    </dgm:pt>
    <dgm:pt modelId="{17C7F1C6-A4AB-4827-98FF-9BFCF640732A}" type="sibTrans" cxnId="{24B18C76-7F23-47AF-963C-17CD8C1E76BD}">
      <dgm:prSet/>
      <dgm:spPr/>
      <dgm:t>
        <a:bodyPr/>
        <a:lstStyle/>
        <a:p>
          <a:endParaRPr lang="id-ID"/>
        </a:p>
      </dgm:t>
    </dgm:pt>
    <dgm:pt modelId="{06DDDF20-9144-4188-8295-9C85574240A3}" type="parTrans" cxnId="{24B18C76-7F23-47AF-963C-17CD8C1E76BD}">
      <dgm:prSet/>
      <dgm:spPr/>
      <dgm:t>
        <a:bodyPr/>
        <a:lstStyle/>
        <a:p>
          <a:endParaRPr lang="id-ID"/>
        </a:p>
      </dgm:t>
    </dgm:pt>
    <dgm:pt modelId="{95227A28-04F7-4B8B-A4E7-F06D2C570EB4}" type="pres">
      <dgm:prSet presAssocID="{BCBBC9EF-5340-4D31-A2A6-CE29EA556D34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id-ID"/>
        </a:p>
      </dgm:t>
    </dgm:pt>
    <dgm:pt modelId="{C5F01D7A-5E01-4727-ADCD-B04F30EA8BCE}" type="pres">
      <dgm:prSet presAssocID="{D8821711-A46A-4E8A-8751-A4772EE43A51}" presName="centerShape" presStyleLbl="node0" presStyleIdx="0" presStyleCnt="1" custScaleX="105332" custScaleY="105332" custLinFactNeighborX="898" custLinFactNeighborY="-2166"/>
      <dgm:spPr/>
      <dgm:t>
        <a:bodyPr/>
        <a:lstStyle/>
        <a:p>
          <a:endParaRPr lang="id-ID"/>
        </a:p>
      </dgm:t>
    </dgm:pt>
    <dgm:pt modelId="{AC02FDD3-6B40-4930-8516-3E8FE4949660}" type="pres">
      <dgm:prSet presAssocID="{39B9FC30-C86C-4961-8DA5-C0499C49DCFC}" presName="node" presStyleLbl="node1" presStyleIdx="0" presStyleCnt="5" custScaleX="107156" custScaleY="107156">
        <dgm:presLayoutVars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B0C26F3D-9274-459E-9589-5FB76AC56CE7}" type="pres">
      <dgm:prSet presAssocID="{39B9FC30-C86C-4961-8DA5-C0499C49DCFC}" presName="dummy" presStyleCnt="0"/>
      <dgm:spPr/>
    </dgm:pt>
    <dgm:pt modelId="{953FAC50-CBCA-4951-A791-D5AB11ED72F5}" type="pres">
      <dgm:prSet presAssocID="{F2458D4E-9CE5-4385-AD53-6EA35D774D3C}" presName="sibTrans" presStyleLbl="sibTrans2D1" presStyleIdx="0" presStyleCnt="5" custScaleX="104518" custScaleY="103342"/>
      <dgm:spPr/>
      <dgm:t>
        <a:bodyPr/>
        <a:lstStyle/>
        <a:p>
          <a:endParaRPr lang="id-ID"/>
        </a:p>
      </dgm:t>
    </dgm:pt>
    <dgm:pt modelId="{45CC3743-C4DB-5F4A-90D9-FAD2E52BACDD}" type="pres">
      <dgm:prSet presAssocID="{C4038B65-8596-1940-85C6-BD1950330058}" presName="node" presStyleLbl="node1" presStyleIdx="1" presStyleCnt="5" custScaleX="107156" custScaleY="107156">
        <dgm:presLayoutVars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C25031EC-3493-E64C-8E39-0485C2F4CF9E}" type="pres">
      <dgm:prSet presAssocID="{C4038B65-8596-1940-85C6-BD1950330058}" presName="dummy" presStyleCnt="0"/>
      <dgm:spPr/>
    </dgm:pt>
    <dgm:pt modelId="{5C0D4860-06BC-BD4F-BD87-010E3E69087D}" type="pres">
      <dgm:prSet presAssocID="{B893A748-1D6B-E146-BBFA-43FAB364042A}" presName="sibTrans" presStyleLbl="sibTrans2D1" presStyleIdx="1" presStyleCnt="5"/>
      <dgm:spPr/>
      <dgm:t>
        <a:bodyPr/>
        <a:lstStyle/>
        <a:p>
          <a:endParaRPr lang="id-ID"/>
        </a:p>
      </dgm:t>
    </dgm:pt>
    <dgm:pt modelId="{EE42783C-5342-4E81-A1F3-73C4B9FB0663}" type="pres">
      <dgm:prSet presAssocID="{97E9329A-57AC-4CDF-BB10-366AE1E0DADE}" presName="node" presStyleLbl="node1" presStyleIdx="2" presStyleCnt="5" custScaleX="107156" custScaleY="107156" custRadScaleRad="105705" custRadScaleInc="-848">
        <dgm:presLayoutVars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6D247F46-DC5D-4ACA-BA41-1F0DC3D07146}" type="pres">
      <dgm:prSet presAssocID="{97E9329A-57AC-4CDF-BB10-366AE1E0DADE}" presName="dummy" presStyleCnt="0"/>
      <dgm:spPr/>
    </dgm:pt>
    <dgm:pt modelId="{4472F510-6ECA-46CF-B327-8E532C3799DF}" type="pres">
      <dgm:prSet presAssocID="{FA64E87D-637E-42EE-AF31-B6731E83742A}" presName="sibTrans" presStyleLbl="sibTrans2D1" presStyleIdx="2" presStyleCnt="5"/>
      <dgm:spPr/>
      <dgm:t>
        <a:bodyPr/>
        <a:lstStyle/>
        <a:p>
          <a:endParaRPr lang="id-ID"/>
        </a:p>
      </dgm:t>
    </dgm:pt>
    <dgm:pt modelId="{DE5E9580-3FA8-4F1A-BAF3-02DAFFCD3DD5}" type="pres">
      <dgm:prSet presAssocID="{948D9AAF-981E-4E6E-B508-EE93804150F5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34A1DF32-AD0D-4B18-871E-3062FB602593}" type="pres">
      <dgm:prSet presAssocID="{948D9AAF-981E-4E6E-B508-EE93804150F5}" presName="dummy" presStyleCnt="0"/>
      <dgm:spPr/>
    </dgm:pt>
    <dgm:pt modelId="{393BC432-CF93-44A6-9E30-6CA3E662A0FE}" type="pres">
      <dgm:prSet presAssocID="{17C7F1C6-A4AB-4827-98FF-9BFCF640732A}" presName="sibTrans" presStyleLbl="sibTrans2D1" presStyleIdx="3" presStyleCnt="5"/>
      <dgm:spPr/>
      <dgm:t>
        <a:bodyPr/>
        <a:lstStyle/>
        <a:p>
          <a:endParaRPr lang="id-ID"/>
        </a:p>
      </dgm:t>
    </dgm:pt>
    <dgm:pt modelId="{05B251FE-AE74-43DB-AC06-C4BA5B187D20}" type="pres">
      <dgm:prSet presAssocID="{476CA96B-B1D0-43CB-A13E-436A1C217587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4D41BE8F-0DAF-4752-AB0A-2AD4BBB685F3}" type="pres">
      <dgm:prSet presAssocID="{476CA96B-B1D0-43CB-A13E-436A1C217587}" presName="dummy" presStyleCnt="0"/>
      <dgm:spPr/>
    </dgm:pt>
    <dgm:pt modelId="{6C40D2CB-DC8A-4163-96C8-0413430468EC}" type="pres">
      <dgm:prSet presAssocID="{272B3FE0-344B-45C4-AD21-4DF7A7318D04}" presName="sibTrans" presStyleLbl="sibTrans2D1" presStyleIdx="4" presStyleCnt="5"/>
      <dgm:spPr/>
      <dgm:t>
        <a:bodyPr/>
        <a:lstStyle/>
        <a:p>
          <a:endParaRPr lang="id-ID"/>
        </a:p>
      </dgm:t>
    </dgm:pt>
  </dgm:ptLst>
  <dgm:cxnLst>
    <dgm:cxn modelId="{24B18C76-7F23-47AF-963C-17CD8C1E76BD}" srcId="{D8821711-A46A-4E8A-8751-A4772EE43A51}" destId="{948D9AAF-981E-4E6E-B508-EE93804150F5}" srcOrd="3" destOrd="0" parTransId="{06DDDF20-9144-4188-8295-9C85574240A3}" sibTransId="{17C7F1C6-A4AB-4827-98FF-9BFCF640732A}"/>
    <dgm:cxn modelId="{13FCA099-65A9-42A1-A14D-B98860E77097}" type="presOf" srcId="{F2458D4E-9CE5-4385-AD53-6EA35D774D3C}" destId="{953FAC50-CBCA-4951-A791-D5AB11ED72F5}" srcOrd="0" destOrd="0" presId="urn:microsoft.com/office/officeart/2005/8/layout/radial6"/>
    <dgm:cxn modelId="{EAE66857-0506-4F50-A966-B0A8FB09D5EA}" srcId="{D8821711-A46A-4E8A-8751-A4772EE43A51}" destId="{39B9FC30-C86C-4961-8DA5-C0499C49DCFC}" srcOrd="0" destOrd="0" parTransId="{A104BBD7-E873-4600-BC99-6CDF9A15DB90}" sibTransId="{F2458D4E-9CE5-4385-AD53-6EA35D774D3C}"/>
    <dgm:cxn modelId="{69E2BC14-9198-40A3-A99B-2DEE04065CB4}" type="presOf" srcId="{272B3FE0-344B-45C4-AD21-4DF7A7318D04}" destId="{6C40D2CB-DC8A-4163-96C8-0413430468EC}" srcOrd="0" destOrd="0" presId="urn:microsoft.com/office/officeart/2005/8/layout/radial6"/>
    <dgm:cxn modelId="{E693382A-C96C-4EAC-914F-DBCEAC9B2C74}" type="presOf" srcId="{39B9FC30-C86C-4961-8DA5-C0499C49DCFC}" destId="{AC02FDD3-6B40-4930-8516-3E8FE4949660}" srcOrd="0" destOrd="0" presId="urn:microsoft.com/office/officeart/2005/8/layout/radial6"/>
    <dgm:cxn modelId="{545004A0-FE0B-4A96-81B6-F11861C68816}" srcId="{D8821711-A46A-4E8A-8751-A4772EE43A51}" destId="{97E9329A-57AC-4CDF-BB10-366AE1E0DADE}" srcOrd="2" destOrd="0" parTransId="{A5CB477E-5115-4213-8F80-2D93B46A5041}" sibTransId="{FA64E87D-637E-42EE-AF31-B6731E83742A}"/>
    <dgm:cxn modelId="{98A2A105-DC1A-0B49-9966-45F90800FB10}" srcId="{D8821711-A46A-4E8A-8751-A4772EE43A51}" destId="{C4038B65-8596-1940-85C6-BD1950330058}" srcOrd="1" destOrd="0" parTransId="{476DFB46-F599-6B48-84F2-39BF334ACB72}" sibTransId="{B893A748-1D6B-E146-BBFA-43FAB364042A}"/>
    <dgm:cxn modelId="{DE29AE03-1AC2-4B71-9B4F-3B4E301584C2}" type="presOf" srcId="{476CA96B-B1D0-43CB-A13E-436A1C217587}" destId="{05B251FE-AE74-43DB-AC06-C4BA5B187D20}" srcOrd="0" destOrd="0" presId="urn:microsoft.com/office/officeart/2005/8/layout/radial6"/>
    <dgm:cxn modelId="{B3DF9EEB-EA4A-4086-BFCE-E067BFBD06A1}" type="presOf" srcId="{97E9329A-57AC-4CDF-BB10-366AE1E0DADE}" destId="{EE42783C-5342-4E81-A1F3-73C4B9FB0663}" srcOrd="0" destOrd="0" presId="urn:microsoft.com/office/officeart/2005/8/layout/radial6"/>
    <dgm:cxn modelId="{C8F6885F-D05A-4D4D-9302-240EB70A186E}" srcId="{D8821711-A46A-4E8A-8751-A4772EE43A51}" destId="{476CA96B-B1D0-43CB-A13E-436A1C217587}" srcOrd="4" destOrd="0" parTransId="{4DC7760B-4B8E-4080-B47E-B0D734F3E6F1}" sibTransId="{272B3FE0-344B-45C4-AD21-4DF7A7318D04}"/>
    <dgm:cxn modelId="{91A75AE0-D9FA-47F0-AAE2-E50E7B012F32}" type="presOf" srcId="{D8821711-A46A-4E8A-8751-A4772EE43A51}" destId="{C5F01D7A-5E01-4727-ADCD-B04F30EA8BCE}" srcOrd="0" destOrd="0" presId="urn:microsoft.com/office/officeart/2005/8/layout/radial6"/>
    <dgm:cxn modelId="{03A20CA1-46FF-4324-9349-5985E8279D8D}" type="presOf" srcId="{FA64E87D-637E-42EE-AF31-B6731E83742A}" destId="{4472F510-6ECA-46CF-B327-8E532C3799DF}" srcOrd="0" destOrd="0" presId="urn:microsoft.com/office/officeart/2005/8/layout/radial6"/>
    <dgm:cxn modelId="{605D65F2-2EE7-4FE2-8302-D864C60A6CB5}" type="presOf" srcId="{948D9AAF-981E-4E6E-B508-EE93804150F5}" destId="{DE5E9580-3FA8-4F1A-BAF3-02DAFFCD3DD5}" srcOrd="0" destOrd="0" presId="urn:microsoft.com/office/officeart/2005/8/layout/radial6"/>
    <dgm:cxn modelId="{54E6114C-2EB2-481B-B8CF-8D82BDF1C6BF}" type="presOf" srcId="{BCBBC9EF-5340-4D31-A2A6-CE29EA556D34}" destId="{95227A28-04F7-4B8B-A4E7-F06D2C570EB4}" srcOrd="0" destOrd="0" presId="urn:microsoft.com/office/officeart/2005/8/layout/radial6"/>
    <dgm:cxn modelId="{6BE14EBE-C2E3-4E04-8B92-498E1BA85B23}" srcId="{BCBBC9EF-5340-4D31-A2A6-CE29EA556D34}" destId="{D8821711-A46A-4E8A-8751-A4772EE43A51}" srcOrd="0" destOrd="0" parTransId="{BB6A976E-3005-495D-9E13-3A0F8821C275}" sibTransId="{EB765344-6A67-4EA0-9F8D-D99A42D5A803}"/>
    <dgm:cxn modelId="{F652641B-75E4-4C7F-9222-C76E09899A12}" type="presOf" srcId="{C4038B65-8596-1940-85C6-BD1950330058}" destId="{45CC3743-C4DB-5F4A-90D9-FAD2E52BACDD}" srcOrd="0" destOrd="0" presId="urn:microsoft.com/office/officeart/2005/8/layout/radial6"/>
    <dgm:cxn modelId="{1DB66A0D-CB54-4BE6-9428-5A912C0F267E}" type="presOf" srcId="{B893A748-1D6B-E146-BBFA-43FAB364042A}" destId="{5C0D4860-06BC-BD4F-BD87-010E3E69087D}" srcOrd="0" destOrd="0" presId="urn:microsoft.com/office/officeart/2005/8/layout/radial6"/>
    <dgm:cxn modelId="{2E0246C3-A08C-47F8-97DF-CBEAA3ACD494}" type="presOf" srcId="{17C7F1C6-A4AB-4827-98FF-9BFCF640732A}" destId="{393BC432-CF93-44A6-9E30-6CA3E662A0FE}" srcOrd="0" destOrd="0" presId="urn:microsoft.com/office/officeart/2005/8/layout/radial6"/>
    <dgm:cxn modelId="{95A40878-D397-480D-A32D-35FD667EE605}" type="presParOf" srcId="{95227A28-04F7-4B8B-A4E7-F06D2C570EB4}" destId="{C5F01D7A-5E01-4727-ADCD-B04F30EA8BCE}" srcOrd="0" destOrd="0" presId="urn:microsoft.com/office/officeart/2005/8/layout/radial6"/>
    <dgm:cxn modelId="{9854CA7A-256B-4201-8BEF-A3AF7042CFC6}" type="presParOf" srcId="{95227A28-04F7-4B8B-A4E7-F06D2C570EB4}" destId="{AC02FDD3-6B40-4930-8516-3E8FE4949660}" srcOrd="1" destOrd="0" presId="urn:microsoft.com/office/officeart/2005/8/layout/radial6"/>
    <dgm:cxn modelId="{15667A4C-FC09-407E-AD9B-5F898F95AFC5}" type="presParOf" srcId="{95227A28-04F7-4B8B-A4E7-F06D2C570EB4}" destId="{B0C26F3D-9274-459E-9589-5FB76AC56CE7}" srcOrd="2" destOrd="0" presId="urn:microsoft.com/office/officeart/2005/8/layout/radial6"/>
    <dgm:cxn modelId="{67B3DE31-FD6D-4A4B-A693-4506DE263C3D}" type="presParOf" srcId="{95227A28-04F7-4B8B-A4E7-F06D2C570EB4}" destId="{953FAC50-CBCA-4951-A791-D5AB11ED72F5}" srcOrd="3" destOrd="0" presId="urn:microsoft.com/office/officeart/2005/8/layout/radial6"/>
    <dgm:cxn modelId="{DA49035F-F462-4044-8CE9-608F0DDAA569}" type="presParOf" srcId="{95227A28-04F7-4B8B-A4E7-F06D2C570EB4}" destId="{45CC3743-C4DB-5F4A-90D9-FAD2E52BACDD}" srcOrd="4" destOrd="0" presId="urn:microsoft.com/office/officeart/2005/8/layout/radial6"/>
    <dgm:cxn modelId="{D9A377E2-83F3-43BE-976D-59453B8738AE}" type="presParOf" srcId="{95227A28-04F7-4B8B-A4E7-F06D2C570EB4}" destId="{C25031EC-3493-E64C-8E39-0485C2F4CF9E}" srcOrd="5" destOrd="0" presId="urn:microsoft.com/office/officeart/2005/8/layout/radial6"/>
    <dgm:cxn modelId="{4F0D9145-6E03-4792-9104-1BAA43EC6852}" type="presParOf" srcId="{95227A28-04F7-4B8B-A4E7-F06D2C570EB4}" destId="{5C0D4860-06BC-BD4F-BD87-010E3E69087D}" srcOrd="6" destOrd="0" presId="urn:microsoft.com/office/officeart/2005/8/layout/radial6"/>
    <dgm:cxn modelId="{B26ADC7A-DD5F-4CAA-9903-1920A82A9B9E}" type="presParOf" srcId="{95227A28-04F7-4B8B-A4E7-F06D2C570EB4}" destId="{EE42783C-5342-4E81-A1F3-73C4B9FB0663}" srcOrd="7" destOrd="0" presId="urn:microsoft.com/office/officeart/2005/8/layout/radial6"/>
    <dgm:cxn modelId="{B1DA0E41-CB81-43C9-B6AA-627AF4BDC90A}" type="presParOf" srcId="{95227A28-04F7-4B8B-A4E7-F06D2C570EB4}" destId="{6D247F46-DC5D-4ACA-BA41-1F0DC3D07146}" srcOrd="8" destOrd="0" presId="urn:microsoft.com/office/officeart/2005/8/layout/radial6"/>
    <dgm:cxn modelId="{3E8067C2-B2FC-4371-874A-0C70440EF430}" type="presParOf" srcId="{95227A28-04F7-4B8B-A4E7-F06D2C570EB4}" destId="{4472F510-6ECA-46CF-B327-8E532C3799DF}" srcOrd="9" destOrd="0" presId="urn:microsoft.com/office/officeart/2005/8/layout/radial6"/>
    <dgm:cxn modelId="{A133295A-273F-48B6-92F4-915BF1EDFD98}" type="presParOf" srcId="{95227A28-04F7-4B8B-A4E7-F06D2C570EB4}" destId="{DE5E9580-3FA8-4F1A-BAF3-02DAFFCD3DD5}" srcOrd="10" destOrd="0" presId="urn:microsoft.com/office/officeart/2005/8/layout/radial6"/>
    <dgm:cxn modelId="{28391AB0-AD9D-4FB2-BB6C-16C89E98FDA8}" type="presParOf" srcId="{95227A28-04F7-4B8B-A4E7-F06D2C570EB4}" destId="{34A1DF32-AD0D-4B18-871E-3062FB602593}" srcOrd="11" destOrd="0" presId="urn:microsoft.com/office/officeart/2005/8/layout/radial6"/>
    <dgm:cxn modelId="{9BBF45E3-0E7F-4C7F-A55E-2A01E65D01A8}" type="presParOf" srcId="{95227A28-04F7-4B8B-A4E7-F06D2C570EB4}" destId="{393BC432-CF93-44A6-9E30-6CA3E662A0FE}" srcOrd="12" destOrd="0" presId="urn:microsoft.com/office/officeart/2005/8/layout/radial6"/>
    <dgm:cxn modelId="{92A1D1A9-7F10-4967-8F13-DA2055FB1C01}" type="presParOf" srcId="{95227A28-04F7-4B8B-A4E7-F06D2C570EB4}" destId="{05B251FE-AE74-43DB-AC06-C4BA5B187D20}" srcOrd="13" destOrd="0" presId="urn:microsoft.com/office/officeart/2005/8/layout/radial6"/>
    <dgm:cxn modelId="{E03E29D7-D4E8-48DC-9BA4-923A91F2CDDE}" type="presParOf" srcId="{95227A28-04F7-4B8B-A4E7-F06D2C570EB4}" destId="{4D41BE8F-0DAF-4752-AB0A-2AD4BBB685F3}" srcOrd="14" destOrd="0" presId="urn:microsoft.com/office/officeart/2005/8/layout/radial6"/>
    <dgm:cxn modelId="{7CC1DA0F-B2B1-4C92-9939-B59DE962EEA8}" type="presParOf" srcId="{95227A28-04F7-4B8B-A4E7-F06D2C570EB4}" destId="{6C40D2CB-DC8A-4163-96C8-0413430468EC}" srcOrd="15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BCBBC9EF-5340-4D31-A2A6-CE29EA556D34}" type="doc">
      <dgm:prSet loTypeId="urn:microsoft.com/office/officeart/2005/8/layout/radial6" loCatId="cycle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en-US"/>
        </a:p>
      </dgm:t>
    </dgm:pt>
    <dgm:pt modelId="{D8821711-A46A-4E8A-8751-A4772EE43A51}">
      <dgm:prSet phldrT="[Text]" custT="1"/>
      <dgm:spPr>
        <a:solidFill>
          <a:schemeClr val="accent4"/>
        </a:solidFill>
      </dgm:spPr>
      <dgm:t>
        <a:bodyPr/>
        <a:lstStyle/>
        <a:p>
          <a:r>
            <a:rPr lang="id-ID" sz="1200" b="1" dirty="0">
              <a:solidFill>
                <a:schemeClr val="tx1"/>
              </a:solidFill>
              <a:latin typeface="Segoe UI" panose="020B0502040204020203" pitchFamily="34" charset="0"/>
              <a:ea typeface="Calibri" charset="0"/>
              <a:cs typeface="Segoe UI" panose="020B0502040204020203" pitchFamily="34" charset="0"/>
            </a:rPr>
            <a:t>PENINGKATAN NILAI TAMBAH/ EFISIENSI JASA PRODUKTIF</a:t>
          </a:r>
          <a:endParaRPr lang="en-US" sz="1200" b="1" dirty="0">
            <a:solidFill>
              <a:schemeClr val="tx1"/>
            </a:solidFill>
            <a:latin typeface="Segoe UI" panose="020B0502040204020203" pitchFamily="34" charset="0"/>
            <a:ea typeface="Calibri" charset="0"/>
            <a:cs typeface="Segoe UI" panose="020B0502040204020203" pitchFamily="34" charset="0"/>
          </a:endParaRPr>
        </a:p>
      </dgm:t>
    </dgm:pt>
    <dgm:pt modelId="{BB6A976E-3005-495D-9E13-3A0F8821C275}" type="parTrans" cxnId="{6BE14EBE-C2E3-4E04-8B92-498E1BA85B23}">
      <dgm:prSet/>
      <dgm:spPr/>
      <dgm:t>
        <a:bodyPr/>
        <a:lstStyle/>
        <a:p>
          <a:endParaRPr lang="en-US">
            <a:latin typeface="Calibri" charset="0"/>
            <a:ea typeface="Calibri" charset="0"/>
            <a:cs typeface="Calibri" charset="0"/>
          </a:endParaRPr>
        </a:p>
      </dgm:t>
    </dgm:pt>
    <dgm:pt modelId="{EB765344-6A67-4EA0-9F8D-D99A42D5A803}" type="sibTrans" cxnId="{6BE14EBE-C2E3-4E04-8B92-498E1BA85B23}">
      <dgm:prSet/>
      <dgm:spPr/>
      <dgm:t>
        <a:bodyPr/>
        <a:lstStyle/>
        <a:p>
          <a:endParaRPr lang="en-US">
            <a:latin typeface="Calibri" charset="0"/>
            <a:ea typeface="Calibri" charset="0"/>
            <a:cs typeface="Calibri" charset="0"/>
          </a:endParaRPr>
        </a:p>
      </dgm:t>
    </dgm:pt>
    <dgm:pt modelId="{39B9FC30-C86C-4961-8DA5-C0499C49DCFC}">
      <dgm:prSet phldrT="[Text]" custT="1"/>
      <dgm:spPr>
        <a:solidFill>
          <a:srgbClr val="FF5050"/>
        </a:solidFill>
      </dgm:spPr>
      <dgm:t>
        <a:bodyPr/>
        <a:lstStyle/>
        <a:p>
          <a:r>
            <a:rPr lang="en-US" sz="1050" b="0" u="none" dirty="0" err="1">
              <a:latin typeface="Segoe UI" panose="020B0502040204020203" pitchFamily="34" charset="0"/>
              <a:ea typeface="Calibri" charset="0"/>
              <a:cs typeface="Segoe UI" panose="020B0502040204020203" pitchFamily="34" charset="0"/>
            </a:rPr>
            <a:t>Percepatan</a:t>
          </a:r>
          <a:r>
            <a:rPr lang="en-US" sz="1050" b="0" u="none" dirty="0">
              <a:latin typeface="Segoe UI" panose="020B0502040204020203" pitchFamily="34" charset="0"/>
              <a:ea typeface="Calibri" charset="0"/>
              <a:cs typeface="Segoe UI" panose="020B0502040204020203" pitchFamily="34" charset="0"/>
            </a:rPr>
            <a:t> </a:t>
          </a:r>
          <a:r>
            <a:rPr lang="en-US" sz="1050" b="0" u="none" dirty="0" err="1">
              <a:latin typeface="Segoe UI" panose="020B0502040204020203" pitchFamily="34" charset="0"/>
              <a:ea typeface="Calibri" charset="0"/>
              <a:cs typeface="Segoe UI" panose="020B0502040204020203" pitchFamily="34" charset="0"/>
            </a:rPr>
            <a:t>pengembangan</a:t>
          </a:r>
          <a:r>
            <a:rPr lang="en-US" sz="1050" b="0" u="none" dirty="0">
              <a:latin typeface="Segoe UI" panose="020B0502040204020203" pitchFamily="34" charset="0"/>
              <a:ea typeface="Calibri" charset="0"/>
              <a:cs typeface="Segoe UI" panose="020B0502040204020203" pitchFamily="34" charset="0"/>
            </a:rPr>
            <a:t> 7 </a:t>
          </a:r>
          <a:r>
            <a:rPr lang="en-US" sz="1050" b="0" u="none" dirty="0" err="1">
              <a:latin typeface="Segoe UI" panose="020B0502040204020203" pitchFamily="34" charset="0"/>
              <a:ea typeface="Calibri" charset="0"/>
              <a:cs typeface="Segoe UI" panose="020B0502040204020203" pitchFamily="34" charset="0"/>
            </a:rPr>
            <a:t>kawasan</a:t>
          </a:r>
          <a:r>
            <a:rPr lang="en-US" sz="1050" b="0" u="none" dirty="0">
              <a:latin typeface="Segoe UI" panose="020B0502040204020203" pitchFamily="34" charset="0"/>
              <a:ea typeface="Calibri" charset="0"/>
              <a:cs typeface="Segoe UI" panose="020B0502040204020203" pitchFamily="34" charset="0"/>
            </a:rPr>
            <a:t> </a:t>
          </a:r>
          <a:r>
            <a:rPr lang="en-US" sz="1050" b="0" u="none" dirty="0" err="1">
              <a:latin typeface="Segoe UI" panose="020B0502040204020203" pitchFamily="34" charset="0"/>
              <a:ea typeface="Calibri" charset="0"/>
              <a:cs typeface="Segoe UI" panose="020B0502040204020203" pitchFamily="34" charset="0"/>
            </a:rPr>
            <a:t>pariwisata</a:t>
          </a:r>
          <a:r>
            <a:rPr lang="en-US" sz="1050" b="0" u="none" dirty="0">
              <a:latin typeface="Segoe UI" panose="020B0502040204020203" pitchFamily="34" charset="0"/>
              <a:ea typeface="Calibri" charset="0"/>
              <a:cs typeface="Segoe UI" panose="020B0502040204020203" pitchFamily="34" charset="0"/>
            </a:rPr>
            <a:t> </a:t>
          </a:r>
          <a:r>
            <a:rPr lang="en-US" sz="1050" b="0" u="none" dirty="0" err="1">
              <a:latin typeface="Segoe UI" panose="020B0502040204020203" pitchFamily="34" charset="0"/>
              <a:ea typeface="Calibri" charset="0"/>
              <a:cs typeface="Segoe UI" panose="020B0502040204020203" pitchFamily="34" charset="0"/>
            </a:rPr>
            <a:t>dan</a:t>
          </a:r>
          <a:r>
            <a:rPr lang="en-US" sz="1050" b="0" u="none" dirty="0">
              <a:latin typeface="Segoe UI" panose="020B0502040204020203" pitchFamily="34" charset="0"/>
              <a:ea typeface="Calibri" charset="0"/>
              <a:cs typeface="Segoe UI" panose="020B0502040204020203" pitchFamily="34" charset="0"/>
            </a:rPr>
            <a:t> 3 KEK </a:t>
          </a:r>
          <a:r>
            <a:rPr lang="en-US" sz="1050" b="0" u="none" dirty="0" err="1" smtClean="0">
              <a:latin typeface="Segoe UI" panose="020B0502040204020203" pitchFamily="34" charset="0"/>
              <a:ea typeface="Calibri" charset="0"/>
              <a:cs typeface="Segoe UI" panose="020B0502040204020203" pitchFamily="34" charset="0"/>
            </a:rPr>
            <a:t>pariwi</a:t>
          </a:r>
          <a:r>
            <a:rPr lang="id-ID" sz="1050" b="0" u="none" dirty="0" smtClean="0">
              <a:latin typeface="Segoe UI" panose="020B0502040204020203" pitchFamily="34" charset="0"/>
              <a:ea typeface="Calibri" charset="0"/>
              <a:cs typeface="Segoe UI" panose="020B0502040204020203" pitchFamily="34" charset="0"/>
            </a:rPr>
            <a:t>s</a:t>
          </a:r>
          <a:r>
            <a:rPr lang="en-US" sz="1050" b="0" u="none" dirty="0" err="1" smtClean="0">
              <a:latin typeface="Segoe UI" panose="020B0502040204020203" pitchFamily="34" charset="0"/>
              <a:ea typeface="Calibri" charset="0"/>
              <a:cs typeface="Segoe UI" panose="020B0502040204020203" pitchFamily="34" charset="0"/>
            </a:rPr>
            <a:t>ata</a:t>
          </a:r>
          <a:endParaRPr lang="en-US" sz="1050" b="0" u="none" dirty="0">
            <a:latin typeface="Segoe UI" panose="020B0502040204020203" pitchFamily="34" charset="0"/>
            <a:ea typeface="Calibri" charset="0"/>
            <a:cs typeface="Segoe UI" panose="020B0502040204020203" pitchFamily="34" charset="0"/>
          </a:endParaRPr>
        </a:p>
      </dgm:t>
    </dgm:pt>
    <dgm:pt modelId="{A104BBD7-E873-4600-BC99-6CDF9A15DB90}" type="parTrans" cxnId="{EAE66857-0506-4F50-A966-B0A8FB09D5EA}">
      <dgm:prSet/>
      <dgm:spPr/>
      <dgm:t>
        <a:bodyPr/>
        <a:lstStyle/>
        <a:p>
          <a:endParaRPr lang="en-US">
            <a:latin typeface="Calibri" charset="0"/>
            <a:ea typeface="Calibri" charset="0"/>
            <a:cs typeface="Calibri" charset="0"/>
          </a:endParaRPr>
        </a:p>
      </dgm:t>
    </dgm:pt>
    <dgm:pt modelId="{F2458D4E-9CE5-4385-AD53-6EA35D774D3C}" type="sibTrans" cxnId="{EAE66857-0506-4F50-A966-B0A8FB09D5EA}">
      <dgm:prSet/>
      <dgm:spPr>
        <a:solidFill>
          <a:srgbClr val="777171"/>
        </a:solidFill>
      </dgm:spPr>
      <dgm:t>
        <a:bodyPr/>
        <a:lstStyle/>
        <a:p>
          <a:endParaRPr lang="en-US">
            <a:latin typeface="Calibri" charset="0"/>
            <a:ea typeface="Calibri" charset="0"/>
            <a:cs typeface="Calibri" charset="0"/>
          </a:endParaRPr>
        </a:p>
      </dgm:t>
    </dgm:pt>
    <dgm:pt modelId="{5148CF2D-BEB5-451C-9651-358A0EAC20C8}">
      <dgm:prSet phldrT="[Text]" custT="1"/>
      <dgm:spPr>
        <a:solidFill>
          <a:srgbClr val="FF5050"/>
        </a:solidFill>
      </dgm:spPr>
      <dgm:t>
        <a:bodyPr/>
        <a:lstStyle/>
        <a:p>
          <a:r>
            <a:rPr lang="id-ID" sz="1200" b="1" dirty="0">
              <a:solidFill>
                <a:schemeClr val="tx1"/>
              </a:solidFill>
              <a:latin typeface="Segoe UI" panose="020B0502040204020203" pitchFamily="34" charset="0"/>
              <a:ea typeface="Calibri" charset="0"/>
              <a:cs typeface="Segoe UI" panose="020B0502040204020203" pitchFamily="34" charset="0"/>
            </a:rPr>
            <a:t>Penguatan struktur ekonomi kreatif</a:t>
          </a:r>
          <a:endParaRPr lang="en-US" sz="1200" b="1" dirty="0">
            <a:solidFill>
              <a:schemeClr val="tx1"/>
            </a:solidFill>
            <a:latin typeface="Segoe UI" panose="020B0502040204020203" pitchFamily="34" charset="0"/>
            <a:ea typeface="Calibri" charset="0"/>
            <a:cs typeface="Segoe UI" panose="020B0502040204020203" pitchFamily="34" charset="0"/>
          </a:endParaRPr>
        </a:p>
      </dgm:t>
    </dgm:pt>
    <dgm:pt modelId="{7D990807-A497-4260-B655-C262C8267385}" type="parTrans" cxnId="{9C6D3469-A549-4DC9-B0E0-D9DD604C5306}">
      <dgm:prSet/>
      <dgm:spPr/>
      <dgm:t>
        <a:bodyPr/>
        <a:lstStyle/>
        <a:p>
          <a:endParaRPr lang="en-US">
            <a:latin typeface="Calibri" charset="0"/>
            <a:ea typeface="Calibri" charset="0"/>
            <a:cs typeface="Calibri" charset="0"/>
          </a:endParaRPr>
        </a:p>
      </dgm:t>
    </dgm:pt>
    <dgm:pt modelId="{3FE635C8-8882-4C6B-B2AD-110D2BDFA8D9}" type="sibTrans" cxnId="{9C6D3469-A549-4DC9-B0E0-D9DD604C5306}">
      <dgm:prSet/>
      <dgm:spPr>
        <a:solidFill>
          <a:srgbClr val="777171"/>
        </a:solidFill>
      </dgm:spPr>
      <dgm:t>
        <a:bodyPr/>
        <a:lstStyle/>
        <a:p>
          <a:endParaRPr lang="en-US">
            <a:latin typeface="Calibri" charset="0"/>
            <a:ea typeface="Calibri" charset="0"/>
            <a:cs typeface="Calibri" charset="0"/>
          </a:endParaRPr>
        </a:p>
      </dgm:t>
    </dgm:pt>
    <dgm:pt modelId="{D20A7765-1215-43B2-A302-0FE34C224690}">
      <dgm:prSet custT="1"/>
      <dgm:spPr>
        <a:solidFill>
          <a:srgbClr val="FF5050"/>
        </a:solidFill>
      </dgm:spPr>
      <dgm:t>
        <a:bodyPr/>
        <a:lstStyle/>
        <a:p>
          <a:r>
            <a:rPr lang="id-ID" sz="900" b="0" dirty="0">
              <a:latin typeface="Segoe UI" panose="020B0502040204020203" pitchFamily="34" charset="0"/>
              <a:ea typeface="Calibri" charset="0"/>
              <a:cs typeface="Segoe UI" panose="020B0502040204020203" pitchFamily="34" charset="0"/>
            </a:rPr>
            <a:t>Pengembangan kemitraan usaha mikro dan kecil (UMK) dengan usaha menengah dan besar (UMB)</a:t>
          </a:r>
          <a:endParaRPr lang="en-US" sz="900" b="0" dirty="0">
            <a:latin typeface="Segoe UI" panose="020B0502040204020203" pitchFamily="34" charset="0"/>
            <a:ea typeface="Calibri" charset="0"/>
            <a:cs typeface="Segoe UI" panose="020B0502040204020203" pitchFamily="34" charset="0"/>
          </a:endParaRPr>
        </a:p>
      </dgm:t>
    </dgm:pt>
    <dgm:pt modelId="{18506260-133A-4C3D-BFC3-56E2D9D49850}" type="parTrans" cxnId="{788E3C9F-BC87-4F7F-8A8A-4DAC205E4024}">
      <dgm:prSet/>
      <dgm:spPr/>
      <dgm:t>
        <a:bodyPr/>
        <a:lstStyle/>
        <a:p>
          <a:endParaRPr lang="en-US">
            <a:latin typeface="Calibri" charset="0"/>
            <a:ea typeface="Calibri" charset="0"/>
            <a:cs typeface="Calibri" charset="0"/>
          </a:endParaRPr>
        </a:p>
      </dgm:t>
    </dgm:pt>
    <dgm:pt modelId="{0904D097-E3DA-440F-A7D7-7960B8B911EB}" type="sibTrans" cxnId="{788E3C9F-BC87-4F7F-8A8A-4DAC205E4024}">
      <dgm:prSet/>
      <dgm:spPr>
        <a:solidFill>
          <a:srgbClr val="777171"/>
        </a:solidFill>
      </dgm:spPr>
      <dgm:t>
        <a:bodyPr/>
        <a:lstStyle/>
        <a:p>
          <a:endParaRPr lang="en-US">
            <a:latin typeface="Calibri" charset="0"/>
            <a:ea typeface="Calibri" charset="0"/>
            <a:cs typeface="Calibri" charset="0"/>
          </a:endParaRPr>
        </a:p>
      </dgm:t>
    </dgm:pt>
    <dgm:pt modelId="{33B8FF63-C6A5-4D6D-9E6B-E91B1F12DB77}">
      <dgm:prSet custT="1"/>
      <dgm:spPr>
        <a:solidFill>
          <a:srgbClr val="FF5050"/>
        </a:solidFill>
      </dgm:spPr>
      <dgm:t>
        <a:bodyPr/>
        <a:lstStyle/>
        <a:p>
          <a:r>
            <a:rPr lang="id-ID" sz="1200" b="0" dirty="0">
              <a:latin typeface="Segoe UI" panose="020B0502040204020203" pitchFamily="34" charset="0"/>
              <a:ea typeface="Calibri" charset="0"/>
              <a:cs typeface="Segoe UI" panose="020B0502040204020203" pitchFamily="34" charset="0"/>
            </a:rPr>
            <a:t>Peningkatan perdagangan dalam dan luar negeri </a:t>
          </a:r>
          <a:endParaRPr lang="en-US" sz="1200" b="0" dirty="0">
            <a:latin typeface="Segoe UI" panose="020B0502040204020203" pitchFamily="34" charset="0"/>
            <a:ea typeface="Calibri" charset="0"/>
            <a:cs typeface="Segoe UI" panose="020B0502040204020203" pitchFamily="34" charset="0"/>
          </a:endParaRPr>
        </a:p>
      </dgm:t>
    </dgm:pt>
    <dgm:pt modelId="{1C75AEA5-6A1D-4E5C-86BA-F3EB16BE8379}" type="parTrans" cxnId="{FE45E297-7D44-4077-88D1-ECA7EFA43869}">
      <dgm:prSet/>
      <dgm:spPr/>
      <dgm:t>
        <a:bodyPr/>
        <a:lstStyle/>
        <a:p>
          <a:endParaRPr lang="en-US">
            <a:latin typeface="Calibri" charset="0"/>
            <a:ea typeface="Calibri" charset="0"/>
            <a:cs typeface="Calibri" charset="0"/>
          </a:endParaRPr>
        </a:p>
      </dgm:t>
    </dgm:pt>
    <dgm:pt modelId="{FA14E4F3-41BF-43DE-9BC5-FE138C8D3694}" type="sibTrans" cxnId="{FE45E297-7D44-4077-88D1-ECA7EFA43869}">
      <dgm:prSet/>
      <dgm:spPr>
        <a:solidFill>
          <a:srgbClr val="777171"/>
        </a:solidFill>
      </dgm:spPr>
      <dgm:t>
        <a:bodyPr/>
        <a:lstStyle/>
        <a:p>
          <a:endParaRPr lang="en-US">
            <a:latin typeface="Calibri" charset="0"/>
            <a:ea typeface="Calibri" charset="0"/>
            <a:cs typeface="Calibri" charset="0"/>
          </a:endParaRPr>
        </a:p>
      </dgm:t>
    </dgm:pt>
    <dgm:pt modelId="{C8057E6D-ACB5-49C7-82C7-DF51EBEFAFE3}">
      <dgm:prSet custT="1"/>
      <dgm:spPr>
        <a:solidFill>
          <a:srgbClr val="FF5050"/>
        </a:solidFill>
      </dgm:spPr>
      <dgm:t>
        <a:bodyPr/>
        <a:lstStyle/>
        <a:p>
          <a:r>
            <a:rPr lang="id-ID" sz="1200" b="0" dirty="0">
              <a:latin typeface="Segoe UI" panose="020B0502040204020203" pitchFamily="34" charset="0"/>
              <a:ea typeface="Calibri" charset="0"/>
              <a:cs typeface="Segoe UI" panose="020B0502040204020203" pitchFamily="34" charset="0"/>
            </a:rPr>
            <a:t>Perluasan akses keuangan/ pembiyaan </a:t>
          </a:r>
          <a:endParaRPr lang="en-US" sz="1200" b="0" dirty="0">
            <a:latin typeface="Segoe UI" panose="020B0502040204020203" pitchFamily="34" charset="0"/>
            <a:ea typeface="Calibri" charset="0"/>
            <a:cs typeface="Segoe UI" panose="020B0502040204020203" pitchFamily="34" charset="0"/>
          </a:endParaRPr>
        </a:p>
      </dgm:t>
    </dgm:pt>
    <dgm:pt modelId="{7619D9D7-72C5-4CCB-895E-1DF007AE8705}" type="parTrans" cxnId="{90896416-4D3E-451F-84F6-403B538275F0}">
      <dgm:prSet/>
      <dgm:spPr/>
      <dgm:t>
        <a:bodyPr/>
        <a:lstStyle/>
        <a:p>
          <a:endParaRPr lang="en-US">
            <a:latin typeface="Calibri" charset="0"/>
            <a:ea typeface="Calibri" charset="0"/>
            <a:cs typeface="Calibri" charset="0"/>
          </a:endParaRPr>
        </a:p>
      </dgm:t>
    </dgm:pt>
    <dgm:pt modelId="{BC8AA49A-5E4C-492D-A351-9D821EE3CF01}" type="sibTrans" cxnId="{90896416-4D3E-451F-84F6-403B538275F0}">
      <dgm:prSet/>
      <dgm:spPr>
        <a:solidFill>
          <a:srgbClr val="777171"/>
        </a:solidFill>
      </dgm:spPr>
      <dgm:t>
        <a:bodyPr/>
        <a:lstStyle/>
        <a:p>
          <a:endParaRPr lang="en-US">
            <a:latin typeface="Calibri" charset="0"/>
            <a:ea typeface="Calibri" charset="0"/>
            <a:cs typeface="Calibri" charset="0"/>
          </a:endParaRPr>
        </a:p>
      </dgm:t>
    </dgm:pt>
    <dgm:pt modelId="{95227A28-04F7-4B8B-A4E7-F06D2C570EB4}" type="pres">
      <dgm:prSet presAssocID="{BCBBC9EF-5340-4D31-A2A6-CE29EA556D34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id-ID"/>
        </a:p>
      </dgm:t>
    </dgm:pt>
    <dgm:pt modelId="{C5F01D7A-5E01-4727-ADCD-B04F30EA8BCE}" type="pres">
      <dgm:prSet presAssocID="{D8821711-A46A-4E8A-8751-A4772EE43A51}" presName="centerShape" presStyleLbl="node0" presStyleIdx="0" presStyleCnt="1" custScaleX="110532" custScaleY="101558" custLinFactNeighborX="547" custLinFactNeighborY="453"/>
      <dgm:spPr/>
      <dgm:t>
        <a:bodyPr/>
        <a:lstStyle/>
        <a:p>
          <a:endParaRPr lang="id-ID"/>
        </a:p>
      </dgm:t>
    </dgm:pt>
    <dgm:pt modelId="{AC02FDD3-6B40-4930-8516-3E8FE4949660}" type="pres">
      <dgm:prSet presAssocID="{39B9FC30-C86C-4961-8DA5-C0499C49DCFC}" presName="node" presStyleLbl="node1" presStyleIdx="0" presStyleCnt="5" custScaleX="115470" custScaleY="115470">
        <dgm:presLayoutVars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B0C26F3D-9274-459E-9589-5FB76AC56CE7}" type="pres">
      <dgm:prSet presAssocID="{39B9FC30-C86C-4961-8DA5-C0499C49DCFC}" presName="dummy" presStyleCnt="0"/>
      <dgm:spPr/>
    </dgm:pt>
    <dgm:pt modelId="{953FAC50-CBCA-4951-A791-D5AB11ED72F5}" type="pres">
      <dgm:prSet presAssocID="{F2458D4E-9CE5-4385-AD53-6EA35D774D3C}" presName="sibTrans" presStyleLbl="sibTrans2D1" presStyleIdx="0" presStyleCnt="5" custScaleX="104518" custScaleY="103342"/>
      <dgm:spPr/>
      <dgm:t>
        <a:bodyPr/>
        <a:lstStyle/>
        <a:p>
          <a:endParaRPr lang="id-ID"/>
        </a:p>
      </dgm:t>
    </dgm:pt>
    <dgm:pt modelId="{ABC2DB34-B58C-4671-B9B7-7D68689405D3}" type="pres">
      <dgm:prSet presAssocID="{5148CF2D-BEB5-451C-9651-358A0EAC20C8}" presName="node" presStyleLbl="node1" presStyleIdx="1" presStyleCnt="5" custScaleX="115470" custScaleY="115470">
        <dgm:presLayoutVars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1CDA04E3-D4AC-4C7A-A552-3B5EA54365C5}" type="pres">
      <dgm:prSet presAssocID="{5148CF2D-BEB5-451C-9651-358A0EAC20C8}" presName="dummy" presStyleCnt="0"/>
      <dgm:spPr/>
    </dgm:pt>
    <dgm:pt modelId="{6C0DBECC-2091-4A0E-BAE3-E1A1702154BB}" type="pres">
      <dgm:prSet presAssocID="{3FE635C8-8882-4C6B-B2AD-110D2BDFA8D9}" presName="sibTrans" presStyleLbl="sibTrans2D1" presStyleIdx="1" presStyleCnt="5" custScaleX="105173" custScaleY="100920"/>
      <dgm:spPr/>
      <dgm:t>
        <a:bodyPr/>
        <a:lstStyle/>
        <a:p>
          <a:endParaRPr lang="id-ID"/>
        </a:p>
      </dgm:t>
    </dgm:pt>
    <dgm:pt modelId="{B2330BCC-79BB-475F-8B64-21BBE126E10E}" type="pres">
      <dgm:prSet presAssocID="{D20A7765-1215-43B2-A302-0FE34C224690}" presName="node" presStyleLbl="node1" presStyleIdx="2" presStyleCnt="5" custScaleX="122872" custScaleY="107758" custRadScaleRad="99084" custRadScaleInc="-6554">
        <dgm:presLayoutVars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0B0D9B30-0E24-48B5-A95F-5290A892F8EA}" type="pres">
      <dgm:prSet presAssocID="{D20A7765-1215-43B2-A302-0FE34C224690}" presName="dummy" presStyleCnt="0"/>
      <dgm:spPr/>
    </dgm:pt>
    <dgm:pt modelId="{F5C0A146-CDF9-45F7-B239-5C5DEC4A296C}" type="pres">
      <dgm:prSet presAssocID="{0904D097-E3DA-440F-A7D7-7960B8B911EB}" presName="sibTrans" presStyleLbl="sibTrans2D1" presStyleIdx="2" presStyleCnt="5"/>
      <dgm:spPr/>
      <dgm:t>
        <a:bodyPr/>
        <a:lstStyle/>
        <a:p>
          <a:endParaRPr lang="id-ID"/>
        </a:p>
      </dgm:t>
    </dgm:pt>
    <dgm:pt modelId="{D279D22E-C0C7-4ADE-A344-BDA9C7F82966}" type="pres">
      <dgm:prSet presAssocID="{33B8FF63-C6A5-4D6D-9E6B-E91B1F12DB77}" presName="node" presStyleLbl="node1" presStyleIdx="3" presStyleCnt="5" custScaleX="121656" custScaleY="108905" custRadScaleRad="100258" custRadScaleInc="10000">
        <dgm:presLayoutVars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A6A5650B-2007-4D19-B7F5-50EFC6AF7802}" type="pres">
      <dgm:prSet presAssocID="{33B8FF63-C6A5-4D6D-9E6B-E91B1F12DB77}" presName="dummy" presStyleCnt="0"/>
      <dgm:spPr/>
    </dgm:pt>
    <dgm:pt modelId="{2E4D2681-9131-4F6A-B20F-5C7A8D7CB6E1}" type="pres">
      <dgm:prSet presAssocID="{FA14E4F3-41BF-43DE-9BC5-FE138C8D3694}" presName="sibTrans" presStyleLbl="sibTrans2D1" presStyleIdx="3" presStyleCnt="5"/>
      <dgm:spPr/>
      <dgm:t>
        <a:bodyPr/>
        <a:lstStyle/>
        <a:p>
          <a:endParaRPr lang="id-ID"/>
        </a:p>
      </dgm:t>
    </dgm:pt>
    <dgm:pt modelId="{D4829DA4-8F9D-4451-BFAA-9E97EF9A3091}" type="pres">
      <dgm:prSet presAssocID="{C8057E6D-ACB5-49C7-82C7-DF51EBEFAFE3}" presName="node" presStyleLbl="node1" presStyleIdx="4" presStyleCnt="5" custScaleX="105836" custScaleY="106714" custRadScaleRad="104846" custRadScaleInc="51631">
        <dgm:presLayoutVars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17AC673F-BBFE-4958-9200-4C2F3B56C7CA}" type="pres">
      <dgm:prSet presAssocID="{C8057E6D-ACB5-49C7-82C7-DF51EBEFAFE3}" presName="dummy" presStyleCnt="0"/>
      <dgm:spPr/>
    </dgm:pt>
    <dgm:pt modelId="{78407732-6B73-4985-90F3-4E859F9041E7}" type="pres">
      <dgm:prSet presAssocID="{BC8AA49A-5E4C-492D-A351-9D821EE3CF01}" presName="sibTrans" presStyleLbl="sibTrans2D1" presStyleIdx="4" presStyleCnt="5"/>
      <dgm:spPr/>
      <dgm:t>
        <a:bodyPr/>
        <a:lstStyle/>
        <a:p>
          <a:endParaRPr lang="id-ID"/>
        </a:p>
      </dgm:t>
    </dgm:pt>
  </dgm:ptLst>
  <dgm:cxnLst>
    <dgm:cxn modelId="{EAE66857-0506-4F50-A966-B0A8FB09D5EA}" srcId="{D8821711-A46A-4E8A-8751-A4772EE43A51}" destId="{39B9FC30-C86C-4961-8DA5-C0499C49DCFC}" srcOrd="0" destOrd="0" parTransId="{A104BBD7-E873-4600-BC99-6CDF9A15DB90}" sibTransId="{F2458D4E-9CE5-4385-AD53-6EA35D774D3C}"/>
    <dgm:cxn modelId="{9C6D3469-A549-4DC9-B0E0-D9DD604C5306}" srcId="{D8821711-A46A-4E8A-8751-A4772EE43A51}" destId="{5148CF2D-BEB5-451C-9651-358A0EAC20C8}" srcOrd="1" destOrd="0" parTransId="{7D990807-A497-4260-B655-C262C8267385}" sibTransId="{3FE635C8-8882-4C6B-B2AD-110D2BDFA8D9}"/>
    <dgm:cxn modelId="{269D5B4F-A543-4BBB-8110-A72D5090D524}" type="presOf" srcId="{C8057E6D-ACB5-49C7-82C7-DF51EBEFAFE3}" destId="{D4829DA4-8F9D-4451-BFAA-9E97EF9A3091}" srcOrd="0" destOrd="0" presId="urn:microsoft.com/office/officeart/2005/8/layout/radial6"/>
    <dgm:cxn modelId="{966B0360-3020-4581-B2A5-10B3A582E4CA}" type="presOf" srcId="{FA14E4F3-41BF-43DE-9BC5-FE138C8D3694}" destId="{2E4D2681-9131-4F6A-B20F-5C7A8D7CB6E1}" srcOrd="0" destOrd="0" presId="urn:microsoft.com/office/officeart/2005/8/layout/radial6"/>
    <dgm:cxn modelId="{BC99AEAB-45B0-4A11-A67A-DB58AF12B2D0}" type="presOf" srcId="{5148CF2D-BEB5-451C-9651-358A0EAC20C8}" destId="{ABC2DB34-B58C-4671-B9B7-7D68689405D3}" srcOrd="0" destOrd="0" presId="urn:microsoft.com/office/officeart/2005/8/layout/radial6"/>
    <dgm:cxn modelId="{FE45E297-7D44-4077-88D1-ECA7EFA43869}" srcId="{D8821711-A46A-4E8A-8751-A4772EE43A51}" destId="{33B8FF63-C6A5-4D6D-9E6B-E91B1F12DB77}" srcOrd="3" destOrd="0" parTransId="{1C75AEA5-6A1D-4E5C-86BA-F3EB16BE8379}" sibTransId="{FA14E4F3-41BF-43DE-9BC5-FE138C8D3694}"/>
    <dgm:cxn modelId="{64AEE46C-701A-4E1C-A97F-A6CC87636113}" type="presOf" srcId="{BCBBC9EF-5340-4D31-A2A6-CE29EA556D34}" destId="{95227A28-04F7-4B8B-A4E7-F06D2C570EB4}" srcOrd="0" destOrd="0" presId="urn:microsoft.com/office/officeart/2005/8/layout/radial6"/>
    <dgm:cxn modelId="{E8C47ADD-9919-410E-8B6B-4AD011ED92A7}" type="presOf" srcId="{F2458D4E-9CE5-4385-AD53-6EA35D774D3C}" destId="{953FAC50-CBCA-4951-A791-D5AB11ED72F5}" srcOrd="0" destOrd="0" presId="urn:microsoft.com/office/officeart/2005/8/layout/radial6"/>
    <dgm:cxn modelId="{1DDC0243-F9B4-49FB-95B3-F6F27A16F609}" type="presOf" srcId="{3FE635C8-8882-4C6B-B2AD-110D2BDFA8D9}" destId="{6C0DBECC-2091-4A0E-BAE3-E1A1702154BB}" srcOrd="0" destOrd="0" presId="urn:microsoft.com/office/officeart/2005/8/layout/radial6"/>
    <dgm:cxn modelId="{48165B88-A4AD-4035-B221-D1E0F8968D12}" type="presOf" srcId="{D8821711-A46A-4E8A-8751-A4772EE43A51}" destId="{C5F01D7A-5E01-4727-ADCD-B04F30EA8BCE}" srcOrd="0" destOrd="0" presId="urn:microsoft.com/office/officeart/2005/8/layout/radial6"/>
    <dgm:cxn modelId="{049EB22B-0F02-458B-826E-7ED7A817E545}" type="presOf" srcId="{39B9FC30-C86C-4961-8DA5-C0499C49DCFC}" destId="{AC02FDD3-6B40-4930-8516-3E8FE4949660}" srcOrd="0" destOrd="0" presId="urn:microsoft.com/office/officeart/2005/8/layout/radial6"/>
    <dgm:cxn modelId="{788E3C9F-BC87-4F7F-8A8A-4DAC205E4024}" srcId="{D8821711-A46A-4E8A-8751-A4772EE43A51}" destId="{D20A7765-1215-43B2-A302-0FE34C224690}" srcOrd="2" destOrd="0" parTransId="{18506260-133A-4C3D-BFC3-56E2D9D49850}" sibTransId="{0904D097-E3DA-440F-A7D7-7960B8B911EB}"/>
    <dgm:cxn modelId="{D5F2478B-81DC-46E0-8417-DF2C409254F1}" type="presOf" srcId="{D20A7765-1215-43B2-A302-0FE34C224690}" destId="{B2330BCC-79BB-475F-8B64-21BBE126E10E}" srcOrd="0" destOrd="0" presId="urn:microsoft.com/office/officeart/2005/8/layout/radial6"/>
    <dgm:cxn modelId="{90896416-4D3E-451F-84F6-403B538275F0}" srcId="{D8821711-A46A-4E8A-8751-A4772EE43A51}" destId="{C8057E6D-ACB5-49C7-82C7-DF51EBEFAFE3}" srcOrd="4" destOrd="0" parTransId="{7619D9D7-72C5-4CCB-895E-1DF007AE8705}" sibTransId="{BC8AA49A-5E4C-492D-A351-9D821EE3CF01}"/>
    <dgm:cxn modelId="{6BE14EBE-C2E3-4E04-8B92-498E1BA85B23}" srcId="{BCBBC9EF-5340-4D31-A2A6-CE29EA556D34}" destId="{D8821711-A46A-4E8A-8751-A4772EE43A51}" srcOrd="0" destOrd="0" parTransId="{BB6A976E-3005-495D-9E13-3A0F8821C275}" sibTransId="{EB765344-6A67-4EA0-9F8D-D99A42D5A803}"/>
    <dgm:cxn modelId="{8ABF6310-5AFC-474C-9203-EBD8B12CE12F}" type="presOf" srcId="{BC8AA49A-5E4C-492D-A351-9D821EE3CF01}" destId="{78407732-6B73-4985-90F3-4E859F9041E7}" srcOrd="0" destOrd="0" presId="urn:microsoft.com/office/officeart/2005/8/layout/radial6"/>
    <dgm:cxn modelId="{3883588A-892E-42B1-9DF3-2A11AF47950C}" type="presOf" srcId="{0904D097-E3DA-440F-A7D7-7960B8B911EB}" destId="{F5C0A146-CDF9-45F7-B239-5C5DEC4A296C}" srcOrd="0" destOrd="0" presId="urn:microsoft.com/office/officeart/2005/8/layout/radial6"/>
    <dgm:cxn modelId="{9AA72348-583E-477E-AFC4-EE1148CEB792}" type="presOf" srcId="{33B8FF63-C6A5-4D6D-9E6B-E91B1F12DB77}" destId="{D279D22E-C0C7-4ADE-A344-BDA9C7F82966}" srcOrd="0" destOrd="0" presId="urn:microsoft.com/office/officeart/2005/8/layout/radial6"/>
    <dgm:cxn modelId="{CAA1EA6A-21F1-46D6-86A0-3D41961FFA48}" type="presParOf" srcId="{95227A28-04F7-4B8B-A4E7-F06D2C570EB4}" destId="{C5F01D7A-5E01-4727-ADCD-B04F30EA8BCE}" srcOrd="0" destOrd="0" presId="urn:microsoft.com/office/officeart/2005/8/layout/radial6"/>
    <dgm:cxn modelId="{2980D4E5-E9EF-4C57-9AC7-B3EF275CC372}" type="presParOf" srcId="{95227A28-04F7-4B8B-A4E7-F06D2C570EB4}" destId="{AC02FDD3-6B40-4930-8516-3E8FE4949660}" srcOrd="1" destOrd="0" presId="urn:microsoft.com/office/officeart/2005/8/layout/radial6"/>
    <dgm:cxn modelId="{E8D193B2-E67D-4431-BF5D-74EC16574F32}" type="presParOf" srcId="{95227A28-04F7-4B8B-A4E7-F06D2C570EB4}" destId="{B0C26F3D-9274-459E-9589-5FB76AC56CE7}" srcOrd="2" destOrd="0" presId="urn:microsoft.com/office/officeart/2005/8/layout/radial6"/>
    <dgm:cxn modelId="{D22C7CBE-84CE-495C-9008-F54B22625A90}" type="presParOf" srcId="{95227A28-04F7-4B8B-A4E7-F06D2C570EB4}" destId="{953FAC50-CBCA-4951-A791-D5AB11ED72F5}" srcOrd="3" destOrd="0" presId="urn:microsoft.com/office/officeart/2005/8/layout/radial6"/>
    <dgm:cxn modelId="{C128F9D0-9474-40A3-9EE2-86A82599BB11}" type="presParOf" srcId="{95227A28-04F7-4B8B-A4E7-F06D2C570EB4}" destId="{ABC2DB34-B58C-4671-B9B7-7D68689405D3}" srcOrd="4" destOrd="0" presId="urn:microsoft.com/office/officeart/2005/8/layout/radial6"/>
    <dgm:cxn modelId="{D1330247-1319-46C5-BBC6-38C273F92792}" type="presParOf" srcId="{95227A28-04F7-4B8B-A4E7-F06D2C570EB4}" destId="{1CDA04E3-D4AC-4C7A-A552-3B5EA54365C5}" srcOrd="5" destOrd="0" presId="urn:microsoft.com/office/officeart/2005/8/layout/radial6"/>
    <dgm:cxn modelId="{7BDFEF69-D218-435D-8B7F-47042DE18DDF}" type="presParOf" srcId="{95227A28-04F7-4B8B-A4E7-F06D2C570EB4}" destId="{6C0DBECC-2091-4A0E-BAE3-E1A1702154BB}" srcOrd="6" destOrd="0" presId="urn:microsoft.com/office/officeart/2005/8/layout/radial6"/>
    <dgm:cxn modelId="{426F84B7-E3EE-4E78-A1C9-0C4BFD2807B1}" type="presParOf" srcId="{95227A28-04F7-4B8B-A4E7-F06D2C570EB4}" destId="{B2330BCC-79BB-475F-8B64-21BBE126E10E}" srcOrd="7" destOrd="0" presId="urn:microsoft.com/office/officeart/2005/8/layout/radial6"/>
    <dgm:cxn modelId="{F84CEF91-4AB4-4EC2-B1AB-CBFC3A9A3DD7}" type="presParOf" srcId="{95227A28-04F7-4B8B-A4E7-F06D2C570EB4}" destId="{0B0D9B30-0E24-48B5-A95F-5290A892F8EA}" srcOrd="8" destOrd="0" presId="urn:microsoft.com/office/officeart/2005/8/layout/radial6"/>
    <dgm:cxn modelId="{2D9FD4EF-8953-4147-95D9-0B5D5A98FC18}" type="presParOf" srcId="{95227A28-04F7-4B8B-A4E7-F06D2C570EB4}" destId="{F5C0A146-CDF9-45F7-B239-5C5DEC4A296C}" srcOrd="9" destOrd="0" presId="urn:microsoft.com/office/officeart/2005/8/layout/radial6"/>
    <dgm:cxn modelId="{1068244E-97D8-423A-9C8A-636455C22CF9}" type="presParOf" srcId="{95227A28-04F7-4B8B-A4E7-F06D2C570EB4}" destId="{D279D22E-C0C7-4ADE-A344-BDA9C7F82966}" srcOrd="10" destOrd="0" presId="urn:microsoft.com/office/officeart/2005/8/layout/radial6"/>
    <dgm:cxn modelId="{ED8B65B5-C944-45BD-9589-CA62F6D1A6AF}" type="presParOf" srcId="{95227A28-04F7-4B8B-A4E7-F06D2C570EB4}" destId="{A6A5650B-2007-4D19-B7F5-50EFC6AF7802}" srcOrd="11" destOrd="0" presId="urn:microsoft.com/office/officeart/2005/8/layout/radial6"/>
    <dgm:cxn modelId="{6CDA5E17-FEFB-4D67-BC36-7C954DDEBFA0}" type="presParOf" srcId="{95227A28-04F7-4B8B-A4E7-F06D2C570EB4}" destId="{2E4D2681-9131-4F6A-B20F-5C7A8D7CB6E1}" srcOrd="12" destOrd="0" presId="urn:microsoft.com/office/officeart/2005/8/layout/radial6"/>
    <dgm:cxn modelId="{9B69BFA8-946A-4081-BC71-AD34D56AF629}" type="presParOf" srcId="{95227A28-04F7-4B8B-A4E7-F06D2C570EB4}" destId="{D4829DA4-8F9D-4451-BFAA-9E97EF9A3091}" srcOrd="13" destOrd="0" presId="urn:microsoft.com/office/officeart/2005/8/layout/radial6"/>
    <dgm:cxn modelId="{B48C7C27-97E1-455E-8268-FB646B368227}" type="presParOf" srcId="{95227A28-04F7-4B8B-A4E7-F06D2C570EB4}" destId="{17AC673F-BBFE-4958-9200-4C2F3B56C7CA}" srcOrd="14" destOrd="0" presId="urn:microsoft.com/office/officeart/2005/8/layout/radial6"/>
    <dgm:cxn modelId="{35D420B4-EC16-48CE-A448-7439DBD771A5}" type="presParOf" srcId="{95227A28-04F7-4B8B-A4E7-F06D2C570EB4}" destId="{78407732-6B73-4985-90F3-4E859F9041E7}" srcOrd="15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BCBBC9EF-5340-4D31-A2A6-CE29EA556D34}" type="doc">
      <dgm:prSet loTypeId="urn:microsoft.com/office/officeart/2005/8/layout/radial6" loCatId="cycle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D8821711-A46A-4E8A-8751-A4772EE43A51}">
      <dgm:prSet phldrT="[Text]" custT="1"/>
      <dgm:spPr>
        <a:solidFill>
          <a:srgbClr val="C00000"/>
        </a:solidFill>
      </dgm:spPr>
      <dgm:t>
        <a:bodyPr/>
        <a:lstStyle/>
        <a:p>
          <a:r>
            <a:rPr lang="id-ID" sz="1400" b="1" dirty="0" smtClean="0">
              <a:solidFill>
                <a:schemeClr val="bg1"/>
              </a:solidFill>
              <a:latin typeface="Cambria" charset="0"/>
            </a:rPr>
            <a:t>PERCEPATAN PENINGKATAN KEAHLIAN TENAGA KERJA</a:t>
          </a:r>
          <a:endParaRPr lang="en-US" sz="1400" b="1" dirty="0">
            <a:solidFill>
              <a:schemeClr val="bg1"/>
            </a:solidFill>
            <a:latin typeface="Cambria" charset="0"/>
          </a:endParaRPr>
        </a:p>
      </dgm:t>
    </dgm:pt>
    <dgm:pt modelId="{BB6A976E-3005-495D-9E13-3A0F8821C275}" type="parTrans" cxnId="{6BE14EBE-C2E3-4E04-8B92-498E1BA85B23}">
      <dgm:prSet/>
      <dgm:spPr/>
      <dgm:t>
        <a:bodyPr/>
        <a:lstStyle/>
        <a:p>
          <a:endParaRPr lang="en-US">
            <a:latin typeface="Cambria" charset="0"/>
            <a:ea typeface="Cambria" charset="0"/>
            <a:cs typeface="Cambria" charset="0"/>
          </a:endParaRPr>
        </a:p>
      </dgm:t>
    </dgm:pt>
    <dgm:pt modelId="{EB765344-6A67-4EA0-9F8D-D99A42D5A803}" type="sibTrans" cxnId="{6BE14EBE-C2E3-4E04-8B92-498E1BA85B23}">
      <dgm:prSet/>
      <dgm:spPr/>
      <dgm:t>
        <a:bodyPr/>
        <a:lstStyle/>
        <a:p>
          <a:endParaRPr lang="en-US">
            <a:latin typeface="Cambria" charset="0"/>
            <a:ea typeface="Cambria" charset="0"/>
            <a:cs typeface="Cambria" charset="0"/>
          </a:endParaRPr>
        </a:p>
      </dgm:t>
    </dgm:pt>
    <dgm:pt modelId="{39B9FC30-C86C-4961-8DA5-C0499C49DCFC}">
      <dgm:prSet phldrT="[Text]" custT="1"/>
      <dgm:spPr>
        <a:solidFill>
          <a:srgbClr val="C8DB4D"/>
        </a:solidFill>
      </dgm:spPr>
      <dgm:t>
        <a:bodyPr/>
        <a:lstStyle/>
        <a:p>
          <a:r>
            <a:rPr lang="id-ID" sz="1100" b="1" u="none" dirty="0" smtClean="0">
              <a:solidFill>
                <a:schemeClr val="tx1"/>
              </a:solidFill>
              <a:latin typeface="Cambria" pitchFamily="18" charset="0"/>
            </a:rPr>
            <a:t>Peningkatan Kerja Sama dengan Dunia Usaha</a:t>
          </a:r>
          <a:endParaRPr lang="en-US" sz="1100" b="1" u="none" dirty="0">
            <a:solidFill>
              <a:schemeClr val="tx1"/>
            </a:solidFill>
            <a:latin typeface="Cambria" pitchFamily="18" charset="0"/>
            <a:ea typeface="Cambria" charset="0"/>
            <a:cs typeface="Cambria" charset="0"/>
          </a:endParaRPr>
        </a:p>
      </dgm:t>
    </dgm:pt>
    <dgm:pt modelId="{A104BBD7-E873-4600-BC99-6CDF9A15DB90}" type="parTrans" cxnId="{EAE66857-0506-4F50-A966-B0A8FB09D5EA}">
      <dgm:prSet/>
      <dgm:spPr/>
      <dgm:t>
        <a:bodyPr/>
        <a:lstStyle/>
        <a:p>
          <a:endParaRPr lang="en-US">
            <a:latin typeface="Cambria" charset="0"/>
            <a:ea typeface="Cambria" charset="0"/>
            <a:cs typeface="Cambria" charset="0"/>
          </a:endParaRPr>
        </a:p>
      </dgm:t>
    </dgm:pt>
    <dgm:pt modelId="{F2458D4E-9CE5-4385-AD53-6EA35D774D3C}" type="sibTrans" cxnId="{EAE66857-0506-4F50-A966-B0A8FB09D5EA}">
      <dgm:prSet/>
      <dgm:spPr>
        <a:solidFill>
          <a:schemeClr val="bg2">
            <a:lumMod val="50000"/>
          </a:schemeClr>
        </a:solidFill>
      </dgm:spPr>
      <dgm:t>
        <a:bodyPr/>
        <a:lstStyle/>
        <a:p>
          <a:endParaRPr lang="en-US">
            <a:latin typeface="Cambria" charset="0"/>
            <a:ea typeface="Cambria" charset="0"/>
            <a:cs typeface="Cambria" charset="0"/>
          </a:endParaRPr>
        </a:p>
      </dgm:t>
    </dgm:pt>
    <dgm:pt modelId="{C4038B65-8596-1940-85C6-BD1950330058}">
      <dgm:prSet phldrT="[Text]" custT="1"/>
      <dgm:spPr>
        <a:solidFill>
          <a:srgbClr val="C8DB4D"/>
        </a:solidFill>
      </dgm:spPr>
      <dgm:t>
        <a:bodyPr/>
        <a:lstStyle/>
        <a:p>
          <a:r>
            <a:rPr lang="id-ID" sz="1200" b="1" dirty="0" smtClean="0">
              <a:solidFill>
                <a:schemeClr val="tx1"/>
              </a:solidFill>
              <a:latin typeface="Cambria" pitchFamily="18" charset="0"/>
            </a:rPr>
            <a:t>Peningkatan</a:t>
          </a:r>
        </a:p>
        <a:p>
          <a:r>
            <a:rPr lang="id-ID" sz="1200" b="1" dirty="0" smtClean="0">
              <a:solidFill>
                <a:schemeClr val="tx1"/>
              </a:solidFill>
              <a:latin typeface="Cambria" pitchFamily="18" charset="0"/>
            </a:rPr>
            <a:t>Keterampilan</a:t>
          </a:r>
        </a:p>
        <a:p>
          <a:r>
            <a:rPr lang="id-ID" sz="1200" b="1" dirty="0" smtClean="0">
              <a:solidFill>
                <a:schemeClr val="tx1"/>
              </a:solidFill>
              <a:latin typeface="Cambria" pitchFamily="18" charset="0"/>
            </a:rPr>
            <a:t>Wirausaha</a:t>
          </a:r>
          <a:endParaRPr lang="en-US" sz="1200" b="1" dirty="0">
            <a:solidFill>
              <a:schemeClr val="tx1"/>
            </a:solidFill>
            <a:latin typeface="Cambria" pitchFamily="18" charset="0"/>
            <a:ea typeface="Cambria" charset="0"/>
            <a:cs typeface="Cambria" charset="0"/>
          </a:endParaRPr>
        </a:p>
      </dgm:t>
    </dgm:pt>
    <dgm:pt modelId="{476DFB46-F599-6B48-84F2-39BF334ACB72}" type="parTrans" cxnId="{98A2A105-DC1A-0B49-9966-45F90800FB10}">
      <dgm:prSet/>
      <dgm:spPr/>
      <dgm:t>
        <a:bodyPr/>
        <a:lstStyle/>
        <a:p>
          <a:endParaRPr lang="en-US"/>
        </a:p>
      </dgm:t>
    </dgm:pt>
    <dgm:pt modelId="{B893A748-1D6B-E146-BBFA-43FAB364042A}" type="sibTrans" cxnId="{98A2A105-DC1A-0B49-9966-45F90800FB10}">
      <dgm:prSet/>
      <dgm:spPr>
        <a:solidFill>
          <a:schemeClr val="bg2">
            <a:lumMod val="50000"/>
          </a:schemeClr>
        </a:solidFill>
      </dgm:spPr>
      <dgm:t>
        <a:bodyPr/>
        <a:lstStyle/>
        <a:p>
          <a:endParaRPr lang="en-US"/>
        </a:p>
      </dgm:t>
    </dgm:pt>
    <dgm:pt modelId="{5148CF2D-BEB5-451C-9651-358A0EAC20C8}">
      <dgm:prSet phldrT="[Text]" custT="1"/>
      <dgm:spPr>
        <a:solidFill>
          <a:srgbClr val="C8DB4D"/>
        </a:solidFill>
      </dgm:spPr>
      <dgm:t>
        <a:bodyPr/>
        <a:lstStyle/>
        <a:p>
          <a:r>
            <a:rPr lang="id-ID" sz="1200" b="1" dirty="0" smtClean="0">
              <a:solidFill>
                <a:schemeClr val="tx1"/>
              </a:solidFill>
              <a:latin typeface="Cambria" pitchFamily="18" charset="0"/>
            </a:rPr>
            <a:t>Pemantapan</a:t>
          </a:r>
        </a:p>
        <a:p>
          <a:r>
            <a:rPr lang="id-ID" sz="1200" b="1" dirty="0" smtClean="0">
              <a:solidFill>
                <a:schemeClr val="tx1"/>
              </a:solidFill>
              <a:latin typeface="Cambria" pitchFamily="18" charset="0"/>
            </a:rPr>
            <a:t>Sistem Sertifikasi</a:t>
          </a:r>
        </a:p>
        <a:p>
          <a:r>
            <a:rPr lang="id-ID" sz="1200" b="1" dirty="0" smtClean="0">
              <a:solidFill>
                <a:schemeClr val="tx1"/>
              </a:solidFill>
              <a:latin typeface="Cambria" pitchFamily="18" charset="0"/>
            </a:rPr>
            <a:t>Kompetensi</a:t>
          </a:r>
          <a:endParaRPr lang="en-US" sz="1200" b="1" dirty="0">
            <a:solidFill>
              <a:schemeClr val="tx1"/>
            </a:solidFill>
            <a:latin typeface="Cambria" pitchFamily="18" charset="0"/>
            <a:ea typeface="Cambria" charset="0"/>
            <a:cs typeface="Cambria" charset="0"/>
          </a:endParaRPr>
        </a:p>
      </dgm:t>
    </dgm:pt>
    <dgm:pt modelId="{3FE635C8-8882-4C6B-B2AD-110D2BDFA8D9}" type="sibTrans" cxnId="{9C6D3469-A549-4DC9-B0E0-D9DD604C5306}">
      <dgm:prSet/>
      <dgm:spPr>
        <a:solidFill>
          <a:schemeClr val="bg2">
            <a:lumMod val="50000"/>
          </a:schemeClr>
        </a:solidFill>
      </dgm:spPr>
      <dgm:t>
        <a:bodyPr/>
        <a:lstStyle/>
        <a:p>
          <a:endParaRPr lang="en-US">
            <a:latin typeface="Cambria" charset="0"/>
            <a:ea typeface="Cambria" charset="0"/>
            <a:cs typeface="Cambria" charset="0"/>
          </a:endParaRPr>
        </a:p>
      </dgm:t>
    </dgm:pt>
    <dgm:pt modelId="{7D990807-A497-4260-B655-C262C8267385}" type="parTrans" cxnId="{9C6D3469-A549-4DC9-B0E0-D9DD604C5306}">
      <dgm:prSet/>
      <dgm:spPr/>
      <dgm:t>
        <a:bodyPr/>
        <a:lstStyle/>
        <a:p>
          <a:endParaRPr lang="en-US">
            <a:latin typeface="Cambria" charset="0"/>
            <a:ea typeface="Cambria" charset="0"/>
            <a:cs typeface="Cambria" charset="0"/>
          </a:endParaRPr>
        </a:p>
      </dgm:t>
    </dgm:pt>
    <dgm:pt modelId="{DEB91E6A-F35C-4199-AC57-0C18C588212E}">
      <dgm:prSet custT="1"/>
      <dgm:spPr/>
      <dgm:t>
        <a:bodyPr/>
        <a:lstStyle/>
        <a:p>
          <a:r>
            <a:rPr lang="id-ID" sz="1100" b="1" dirty="0" smtClean="0">
              <a:solidFill>
                <a:schemeClr val="tx1"/>
              </a:solidFill>
              <a:latin typeface="Cambria" panose="02040503050406030204" pitchFamily="18" charset="0"/>
            </a:rPr>
            <a:t>Penguatan</a:t>
          </a:r>
        </a:p>
        <a:p>
          <a:r>
            <a:rPr lang="id-ID" sz="1100" b="1" dirty="0" smtClean="0">
              <a:solidFill>
                <a:schemeClr val="tx1"/>
              </a:solidFill>
              <a:latin typeface="Cambria" panose="02040503050406030204" pitchFamily="18" charset="0"/>
            </a:rPr>
            <a:t>Penyelenggaraan Diklat</a:t>
          </a:r>
        </a:p>
        <a:p>
          <a:r>
            <a:rPr lang="id-ID" sz="1100" b="1" dirty="0" smtClean="0">
              <a:solidFill>
                <a:schemeClr val="tx1"/>
              </a:solidFill>
              <a:latin typeface="Cambria" panose="02040503050406030204" pitchFamily="18" charset="0"/>
            </a:rPr>
            <a:t>Vokasi</a:t>
          </a:r>
          <a:endParaRPr lang="id-ID" sz="1100" b="1" dirty="0">
            <a:solidFill>
              <a:schemeClr val="tx1"/>
            </a:solidFill>
            <a:latin typeface="Cambria" panose="02040503050406030204" pitchFamily="18" charset="0"/>
          </a:endParaRPr>
        </a:p>
      </dgm:t>
    </dgm:pt>
    <dgm:pt modelId="{23108A6A-7115-4691-AE0C-A49D4A409799}" type="parTrans" cxnId="{5F3865BD-AA49-4979-90E9-6F954A22FAE0}">
      <dgm:prSet/>
      <dgm:spPr/>
      <dgm:t>
        <a:bodyPr/>
        <a:lstStyle/>
        <a:p>
          <a:endParaRPr lang="id-ID"/>
        </a:p>
      </dgm:t>
    </dgm:pt>
    <dgm:pt modelId="{43CA0639-B551-488C-A13B-B75A20D48E8D}" type="sibTrans" cxnId="{5F3865BD-AA49-4979-90E9-6F954A22FAE0}">
      <dgm:prSet/>
      <dgm:spPr>
        <a:solidFill>
          <a:schemeClr val="tx1">
            <a:lumMod val="50000"/>
            <a:lumOff val="50000"/>
          </a:schemeClr>
        </a:solidFill>
      </dgm:spPr>
      <dgm:t>
        <a:bodyPr/>
        <a:lstStyle/>
        <a:p>
          <a:endParaRPr lang="id-ID"/>
        </a:p>
      </dgm:t>
    </dgm:pt>
    <dgm:pt modelId="{95227A28-04F7-4B8B-A4E7-F06D2C570EB4}" type="pres">
      <dgm:prSet presAssocID="{BCBBC9EF-5340-4D31-A2A6-CE29EA556D34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C5F01D7A-5E01-4727-ADCD-B04F30EA8BCE}" type="pres">
      <dgm:prSet presAssocID="{D8821711-A46A-4E8A-8751-A4772EE43A51}" presName="centerShape" presStyleLbl="node0" presStyleIdx="0" presStyleCnt="1" custScaleX="106904" custScaleY="93220" custLinFactNeighborX="-1181" custLinFactNeighborY="-4779"/>
      <dgm:spPr/>
      <dgm:t>
        <a:bodyPr/>
        <a:lstStyle/>
        <a:p>
          <a:endParaRPr lang="en-US"/>
        </a:p>
      </dgm:t>
    </dgm:pt>
    <dgm:pt modelId="{AC02FDD3-6B40-4930-8516-3E8FE4949660}" type="pres">
      <dgm:prSet presAssocID="{39B9FC30-C86C-4961-8DA5-C0499C49DCFC}" presName="node" presStyleLbl="node1" presStyleIdx="0" presStyleCnt="4" custScaleX="107156" custScaleY="10715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0C26F3D-9274-459E-9589-5FB76AC56CE7}" type="pres">
      <dgm:prSet presAssocID="{39B9FC30-C86C-4961-8DA5-C0499C49DCFC}" presName="dummy" presStyleCnt="0"/>
      <dgm:spPr/>
    </dgm:pt>
    <dgm:pt modelId="{953FAC50-CBCA-4951-A791-D5AB11ED72F5}" type="pres">
      <dgm:prSet presAssocID="{F2458D4E-9CE5-4385-AD53-6EA35D774D3C}" presName="sibTrans" presStyleLbl="sibTrans2D1" presStyleIdx="0" presStyleCnt="4" custScaleX="104518" custScaleY="103342" custLinFactNeighborX="243" custLinFactNeighborY="-1554"/>
      <dgm:spPr/>
      <dgm:t>
        <a:bodyPr/>
        <a:lstStyle/>
        <a:p>
          <a:endParaRPr lang="en-US"/>
        </a:p>
      </dgm:t>
    </dgm:pt>
    <dgm:pt modelId="{A5CC5BA6-EC2D-45CB-9D1F-0BA128D650EE}" type="pres">
      <dgm:prSet presAssocID="{DEB91E6A-F35C-4199-AC57-0C18C588212E}" presName="node" presStyleLbl="node1" presStyleIdx="1" presStyleCnt="4" custRadScaleRad="102824" custRadScaleInc="-31800">
        <dgm:presLayoutVars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98B4397E-A4EF-4627-B5EA-02140DBBF244}" type="pres">
      <dgm:prSet presAssocID="{DEB91E6A-F35C-4199-AC57-0C18C588212E}" presName="dummy" presStyleCnt="0"/>
      <dgm:spPr/>
    </dgm:pt>
    <dgm:pt modelId="{A49AB9A6-7DC3-4868-9932-2C8D16AEE67D}" type="pres">
      <dgm:prSet presAssocID="{43CA0639-B551-488C-A13B-B75A20D48E8D}" presName="sibTrans" presStyleLbl="sibTrans2D1" presStyleIdx="1" presStyleCnt="4"/>
      <dgm:spPr/>
      <dgm:t>
        <a:bodyPr/>
        <a:lstStyle/>
        <a:p>
          <a:endParaRPr lang="id-ID"/>
        </a:p>
      </dgm:t>
    </dgm:pt>
    <dgm:pt modelId="{ABC2DB34-B58C-4671-B9B7-7D68689405D3}" type="pres">
      <dgm:prSet presAssocID="{5148CF2D-BEB5-451C-9651-358A0EAC20C8}" presName="node" presStyleLbl="node1" presStyleIdx="2" presStyleCnt="4" custScaleX="107156" custScaleY="107156" custRadScaleRad="88658" custRadScaleInc="254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CDA04E3-D4AC-4C7A-A552-3B5EA54365C5}" type="pres">
      <dgm:prSet presAssocID="{5148CF2D-BEB5-451C-9651-358A0EAC20C8}" presName="dummy" presStyleCnt="0"/>
      <dgm:spPr/>
    </dgm:pt>
    <dgm:pt modelId="{6C0DBECC-2091-4A0E-BAE3-E1A1702154BB}" type="pres">
      <dgm:prSet presAssocID="{3FE635C8-8882-4C6B-B2AD-110D2BDFA8D9}" presName="sibTrans" presStyleLbl="sibTrans2D1" presStyleIdx="2" presStyleCnt="4" custScaleX="105173" custScaleY="100920"/>
      <dgm:spPr/>
      <dgm:t>
        <a:bodyPr/>
        <a:lstStyle/>
        <a:p>
          <a:endParaRPr lang="en-US"/>
        </a:p>
      </dgm:t>
    </dgm:pt>
    <dgm:pt modelId="{45CC3743-C4DB-5F4A-90D9-FAD2E52BACDD}" type="pres">
      <dgm:prSet presAssocID="{C4038B65-8596-1940-85C6-BD1950330058}" presName="node" presStyleLbl="node1" presStyleIdx="3" presStyleCnt="4" custScaleX="107156" custScaleY="107156" custRadScaleRad="101412" custRadScaleInc="3449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25031EC-3493-E64C-8E39-0485C2F4CF9E}" type="pres">
      <dgm:prSet presAssocID="{C4038B65-8596-1940-85C6-BD1950330058}" presName="dummy" presStyleCnt="0"/>
      <dgm:spPr/>
    </dgm:pt>
    <dgm:pt modelId="{5C0D4860-06BC-BD4F-BD87-010E3E69087D}" type="pres">
      <dgm:prSet presAssocID="{B893A748-1D6B-E146-BBFA-43FAB364042A}" presName="sibTrans" presStyleLbl="sibTrans2D1" presStyleIdx="3" presStyleCnt="4" custLinFactNeighborX="-2002" custLinFactNeighborY="-5850"/>
      <dgm:spPr/>
      <dgm:t>
        <a:bodyPr/>
        <a:lstStyle/>
        <a:p>
          <a:endParaRPr lang="en-US"/>
        </a:p>
      </dgm:t>
    </dgm:pt>
  </dgm:ptLst>
  <dgm:cxnLst>
    <dgm:cxn modelId="{9C6D3469-A549-4DC9-B0E0-D9DD604C5306}" srcId="{D8821711-A46A-4E8A-8751-A4772EE43A51}" destId="{5148CF2D-BEB5-451C-9651-358A0EAC20C8}" srcOrd="2" destOrd="0" parTransId="{7D990807-A497-4260-B655-C262C8267385}" sibTransId="{3FE635C8-8882-4C6B-B2AD-110D2BDFA8D9}"/>
    <dgm:cxn modelId="{F1CAE6EC-7A39-494C-87FD-5E2CE5BBD219}" type="presOf" srcId="{D8821711-A46A-4E8A-8751-A4772EE43A51}" destId="{C5F01D7A-5E01-4727-ADCD-B04F30EA8BCE}" srcOrd="0" destOrd="0" presId="urn:microsoft.com/office/officeart/2005/8/layout/radial6"/>
    <dgm:cxn modelId="{5F3865BD-AA49-4979-90E9-6F954A22FAE0}" srcId="{D8821711-A46A-4E8A-8751-A4772EE43A51}" destId="{DEB91E6A-F35C-4199-AC57-0C18C588212E}" srcOrd="1" destOrd="0" parTransId="{23108A6A-7115-4691-AE0C-A49D4A409799}" sibTransId="{43CA0639-B551-488C-A13B-B75A20D48E8D}"/>
    <dgm:cxn modelId="{DB5B0ED2-7BF1-44F3-83D8-8B8414554930}" type="presOf" srcId="{DEB91E6A-F35C-4199-AC57-0C18C588212E}" destId="{A5CC5BA6-EC2D-45CB-9D1F-0BA128D650EE}" srcOrd="0" destOrd="0" presId="urn:microsoft.com/office/officeart/2005/8/layout/radial6"/>
    <dgm:cxn modelId="{6BE14EBE-C2E3-4E04-8B92-498E1BA85B23}" srcId="{BCBBC9EF-5340-4D31-A2A6-CE29EA556D34}" destId="{D8821711-A46A-4E8A-8751-A4772EE43A51}" srcOrd="0" destOrd="0" parTransId="{BB6A976E-3005-495D-9E13-3A0F8821C275}" sibTransId="{EB765344-6A67-4EA0-9F8D-D99A42D5A803}"/>
    <dgm:cxn modelId="{720ABCDE-6754-4C22-A0DF-E2ACEEC0345D}" type="presOf" srcId="{5148CF2D-BEB5-451C-9651-358A0EAC20C8}" destId="{ABC2DB34-B58C-4671-B9B7-7D68689405D3}" srcOrd="0" destOrd="0" presId="urn:microsoft.com/office/officeart/2005/8/layout/radial6"/>
    <dgm:cxn modelId="{4ECD44C2-6A4B-4A75-BF4C-89CDBD8EA27B}" type="presOf" srcId="{B893A748-1D6B-E146-BBFA-43FAB364042A}" destId="{5C0D4860-06BC-BD4F-BD87-010E3E69087D}" srcOrd="0" destOrd="0" presId="urn:microsoft.com/office/officeart/2005/8/layout/radial6"/>
    <dgm:cxn modelId="{8B38C903-B3A0-477B-9FD1-BDF24882F34E}" type="presOf" srcId="{3FE635C8-8882-4C6B-B2AD-110D2BDFA8D9}" destId="{6C0DBECC-2091-4A0E-BAE3-E1A1702154BB}" srcOrd="0" destOrd="0" presId="urn:microsoft.com/office/officeart/2005/8/layout/radial6"/>
    <dgm:cxn modelId="{98A2A105-DC1A-0B49-9966-45F90800FB10}" srcId="{D8821711-A46A-4E8A-8751-A4772EE43A51}" destId="{C4038B65-8596-1940-85C6-BD1950330058}" srcOrd="3" destOrd="0" parTransId="{476DFB46-F599-6B48-84F2-39BF334ACB72}" sibTransId="{B893A748-1D6B-E146-BBFA-43FAB364042A}"/>
    <dgm:cxn modelId="{7AED3D30-CBE2-4C73-9F9F-7F78309BC9D2}" type="presOf" srcId="{BCBBC9EF-5340-4D31-A2A6-CE29EA556D34}" destId="{95227A28-04F7-4B8B-A4E7-F06D2C570EB4}" srcOrd="0" destOrd="0" presId="urn:microsoft.com/office/officeart/2005/8/layout/radial6"/>
    <dgm:cxn modelId="{DC4D77E5-8A70-4B15-9D88-10FEEDAD08B3}" type="presOf" srcId="{39B9FC30-C86C-4961-8DA5-C0499C49DCFC}" destId="{AC02FDD3-6B40-4930-8516-3E8FE4949660}" srcOrd="0" destOrd="0" presId="urn:microsoft.com/office/officeart/2005/8/layout/radial6"/>
    <dgm:cxn modelId="{96809E77-E337-4F08-BC0F-7DE717C7571B}" type="presOf" srcId="{C4038B65-8596-1940-85C6-BD1950330058}" destId="{45CC3743-C4DB-5F4A-90D9-FAD2E52BACDD}" srcOrd="0" destOrd="0" presId="urn:microsoft.com/office/officeart/2005/8/layout/radial6"/>
    <dgm:cxn modelId="{EAE66857-0506-4F50-A966-B0A8FB09D5EA}" srcId="{D8821711-A46A-4E8A-8751-A4772EE43A51}" destId="{39B9FC30-C86C-4961-8DA5-C0499C49DCFC}" srcOrd="0" destOrd="0" parTransId="{A104BBD7-E873-4600-BC99-6CDF9A15DB90}" sibTransId="{F2458D4E-9CE5-4385-AD53-6EA35D774D3C}"/>
    <dgm:cxn modelId="{7C04D83B-2644-435B-ADF7-F42FF4029EF0}" type="presOf" srcId="{F2458D4E-9CE5-4385-AD53-6EA35D774D3C}" destId="{953FAC50-CBCA-4951-A791-D5AB11ED72F5}" srcOrd="0" destOrd="0" presId="urn:microsoft.com/office/officeart/2005/8/layout/radial6"/>
    <dgm:cxn modelId="{99DE657B-122A-4B14-AD0E-EF565063AD3D}" type="presOf" srcId="{43CA0639-B551-488C-A13B-B75A20D48E8D}" destId="{A49AB9A6-7DC3-4868-9932-2C8D16AEE67D}" srcOrd="0" destOrd="0" presId="urn:microsoft.com/office/officeart/2005/8/layout/radial6"/>
    <dgm:cxn modelId="{AA494AE6-F0C7-482B-A263-1F934D3C0B6F}" type="presParOf" srcId="{95227A28-04F7-4B8B-A4E7-F06D2C570EB4}" destId="{C5F01D7A-5E01-4727-ADCD-B04F30EA8BCE}" srcOrd="0" destOrd="0" presId="urn:microsoft.com/office/officeart/2005/8/layout/radial6"/>
    <dgm:cxn modelId="{09C74779-9724-47BF-8FB1-96775A2CF9CA}" type="presParOf" srcId="{95227A28-04F7-4B8B-A4E7-F06D2C570EB4}" destId="{AC02FDD3-6B40-4930-8516-3E8FE4949660}" srcOrd="1" destOrd="0" presId="urn:microsoft.com/office/officeart/2005/8/layout/radial6"/>
    <dgm:cxn modelId="{A323727C-F67E-416D-8791-03BA1A0B72CE}" type="presParOf" srcId="{95227A28-04F7-4B8B-A4E7-F06D2C570EB4}" destId="{B0C26F3D-9274-459E-9589-5FB76AC56CE7}" srcOrd="2" destOrd="0" presId="urn:microsoft.com/office/officeart/2005/8/layout/radial6"/>
    <dgm:cxn modelId="{DF614FAA-738F-428D-88C9-001B26C086CB}" type="presParOf" srcId="{95227A28-04F7-4B8B-A4E7-F06D2C570EB4}" destId="{953FAC50-CBCA-4951-A791-D5AB11ED72F5}" srcOrd="3" destOrd="0" presId="urn:microsoft.com/office/officeart/2005/8/layout/radial6"/>
    <dgm:cxn modelId="{A1904927-C4B3-4AF4-8127-7C7EC2883F58}" type="presParOf" srcId="{95227A28-04F7-4B8B-A4E7-F06D2C570EB4}" destId="{A5CC5BA6-EC2D-45CB-9D1F-0BA128D650EE}" srcOrd="4" destOrd="0" presId="urn:microsoft.com/office/officeart/2005/8/layout/radial6"/>
    <dgm:cxn modelId="{620B3BA9-253F-4C28-AF43-53CC0ECAED4B}" type="presParOf" srcId="{95227A28-04F7-4B8B-A4E7-F06D2C570EB4}" destId="{98B4397E-A4EF-4627-B5EA-02140DBBF244}" srcOrd="5" destOrd="0" presId="urn:microsoft.com/office/officeart/2005/8/layout/radial6"/>
    <dgm:cxn modelId="{ECE961F1-F146-40BC-9288-E9A981AB92DC}" type="presParOf" srcId="{95227A28-04F7-4B8B-A4E7-F06D2C570EB4}" destId="{A49AB9A6-7DC3-4868-9932-2C8D16AEE67D}" srcOrd="6" destOrd="0" presId="urn:microsoft.com/office/officeart/2005/8/layout/radial6"/>
    <dgm:cxn modelId="{A0535041-5C28-4329-89DD-E5C2CDFD2340}" type="presParOf" srcId="{95227A28-04F7-4B8B-A4E7-F06D2C570EB4}" destId="{ABC2DB34-B58C-4671-B9B7-7D68689405D3}" srcOrd="7" destOrd="0" presId="urn:microsoft.com/office/officeart/2005/8/layout/radial6"/>
    <dgm:cxn modelId="{DA9FB6E3-AABB-40FA-9BBA-CCF13BBD4402}" type="presParOf" srcId="{95227A28-04F7-4B8B-A4E7-F06D2C570EB4}" destId="{1CDA04E3-D4AC-4C7A-A552-3B5EA54365C5}" srcOrd="8" destOrd="0" presId="urn:microsoft.com/office/officeart/2005/8/layout/radial6"/>
    <dgm:cxn modelId="{58A52D2F-BE60-4585-A91F-63A076E41A51}" type="presParOf" srcId="{95227A28-04F7-4B8B-A4E7-F06D2C570EB4}" destId="{6C0DBECC-2091-4A0E-BAE3-E1A1702154BB}" srcOrd="9" destOrd="0" presId="urn:microsoft.com/office/officeart/2005/8/layout/radial6"/>
    <dgm:cxn modelId="{22DAA9D8-B039-49CE-A874-18CE482B3A86}" type="presParOf" srcId="{95227A28-04F7-4B8B-A4E7-F06D2C570EB4}" destId="{45CC3743-C4DB-5F4A-90D9-FAD2E52BACDD}" srcOrd="10" destOrd="0" presId="urn:microsoft.com/office/officeart/2005/8/layout/radial6"/>
    <dgm:cxn modelId="{0E6B3FCC-1D65-4968-8B35-1C51AD327A92}" type="presParOf" srcId="{95227A28-04F7-4B8B-A4E7-F06D2C570EB4}" destId="{C25031EC-3493-E64C-8E39-0485C2F4CF9E}" srcOrd="11" destOrd="0" presId="urn:microsoft.com/office/officeart/2005/8/layout/radial6"/>
    <dgm:cxn modelId="{25D3C90E-71FA-4154-BD44-EE3D96D9E880}" type="presParOf" srcId="{95227A28-04F7-4B8B-A4E7-F06D2C570EB4}" destId="{5C0D4860-06BC-BD4F-BD87-010E3E69087D}" srcOrd="12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05AF3AF-0811-457E-9208-49CC81EAD173}">
      <dsp:nvSpPr>
        <dsp:cNvPr id="0" name=""/>
        <dsp:cNvSpPr/>
      </dsp:nvSpPr>
      <dsp:spPr>
        <a:xfrm>
          <a:off x="1181646" y="685835"/>
          <a:ext cx="4462544" cy="4462544"/>
        </a:xfrm>
        <a:prstGeom prst="blockArc">
          <a:avLst>
            <a:gd name="adj1" fmla="val 11880000"/>
            <a:gd name="adj2" fmla="val 16200000"/>
            <a:gd name="adj3" fmla="val 4638"/>
          </a:avLst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6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23C823FB-7ECA-4385-94D0-BDCCA5B0CE9F}">
      <dsp:nvSpPr>
        <dsp:cNvPr id="0" name=""/>
        <dsp:cNvSpPr/>
      </dsp:nvSpPr>
      <dsp:spPr>
        <a:xfrm>
          <a:off x="1181646" y="685835"/>
          <a:ext cx="4462544" cy="4462544"/>
        </a:xfrm>
        <a:prstGeom prst="blockArc">
          <a:avLst>
            <a:gd name="adj1" fmla="val 7560000"/>
            <a:gd name="adj2" fmla="val 11880000"/>
            <a:gd name="adj3" fmla="val 4638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F2B65B2D-1D59-42C2-B446-6C4C240BE4A0}">
      <dsp:nvSpPr>
        <dsp:cNvPr id="0" name=""/>
        <dsp:cNvSpPr/>
      </dsp:nvSpPr>
      <dsp:spPr>
        <a:xfrm>
          <a:off x="1181646" y="685835"/>
          <a:ext cx="4462544" cy="4462544"/>
        </a:xfrm>
        <a:prstGeom prst="blockArc">
          <a:avLst>
            <a:gd name="adj1" fmla="val 3240000"/>
            <a:gd name="adj2" fmla="val 7560000"/>
            <a:gd name="adj3" fmla="val 4638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5C0D4860-06BC-BD4F-BD87-010E3E69087D}">
      <dsp:nvSpPr>
        <dsp:cNvPr id="0" name=""/>
        <dsp:cNvSpPr/>
      </dsp:nvSpPr>
      <dsp:spPr>
        <a:xfrm>
          <a:off x="1181646" y="685835"/>
          <a:ext cx="4462544" cy="4462544"/>
        </a:xfrm>
        <a:prstGeom prst="blockArc">
          <a:avLst>
            <a:gd name="adj1" fmla="val 20520000"/>
            <a:gd name="adj2" fmla="val 3240000"/>
            <a:gd name="adj3" fmla="val 4638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953FAC50-CBCA-4951-A791-D5AB11ED72F5}">
      <dsp:nvSpPr>
        <dsp:cNvPr id="0" name=""/>
        <dsp:cNvSpPr/>
      </dsp:nvSpPr>
      <dsp:spPr>
        <a:xfrm>
          <a:off x="1080837" y="611266"/>
          <a:ext cx="4664162" cy="4611682"/>
        </a:xfrm>
        <a:prstGeom prst="blockArc">
          <a:avLst>
            <a:gd name="adj1" fmla="val 16200000"/>
            <a:gd name="adj2" fmla="val 20520000"/>
            <a:gd name="adj3" fmla="val 4638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C5F01D7A-5E01-4727-ADCD-B04F30EA8BCE}">
      <dsp:nvSpPr>
        <dsp:cNvPr id="0" name=""/>
        <dsp:cNvSpPr/>
      </dsp:nvSpPr>
      <dsp:spPr>
        <a:xfrm>
          <a:off x="2153311" y="1721149"/>
          <a:ext cx="2416253" cy="2220081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1500" b="1" kern="1200" noProof="0" dirty="0">
              <a:latin typeface="Cambria" panose="02040503050406030204" pitchFamily="18" charset="0"/>
            </a:rPr>
            <a:t>Pembangunan</a:t>
          </a:r>
          <a:r>
            <a:rPr lang="id-ID" sz="1500" b="1" kern="1200" baseline="0" noProof="0" dirty="0">
              <a:latin typeface="Cambria" panose="02040503050406030204" pitchFamily="18" charset="0"/>
            </a:rPr>
            <a:t> Manusia melalui Pengurangan Kemiskinan dan Peningkatan Pelayanan Dasar</a:t>
          </a:r>
          <a:endParaRPr lang="id-ID" sz="1500" b="1" kern="1200" noProof="0" dirty="0">
            <a:latin typeface="Cambria" charset="0"/>
          </a:endParaRPr>
        </a:p>
      </dsp:txBody>
      <dsp:txXfrm>
        <a:off x="2507163" y="2046272"/>
        <a:ext cx="1708549" cy="1569835"/>
      </dsp:txXfrm>
    </dsp:sp>
    <dsp:sp modelId="{AC02FDD3-6B40-4930-8516-3E8FE4949660}">
      <dsp:nvSpPr>
        <dsp:cNvPr id="0" name=""/>
        <dsp:cNvSpPr/>
      </dsp:nvSpPr>
      <dsp:spPr>
        <a:xfrm>
          <a:off x="2626534" y="-48811"/>
          <a:ext cx="1572768" cy="1572768"/>
        </a:xfrm>
        <a:prstGeom prst="ellips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1400" b="0" i="0" u="none" kern="1200" noProof="0" dirty="0">
              <a:latin typeface="Cambria" charset="0"/>
              <a:ea typeface="Cambria" charset="0"/>
              <a:cs typeface="Cambria" charset="0"/>
            </a:rPr>
            <a:t>Percepatan Pengurangan Kemiskinan</a:t>
          </a:r>
          <a:endParaRPr lang="id-ID" sz="1400" b="0" u="none" kern="1200" noProof="0" dirty="0">
            <a:latin typeface="Cambria" charset="0"/>
            <a:ea typeface="Cambria" charset="0"/>
            <a:cs typeface="Cambria" charset="0"/>
          </a:endParaRPr>
        </a:p>
      </dsp:txBody>
      <dsp:txXfrm>
        <a:off x="2856861" y="181516"/>
        <a:ext cx="1112114" cy="1112114"/>
      </dsp:txXfrm>
    </dsp:sp>
    <dsp:sp modelId="{45CC3743-C4DB-5F4A-90D9-FAD2E52BACDD}">
      <dsp:nvSpPr>
        <dsp:cNvPr id="0" name=""/>
        <dsp:cNvSpPr/>
      </dsp:nvSpPr>
      <dsp:spPr>
        <a:xfrm>
          <a:off x="4699394" y="1457209"/>
          <a:ext cx="1572768" cy="1572768"/>
        </a:xfrm>
        <a:prstGeom prst="ellipse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1400" b="0" kern="1200" noProof="0" dirty="0">
              <a:latin typeface="Cambria" charset="0"/>
            </a:rPr>
            <a:t>Peningkatan Pelayanan Kesehatan dan Gizi Masyarakat</a:t>
          </a:r>
        </a:p>
      </dsp:txBody>
      <dsp:txXfrm>
        <a:off x="4929721" y="1687536"/>
        <a:ext cx="1112114" cy="1112114"/>
      </dsp:txXfrm>
    </dsp:sp>
    <dsp:sp modelId="{55F831B5-5E6F-43BA-BAF4-E3B988757BE8}">
      <dsp:nvSpPr>
        <dsp:cNvPr id="0" name=""/>
        <dsp:cNvSpPr/>
      </dsp:nvSpPr>
      <dsp:spPr>
        <a:xfrm>
          <a:off x="3907632" y="3894003"/>
          <a:ext cx="1572768" cy="1572768"/>
        </a:xfrm>
        <a:prstGeom prst="ellipse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1400" kern="1200" noProof="0" dirty="0">
              <a:solidFill>
                <a:schemeClr val="tx1"/>
              </a:solidFill>
              <a:latin typeface="+mj-lt"/>
            </a:rPr>
            <a:t>Pemerataan Layanan Pendidikan Berkualitas</a:t>
          </a:r>
        </a:p>
      </dsp:txBody>
      <dsp:txXfrm>
        <a:off x="4137959" y="4124330"/>
        <a:ext cx="1112114" cy="1112114"/>
      </dsp:txXfrm>
    </dsp:sp>
    <dsp:sp modelId="{2842F09A-8483-47AD-8BF3-C4A1B1B6B635}">
      <dsp:nvSpPr>
        <dsp:cNvPr id="0" name=""/>
        <dsp:cNvSpPr/>
      </dsp:nvSpPr>
      <dsp:spPr>
        <a:xfrm>
          <a:off x="1345435" y="3894003"/>
          <a:ext cx="1572768" cy="1572768"/>
        </a:xfrm>
        <a:prstGeom prst="ellipse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1200" b="0" kern="1200" noProof="0" dirty="0">
              <a:latin typeface="Cambria" charset="0"/>
              <a:ea typeface="Cambria" charset="0"/>
              <a:cs typeface="Cambria" charset="0"/>
            </a:rPr>
            <a:t>Peningkatan Akses Masyarakat Terhadap Perumahan dan Permukiman Layak</a:t>
          </a:r>
          <a:endParaRPr lang="id-ID" sz="1200" b="0" kern="1200" noProof="0" dirty="0">
            <a:latin typeface="Cambria" charset="0"/>
          </a:endParaRPr>
        </a:p>
      </dsp:txBody>
      <dsp:txXfrm>
        <a:off x="1575762" y="4124330"/>
        <a:ext cx="1112114" cy="1112114"/>
      </dsp:txXfrm>
    </dsp:sp>
    <dsp:sp modelId="{C32CCFB1-C53D-402D-81A2-7A0BD2BD8C3D}">
      <dsp:nvSpPr>
        <dsp:cNvPr id="0" name=""/>
        <dsp:cNvSpPr/>
      </dsp:nvSpPr>
      <dsp:spPr>
        <a:xfrm>
          <a:off x="553673" y="1457209"/>
          <a:ext cx="1572768" cy="1572768"/>
        </a:xfrm>
        <a:prstGeom prst="ellipse">
          <a:avLst/>
        </a:prstGeom>
        <a:solidFill>
          <a:schemeClr val="accent1">
            <a:lumMod val="20000"/>
            <a:lumOff val="8000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1400" b="0" kern="1200" noProof="0" dirty="0">
              <a:latin typeface="Cambria" charset="0"/>
              <a:ea typeface="Cambria" charset="0"/>
              <a:cs typeface="Cambria" charset="0"/>
            </a:rPr>
            <a:t>Peningkatan Tata Kelola Layanan </a:t>
          </a:r>
          <a:r>
            <a:rPr lang="id-ID" sz="1400" b="0" kern="1200" noProof="0" dirty="0" smtClean="0">
              <a:latin typeface="Cambria" charset="0"/>
              <a:ea typeface="Cambria" charset="0"/>
              <a:cs typeface="Cambria" charset="0"/>
            </a:rPr>
            <a:t>Dasar</a:t>
          </a:r>
          <a:r>
            <a:rPr lang="en-US" sz="1400" b="0" kern="1200" noProof="0" dirty="0" smtClean="0">
              <a:latin typeface="Cambria" charset="0"/>
              <a:ea typeface="Cambria" charset="0"/>
              <a:cs typeface="Cambria" charset="0"/>
            </a:rPr>
            <a:t> </a:t>
          </a:r>
          <a:r>
            <a:rPr lang="en-US" sz="1400" b="0" kern="1200" noProof="0" dirty="0" err="1" smtClean="0">
              <a:latin typeface="Cambria" charset="0"/>
              <a:ea typeface="Cambria" charset="0"/>
              <a:cs typeface="Cambria" charset="0"/>
            </a:rPr>
            <a:t>dan</a:t>
          </a:r>
          <a:r>
            <a:rPr lang="en-US" sz="1400" b="0" kern="1200" noProof="0" dirty="0" smtClean="0">
              <a:latin typeface="Cambria" charset="0"/>
              <a:ea typeface="Cambria" charset="0"/>
              <a:cs typeface="Cambria" charset="0"/>
            </a:rPr>
            <a:t> </a:t>
          </a:r>
          <a:r>
            <a:rPr lang="en-US" sz="1400" b="0" kern="1200" noProof="0" dirty="0" err="1" smtClean="0">
              <a:latin typeface="Cambria" charset="0"/>
              <a:ea typeface="Cambria" charset="0"/>
              <a:cs typeface="Cambria" charset="0"/>
            </a:rPr>
            <a:t>Wajib</a:t>
          </a:r>
          <a:endParaRPr lang="id-ID" sz="1400" b="0" kern="1200" noProof="0" dirty="0">
            <a:latin typeface="Cambria" charset="0"/>
            <a:ea typeface="Cambria" charset="0"/>
            <a:cs typeface="Cambria" charset="0"/>
          </a:endParaRPr>
        </a:p>
      </dsp:txBody>
      <dsp:txXfrm>
        <a:off x="784000" y="1687536"/>
        <a:ext cx="1112114" cy="111211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D95D960-32BE-41A8-AF52-5AD74F6AFCA8}">
      <dsp:nvSpPr>
        <dsp:cNvPr id="0" name=""/>
        <dsp:cNvSpPr/>
      </dsp:nvSpPr>
      <dsp:spPr>
        <a:xfrm>
          <a:off x="1155774" y="692832"/>
          <a:ext cx="4462544" cy="4462544"/>
        </a:xfrm>
        <a:prstGeom prst="blockArc">
          <a:avLst>
            <a:gd name="adj1" fmla="val 11879794"/>
            <a:gd name="adj2" fmla="val 16163326"/>
            <a:gd name="adj3" fmla="val 4638"/>
          </a:avLst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6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A7B6E4F2-0BCC-42E5-BEC8-7E9E31511ADA}">
      <dsp:nvSpPr>
        <dsp:cNvPr id="0" name=""/>
        <dsp:cNvSpPr/>
      </dsp:nvSpPr>
      <dsp:spPr>
        <a:xfrm>
          <a:off x="1155734" y="692956"/>
          <a:ext cx="4462544" cy="4462544"/>
        </a:xfrm>
        <a:prstGeom prst="blockArc">
          <a:avLst>
            <a:gd name="adj1" fmla="val 7560000"/>
            <a:gd name="adj2" fmla="val 11880000"/>
            <a:gd name="adj3" fmla="val 4638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A2A095C4-C3FB-4DE7-AE21-169F1F086681}">
      <dsp:nvSpPr>
        <dsp:cNvPr id="0" name=""/>
        <dsp:cNvSpPr/>
      </dsp:nvSpPr>
      <dsp:spPr>
        <a:xfrm>
          <a:off x="1155734" y="692956"/>
          <a:ext cx="4462544" cy="4462544"/>
        </a:xfrm>
        <a:prstGeom prst="blockArc">
          <a:avLst>
            <a:gd name="adj1" fmla="val 3240000"/>
            <a:gd name="adj2" fmla="val 7560000"/>
            <a:gd name="adj3" fmla="val 4638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F7FAAF16-7967-4027-BB3A-231B6DD7AA8E}">
      <dsp:nvSpPr>
        <dsp:cNvPr id="0" name=""/>
        <dsp:cNvSpPr/>
      </dsp:nvSpPr>
      <dsp:spPr>
        <a:xfrm>
          <a:off x="1155734" y="692956"/>
          <a:ext cx="4462544" cy="4462544"/>
        </a:xfrm>
        <a:prstGeom prst="blockArc">
          <a:avLst>
            <a:gd name="adj1" fmla="val 20520000"/>
            <a:gd name="adj2" fmla="val 3240000"/>
            <a:gd name="adj3" fmla="val 4638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6C0DBECC-2091-4A0E-BAE3-E1A1702154BB}">
      <dsp:nvSpPr>
        <dsp:cNvPr id="0" name=""/>
        <dsp:cNvSpPr/>
      </dsp:nvSpPr>
      <dsp:spPr>
        <a:xfrm>
          <a:off x="1040270" y="672305"/>
          <a:ext cx="4693392" cy="4503600"/>
        </a:xfrm>
        <a:prstGeom prst="blockArc">
          <a:avLst>
            <a:gd name="adj1" fmla="val 16163452"/>
            <a:gd name="adj2" fmla="val 20520204"/>
            <a:gd name="adj3" fmla="val 4638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C5F01D7A-5E01-4727-ADCD-B04F30EA8BCE}">
      <dsp:nvSpPr>
        <dsp:cNvPr id="0" name=""/>
        <dsp:cNvSpPr/>
      </dsp:nvSpPr>
      <dsp:spPr>
        <a:xfrm>
          <a:off x="2436153" y="1839814"/>
          <a:ext cx="1979994" cy="1979994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>
              <a:latin typeface="Cambria" charset="0"/>
              <a:ea typeface="Cambria" charset="0"/>
              <a:cs typeface="Cambria" charset="0"/>
            </a:rPr>
            <a:t>PERCEPATAN PEN</a:t>
          </a:r>
          <a:r>
            <a:rPr lang="id-ID" sz="1400" b="1" kern="1200" dirty="0">
              <a:latin typeface="Cambria" charset="0"/>
              <a:ea typeface="Cambria" charset="0"/>
              <a:cs typeface="Cambria" charset="0"/>
            </a:rPr>
            <a:t>GURANGA</a:t>
          </a:r>
          <a:r>
            <a:rPr lang="en-US" sz="1400" b="1" kern="1200" dirty="0">
              <a:latin typeface="Cambria" charset="0"/>
              <a:ea typeface="Cambria" charset="0"/>
              <a:cs typeface="Cambria" charset="0"/>
            </a:rPr>
            <a:t>N KEMISKINAN</a:t>
          </a:r>
          <a:endParaRPr lang="en-US" sz="1400" b="1" kern="1200" dirty="0">
            <a:latin typeface="Cambria" charset="0"/>
          </a:endParaRPr>
        </a:p>
      </dsp:txBody>
      <dsp:txXfrm>
        <a:off x="2726116" y="2129777"/>
        <a:ext cx="1400068" cy="1400068"/>
      </dsp:txXfrm>
    </dsp:sp>
    <dsp:sp modelId="{ABC2DB34-B58C-4671-B9B7-7D68689405D3}">
      <dsp:nvSpPr>
        <dsp:cNvPr id="0" name=""/>
        <dsp:cNvSpPr/>
      </dsp:nvSpPr>
      <dsp:spPr>
        <a:xfrm>
          <a:off x="2593794" y="-25306"/>
          <a:ext cx="1540001" cy="1540001"/>
        </a:xfrm>
        <a:prstGeom prst="ellips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b="0" kern="1200" dirty="0" err="1">
              <a:latin typeface="+mj-lt"/>
            </a:rPr>
            <a:t>Penguatan</a:t>
          </a:r>
          <a:r>
            <a:rPr lang="en-US" sz="1300" b="0" kern="1200" dirty="0">
              <a:latin typeface="+mj-lt"/>
            </a:rPr>
            <a:t> </a:t>
          </a:r>
          <a:r>
            <a:rPr lang="en-US" sz="1300" b="0" kern="1200" dirty="0" err="1">
              <a:latin typeface="+mj-lt"/>
            </a:rPr>
            <a:t>pelaksanaan</a:t>
          </a:r>
          <a:r>
            <a:rPr lang="en-US" sz="1300" b="0" kern="1200" dirty="0">
              <a:latin typeface="+mj-lt"/>
            </a:rPr>
            <a:t> </a:t>
          </a:r>
          <a:r>
            <a:rPr lang="en-US" sz="1300" b="0" kern="1200" dirty="0" err="1">
              <a:latin typeface="+mj-lt"/>
            </a:rPr>
            <a:t>bantuan</a:t>
          </a:r>
          <a:r>
            <a:rPr lang="en-US" sz="1300" b="0" kern="1200" dirty="0">
              <a:latin typeface="+mj-lt"/>
            </a:rPr>
            <a:t> </a:t>
          </a:r>
          <a:r>
            <a:rPr lang="en-US" sz="1300" b="0" kern="1200" dirty="0" err="1">
              <a:latin typeface="+mj-lt"/>
            </a:rPr>
            <a:t>sosial</a:t>
          </a:r>
          <a:r>
            <a:rPr lang="en-US" sz="1300" b="0" kern="1200" dirty="0">
              <a:latin typeface="+mj-lt"/>
            </a:rPr>
            <a:t> </a:t>
          </a:r>
          <a:r>
            <a:rPr lang="id-ID" sz="1300" b="0" kern="1200" dirty="0">
              <a:latin typeface="+mj-lt"/>
            </a:rPr>
            <a:t>dan subsidi tepat sasaran</a:t>
          </a:r>
          <a:r>
            <a:rPr lang="en-US" sz="1300" b="0" kern="1200" dirty="0">
              <a:latin typeface="+mj-lt"/>
            </a:rPr>
            <a:t> </a:t>
          </a:r>
          <a:endParaRPr lang="en-US" sz="1300" b="0" kern="1200" dirty="0">
            <a:latin typeface="+mj-lt"/>
            <a:ea typeface="Cambria" charset="0"/>
            <a:cs typeface="Cambria" charset="0"/>
          </a:endParaRPr>
        </a:p>
      </dsp:txBody>
      <dsp:txXfrm>
        <a:off x="2819322" y="200222"/>
        <a:ext cx="1088945" cy="1088945"/>
      </dsp:txXfrm>
    </dsp:sp>
    <dsp:sp modelId="{9F7F55F5-C6B6-4B28-8C10-181E543DAA08}">
      <dsp:nvSpPr>
        <dsp:cNvPr id="0" name=""/>
        <dsp:cNvSpPr/>
      </dsp:nvSpPr>
      <dsp:spPr>
        <a:xfrm>
          <a:off x="4689463" y="1480312"/>
          <a:ext cx="1540806" cy="1540806"/>
        </a:xfrm>
        <a:prstGeom prst="ellipse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1300" b="0" kern="1200" dirty="0">
              <a:latin typeface="+mj-lt"/>
            </a:rPr>
            <a:t>Penguatan</a:t>
          </a:r>
          <a:r>
            <a:rPr lang="en-US" sz="1300" b="0" kern="1200" dirty="0">
              <a:latin typeface="+mj-lt"/>
            </a:rPr>
            <a:t> </a:t>
          </a:r>
          <a:r>
            <a:rPr lang="id-ID" sz="1300" b="0" kern="1200" dirty="0">
              <a:latin typeface="+mj-lt"/>
            </a:rPr>
            <a:t>sistem jaminan sosial</a:t>
          </a:r>
          <a:endParaRPr lang="en-US" sz="1300" b="0" kern="1200" dirty="0">
            <a:latin typeface="+mj-lt"/>
          </a:endParaRPr>
        </a:p>
      </dsp:txBody>
      <dsp:txXfrm>
        <a:off x="4915109" y="1705958"/>
        <a:ext cx="1089514" cy="1089514"/>
      </dsp:txXfrm>
    </dsp:sp>
    <dsp:sp modelId="{4E9BE5F5-62D7-4B34-ABB3-F1104F8D463E}">
      <dsp:nvSpPr>
        <dsp:cNvPr id="0" name=""/>
        <dsp:cNvSpPr/>
      </dsp:nvSpPr>
      <dsp:spPr>
        <a:xfrm>
          <a:off x="3949525" y="3968930"/>
          <a:ext cx="1437158" cy="1437158"/>
        </a:xfrm>
        <a:prstGeom prst="ellipse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err="1">
              <a:latin typeface="+mj-lt"/>
            </a:rPr>
            <a:t>Penguatan</a:t>
          </a:r>
          <a:r>
            <a:rPr lang="en-US" sz="1200" kern="1200" baseline="0" dirty="0">
              <a:latin typeface="+mj-lt"/>
            </a:rPr>
            <a:t> </a:t>
          </a:r>
          <a:r>
            <a:rPr lang="en-US" sz="1200" kern="1200" baseline="0" dirty="0" err="1">
              <a:latin typeface="+mj-lt"/>
            </a:rPr>
            <a:t>Literasi</a:t>
          </a:r>
          <a:r>
            <a:rPr lang="en-US" sz="1200" kern="1200" baseline="0" dirty="0">
              <a:latin typeface="+mj-lt"/>
            </a:rPr>
            <a:t> </a:t>
          </a:r>
          <a:r>
            <a:rPr lang="en-US" sz="1200" kern="1200" baseline="0" dirty="0" err="1">
              <a:latin typeface="+mj-lt"/>
            </a:rPr>
            <a:t>Untuk</a:t>
          </a:r>
          <a:r>
            <a:rPr lang="en-US" sz="1200" kern="1200" baseline="0" dirty="0">
              <a:latin typeface="+mj-lt"/>
            </a:rPr>
            <a:t> </a:t>
          </a:r>
          <a:r>
            <a:rPr lang="en-US" sz="1200" kern="1200" baseline="0" dirty="0" err="1">
              <a:latin typeface="+mj-lt"/>
            </a:rPr>
            <a:t>Kesejahteraan</a:t>
          </a:r>
          <a:endParaRPr lang="en-US" sz="1200" kern="1200" dirty="0">
            <a:latin typeface="+mj-lt"/>
          </a:endParaRPr>
        </a:p>
      </dsp:txBody>
      <dsp:txXfrm>
        <a:off x="4159992" y="4179397"/>
        <a:ext cx="1016224" cy="1016224"/>
      </dsp:txXfrm>
    </dsp:sp>
    <dsp:sp modelId="{5456C149-8872-4782-A50C-EEA5631FD0EA}">
      <dsp:nvSpPr>
        <dsp:cNvPr id="0" name=""/>
        <dsp:cNvSpPr/>
      </dsp:nvSpPr>
      <dsp:spPr>
        <a:xfrm>
          <a:off x="1387328" y="3968930"/>
          <a:ext cx="1437158" cy="1437158"/>
        </a:xfrm>
        <a:prstGeom prst="ellipse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1100" kern="1200" dirty="0">
              <a:latin typeface="+mj-lt"/>
            </a:rPr>
            <a:t>Pelaksanaan </a:t>
          </a:r>
          <a:r>
            <a:rPr lang="en-US" sz="1100" kern="1200" dirty="0" err="1">
              <a:latin typeface="+mj-lt"/>
            </a:rPr>
            <a:t>Reforma</a:t>
          </a:r>
          <a:r>
            <a:rPr lang="en-US" sz="1100" kern="1200" dirty="0">
              <a:latin typeface="+mj-lt"/>
            </a:rPr>
            <a:t> </a:t>
          </a:r>
          <a:r>
            <a:rPr lang="en-US" sz="1100" kern="1200" dirty="0" err="1">
              <a:latin typeface="+mj-lt"/>
            </a:rPr>
            <a:t>Agraria</a:t>
          </a:r>
          <a:endParaRPr lang="en-US" sz="1100" kern="1200" dirty="0">
            <a:latin typeface="+mj-lt"/>
          </a:endParaRPr>
        </a:p>
      </dsp:txBody>
      <dsp:txXfrm>
        <a:off x="1597795" y="4179397"/>
        <a:ext cx="1016224" cy="1016224"/>
      </dsp:txXfrm>
    </dsp:sp>
    <dsp:sp modelId="{D24D9BC5-4FD6-4CC9-8BC2-BC9911DAB0E4}">
      <dsp:nvSpPr>
        <dsp:cNvPr id="0" name=""/>
        <dsp:cNvSpPr/>
      </dsp:nvSpPr>
      <dsp:spPr>
        <a:xfrm>
          <a:off x="595566" y="1532136"/>
          <a:ext cx="1437158" cy="1437158"/>
        </a:xfrm>
        <a:prstGeom prst="ellipse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6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50" kern="1200" dirty="0" err="1">
              <a:solidFill>
                <a:schemeClr val="tx1"/>
              </a:solidFill>
              <a:latin typeface="+mj-lt"/>
            </a:rPr>
            <a:t>Percepatan</a:t>
          </a:r>
          <a:r>
            <a:rPr lang="en-US" sz="1050" kern="1200" dirty="0">
              <a:solidFill>
                <a:schemeClr val="tx1"/>
              </a:solidFill>
              <a:latin typeface="+mj-lt"/>
            </a:rPr>
            <a:t> </a:t>
          </a:r>
          <a:r>
            <a:rPr lang="en-US" sz="1050" kern="1200" dirty="0" err="1">
              <a:solidFill>
                <a:schemeClr val="tx1"/>
              </a:solidFill>
              <a:latin typeface="+mj-lt"/>
            </a:rPr>
            <a:t>Pemberian</a:t>
          </a:r>
          <a:r>
            <a:rPr lang="en-US" sz="1050" kern="1200" dirty="0">
              <a:solidFill>
                <a:schemeClr val="tx1"/>
              </a:solidFill>
              <a:latin typeface="+mj-lt"/>
            </a:rPr>
            <a:t> </a:t>
          </a:r>
          <a:r>
            <a:rPr lang="en-US" sz="1050" kern="1200" dirty="0" err="1">
              <a:solidFill>
                <a:schemeClr val="tx1"/>
              </a:solidFill>
              <a:latin typeface="+mj-lt"/>
            </a:rPr>
            <a:t>Akses</a:t>
          </a:r>
          <a:r>
            <a:rPr lang="en-US" sz="1050" kern="1200" dirty="0">
              <a:solidFill>
                <a:schemeClr val="tx1"/>
              </a:solidFill>
              <a:latin typeface="+mj-lt"/>
            </a:rPr>
            <a:t> </a:t>
          </a:r>
          <a:r>
            <a:rPr lang="en-US" sz="1050" kern="1200" dirty="0" err="1">
              <a:solidFill>
                <a:schemeClr val="tx1"/>
              </a:solidFill>
              <a:latin typeface="+mj-lt"/>
            </a:rPr>
            <a:t>Kelola</a:t>
          </a:r>
          <a:r>
            <a:rPr lang="en-US" sz="1050" kern="1200" dirty="0">
              <a:solidFill>
                <a:schemeClr val="tx1"/>
              </a:solidFill>
              <a:latin typeface="+mj-lt"/>
            </a:rPr>
            <a:t> </a:t>
          </a:r>
          <a:r>
            <a:rPr lang="en-US" sz="1050" kern="1200" dirty="0" err="1">
              <a:solidFill>
                <a:schemeClr val="tx1"/>
              </a:solidFill>
              <a:latin typeface="+mj-lt"/>
            </a:rPr>
            <a:t>Sumber</a:t>
          </a:r>
          <a:r>
            <a:rPr lang="en-US" sz="1050" kern="1200" dirty="0">
              <a:solidFill>
                <a:schemeClr val="tx1"/>
              </a:solidFill>
              <a:latin typeface="+mj-lt"/>
            </a:rPr>
            <a:t> </a:t>
          </a:r>
          <a:r>
            <a:rPr lang="en-US" sz="1050" kern="1200" dirty="0" err="1">
              <a:solidFill>
                <a:schemeClr val="tx1"/>
              </a:solidFill>
              <a:latin typeface="+mj-lt"/>
            </a:rPr>
            <a:t>Daya</a:t>
          </a:r>
          <a:r>
            <a:rPr lang="en-US" sz="1050" kern="1200" dirty="0">
              <a:solidFill>
                <a:schemeClr val="tx1"/>
              </a:solidFill>
              <a:latin typeface="+mj-lt"/>
            </a:rPr>
            <a:t> </a:t>
          </a:r>
          <a:r>
            <a:rPr lang="en-US" sz="1050" kern="1200" dirty="0" err="1">
              <a:solidFill>
                <a:schemeClr val="tx1"/>
              </a:solidFill>
              <a:latin typeface="+mj-lt"/>
            </a:rPr>
            <a:t>Alam</a:t>
          </a:r>
          <a:r>
            <a:rPr lang="en-US" sz="1050" kern="1200" dirty="0">
              <a:solidFill>
                <a:schemeClr val="tx1"/>
              </a:solidFill>
              <a:latin typeface="+mj-lt"/>
            </a:rPr>
            <a:t> </a:t>
          </a:r>
          <a:r>
            <a:rPr lang="en-US" sz="1050" kern="1200" dirty="0" err="1">
              <a:solidFill>
                <a:schemeClr val="tx1"/>
              </a:solidFill>
              <a:latin typeface="+mj-lt"/>
            </a:rPr>
            <a:t>kepada</a:t>
          </a:r>
          <a:r>
            <a:rPr lang="en-US" sz="1050" kern="1200" dirty="0">
              <a:solidFill>
                <a:schemeClr val="tx1"/>
              </a:solidFill>
              <a:latin typeface="+mj-lt"/>
            </a:rPr>
            <a:t> Masyarakat </a:t>
          </a:r>
          <a:r>
            <a:rPr lang="en-US" sz="1050" kern="1200" dirty="0" err="1">
              <a:solidFill>
                <a:schemeClr val="tx1"/>
              </a:solidFill>
              <a:latin typeface="+mj-lt"/>
            </a:rPr>
            <a:t>melalui</a:t>
          </a:r>
          <a:r>
            <a:rPr lang="en-US" sz="1050" kern="1200" dirty="0">
              <a:solidFill>
                <a:schemeClr val="tx1"/>
              </a:solidFill>
              <a:latin typeface="+mj-lt"/>
            </a:rPr>
            <a:t> </a:t>
          </a:r>
          <a:r>
            <a:rPr lang="en-US" sz="1050" kern="1200" dirty="0" err="1">
              <a:solidFill>
                <a:schemeClr val="tx1"/>
              </a:solidFill>
              <a:latin typeface="+mj-lt"/>
            </a:rPr>
            <a:t>Perhutanan</a:t>
          </a:r>
          <a:r>
            <a:rPr lang="en-US" sz="1050" kern="1200" dirty="0">
              <a:solidFill>
                <a:schemeClr val="tx1"/>
              </a:solidFill>
              <a:latin typeface="+mj-lt"/>
            </a:rPr>
            <a:t> </a:t>
          </a:r>
          <a:r>
            <a:rPr lang="en-US" sz="1050" kern="1200" dirty="0" err="1">
              <a:solidFill>
                <a:schemeClr val="tx1"/>
              </a:solidFill>
              <a:latin typeface="+mj-lt"/>
            </a:rPr>
            <a:t>Sosial</a:t>
          </a:r>
          <a:endParaRPr lang="en-US" sz="1050" kern="1200" dirty="0">
            <a:solidFill>
              <a:schemeClr val="tx1"/>
            </a:solidFill>
            <a:latin typeface="+mj-lt"/>
          </a:endParaRPr>
        </a:p>
      </dsp:txBody>
      <dsp:txXfrm>
        <a:off x="806033" y="1742603"/>
        <a:ext cx="1016224" cy="1016224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472F510-6ECA-46CF-B327-8E532C3799DF}">
      <dsp:nvSpPr>
        <dsp:cNvPr id="0" name=""/>
        <dsp:cNvSpPr/>
      </dsp:nvSpPr>
      <dsp:spPr>
        <a:xfrm>
          <a:off x="1211435" y="620402"/>
          <a:ext cx="4170519" cy="4170519"/>
        </a:xfrm>
        <a:prstGeom prst="blockArc">
          <a:avLst>
            <a:gd name="adj1" fmla="val 10778264"/>
            <a:gd name="adj2" fmla="val 16396263"/>
            <a:gd name="adj3" fmla="val 464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5C0D4860-06BC-BD4F-BD87-010E3E69087D}">
      <dsp:nvSpPr>
        <dsp:cNvPr id="0" name=""/>
        <dsp:cNvSpPr/>
      </dsp:nvSpPr>
      <dsp:spPr>
        <a:xfrm>
          <a:off x="1211466" y="627037"/>
          <a:ext cx="4170519" cy="4170519"/>
        </a:xfrm>
        <a:prstGeom prst="blockArc">
          <a:avLst>
            <a:gd name="adj1" fmla="val 5203790"/>
            <a:gd name="adj2" fmla="val 10789463"/>
            <a:gd name="adj3" fmla="val 464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6C0DBECC-2091-4A0E-BAE3-E1A1702154BB}">
      <dsp:nvSpPr>
        <dsp:cNvPr id="0" name=""/>
        <dsp:cNvSpPr/>
      </dsp:nvSpPr>
      <dsp:spPr>
        <a:xfrm>
          <a:off x="1358865" y="609289"/>
          <a:ext cx="4386260" cy="4208888"/>
        </a:xfrm>
        <a:prstGeom prst="blockArc">
          <a:avLst>
            <a:gd name="adj1" fmla="val 21546213"/>
            <a:gd name="adj2" fmla="val 5634910"/>
            <a:gd name="adj3" fmla="val 464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953FAC50-CBCA-4951-A791-D5AB11ED72F5}">
      <dsp:nvSpPr>
        <dsp:cNvPr id="0" name=""/>
        <dsp:cNvSpPr/>
      </dsp:nvSpPr>
      <dsp:spPr>
        <a:xfrm>
          <a:off x="1372397" y="549286"/>
          <a:ext cx="4358943" cy="4309898"/>
        </a:xfrm>
        <a:prstGeom prst="blockArc">
          <a:avLst>
            <a:gd name="adj1" fmla="val 15965304"/>
            <a:gd name="adj2" fmla="val 21562245"/>
            <a:gd name="adj3" fmla="val 464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C5F01D7A-5E01-4727-ADCD-B04F30EA8BCE}">
      <dsp:nvSpPr>
        <dsp:cNvPr id="0" name=""/>
        <dsp:cNvSpPr/>
      </dsp:nvSpPr>
      <dsp:spPr>
        <a:xfrm>
          <a:off x="2438436" y="1609678"/>
          <a:ext cx="2022128" cy="2022128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1600" b="1" kern="1200" dirty="0">
              <a:solidFill>
                <a:schemeClr val="tx1"/>
              </a:solidFill>
              <a:latin typeface="+mj-lt"/>
            </a:rPr>
            <a:t>Pemerataan Layanan Pendidikan Berkualitas</a:t>
          </a:r>
          <a:endParaRPr lang="en-US" sz="1600" b="1" strike="sngStrike" kern="1200" dirty="0">
            <a:solidFill>
              <a:srgbClr val="FF0000"/>
            </a:solidFill>
            <a:latin typeface="Cambria" charset="0"/>
          </a:endParaRPr>
        </a:p>
      </dsp:txBody>
      <dsp:txXfrm>
        <a:off x="2734570" y="1905812"/>
        <a:ext cx="1429860" cy="1429860"/>
      </dsp:txXfrm>
    </dsp:sp>
    <dsp:sp modelId="{AC02FDD3-6B40-4930-8516-3E8FE4949660}">
      <dsp:nvSpPr>
        <dsp:cNvPr id="0" name=""/>
        <dsp:cNvSpPr/>
      </dsp:nvSpPr>
      <dsp:spPr>
        <a:xfrm>
          <a:off x="2692917" y="-47901"/>
          <a:ext cx="1440001" cy="1440001"/>
        </a:xfrm>
        <a:prstGeom prst="ellips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1300" b="1" kern="1200" dirty="0">
              <a:latin typeface="+mj-lt"/>
            </a:rPr>
            <a:t>Penyediaan pendidik yang berkualitas dan merata</a:t>
          </a:r>
          <a:endParaRPr lang="en-US" sz="1300" b="1" u="none" kern="1200" dirty="0">
            <a:latin typeface="Cambria" pitchFamily="18" charset="0"/>
            <a:ea typeface="Cambria" charset="0"/>
            <a:cs typeface="Cambria" charset="0"/>
          </a:endParaRPr>
        </a:p>
      </dsp:txBody>
      <dsp:txXfrm>
        <a:off x="2903800" y="162982"/>
        <a:ext cx="1018235" cy="1018235"/>
      </dsp:txXfrm>
    </dsp:sp>
    <dsp:sp modelId="{ABC2DB34-B58C-4671-B9B7-7D68689405D3}">
      <dsp:nvSpPr>
        <dsp:cNvPr id="0" name=""/>
        <dsp:cNvSpPr/>
      </dsp:nvSpPr>
      <dsp:spPr>
        <a:xfrm>
          <a:off x="4868627" y="1961865"/>
          <a:ext cx="1440001" cy="1440001"/>
        </a:xfrm>
        <a:prstGeom prst="ellipse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1300" b="1" kern="1200" dirty="0">
              <a:latin typeface="+mj-lt"/>
            </a:rPr>
            <a:t>Penyediaan afirmasi pendidikan</a:t>
          </a:r>
          <a:endParaRPr lang="en-US" sz="1300" b="1" kern="1200" dirty="0">
            <a:latin typeface="Cambria" pitchFamily="18" charset="0"/>
            <a:ea typeface="Cambria" charset="0"/>
            <a:cs typeface="Cambria" charset="0"/>
          </a:endParaRPr>
        </a:p>
      </dsp:txBody>
      <dsp:txXfrm>
        <a:off x="5079510" y="2172748"/>
        <a:ext cx="1018235" cy="1018235"/>
      </dsp:txXfrm>
    </dsp:sp>
    <dsp:sp modelId="{45CC3743-C4DB-5F4A-90D9-FAD2E52BACDD}">
      <dsp:nvSpPr>
        <dsp:cNvPr id="0" name=""/>
        <dsp:cNvSpPr/>
      </dsp:nvSpPr>
      <dsp:spPr>
        <a:xfrm>
          <a:off x="2692917" y="4025861"/>
          <a:ext cx="1440001" cy="1440001"/>
        </a:xfrm>
        <a:prstGeom prst="ellipse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1200" b="1" kern="1200" dirty="0">
              <a:latin typeface="+mj-lt"/>
            </a:rPr>
            <a:t>Penguatan kelembagaan satuan pendidikan</a:t>
          </a:r>
          <a:endParaRPr lang="en-US" sz="1200" b="1" i="1" kern="1200" dirty="0">
            <a:latin typeface="Cambria" pitchFamily="18" charset="0"/>
            <a:ea typeface="Cambria" charset="0"/>
            <a:cs typeface="Cambria" charset="0"/>
          </a:endParaRPr>
        </a:p>
      </dsp:txBody>
      <dsp:txXfrm>
        <a:off x="2903800" y="4236744"/>
        <a:ext cx="1018235" cy="1018235"/>
      </dsp:txXfrm>
    </dsp:sp>
    <dsp:sp modelId="{EE42783C-5342-4E81-A1F3-73C4B9FB0663}">
      <dsp:nvSpPr>
        <dsp:cNvPr id="0" name=""/>
        <dsp:cNvSpPr/>
      </dsp:nvSpPr>
      <dsp:spPr>
        <a:xfrm>
          <a:off x="539853" y="1998539"/>
          <a:ext cx="1440001" cy="1440001"/>
        </a:xfrm>
        <a:prstGeom prst="ellipse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1200" b="1" kern="1200" dirty="0">
              <a:latin typeface="+mj-lt"/>
            </a:rPr>
            <a:t>Peningkatan kualitas pembelajaran dan akademik</a:t>
          </a:r>
          <a:endParaRPr lang="en-US" sz="1200" b="1" i="1" kern="1200" dirty="0">
            <a:latin typeface="Cambria" pitchFamily="18" charset="0"/>
            <a:ea typeface="Cambria" charset="0"/>
            <a:cs typeface="Cambria" charset="0"/>
          </a:endParaRPr>
        </a:p>
      </dsp:txBody>
      <dsp:txXfrm>
        <a:off x="750736" y="2209422"/>
        <a:ext cx="1018235" cy="1018235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C40D2CB-DC8A-4163-96C8-0413430468EC}">
      <dsp:nvSpPr>
        <dsp:cNvPr id="0" name=""/>
        <dsp:cNvSpPr/>
      </dsp:nvSpPr>
      <dsp:spPr>
        <a:xfrm>
          <a:off x="1129595" y="670207"/>
          <a:ext cx="4360859" cy="4360859"/>
        </a:xfrm>
        <a:prstGeom prst="blockArc">
          <a:avLst>
            <a:gd name="adj1" fmla="val 11880000"/>
            <a:gd name="adj2" fmla="val 16200000"/>
            <a:gd name="adj3" fmla="val 4638"/>
          </a:avLst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6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393BC432-CF93-44A6-9E30-6CA3E662A0FE}">
      <dsp:nvSpPr>
        <dsp:cNvPr id="0" name=""/>
        <dsp:cNvSpPr/>
      </dsp:nvSpPr>
      <dsp:spPr>
        <a:xfrm>
          <a:off x="1129595" y="670207"/>
          <a:ext cx="4360859" cy="4360859"/>
        </a:xfrm>
        <a:prstGeom prst="blockArc">
          <a:avLst>
            <a:gd name="adj1" fmla="val 7560000"/>
            <a:gd name="adj2" fmla="val 11880000"/>
            <a:gd name="adj3" fmla="val 4638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4472F510-6ECA-46CF-B327-8E532C3799DF}">
      <dsp:nvSpPr>
        <dsp:cNvPr id="0" name=""/>
        <dsp:cNvSpPr/>
      </dsp:nvSpPr>
      <dsp:spPr>
        <a:xfrm>
          <a:off x="1168536" y="699183"/>
          <a:ext cx="4360859" cy="4360859"/>
        </a:xfrm>
        <a:prstGeom prst="blockArc">
          <a:avLst>
            <a:gd name="adj1" fmla="val 3161653"/>
            <a:gd name="adj2" fmla="val 7638347"/>
            <a:gd name="adj3" fmla="val 4638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5C0D4860-06BC-BD4F-BD87-010E3E69087D}">
      <dsp:nvSpPr>
        <dsp:cNvPr id="0" name=""/>
        <dsp:cNvSpPr/>
      </dsp:nvSpPr>
      <dsp:spPr>
        <a:xfrm>
          <a:off x="1145419" y="717050"/>
          <a:ext cx="4360859" cy="4360859"/>
        </a:xfrm>
        <a:prstGeom prst="blockArc">
          <a:avLst>
            <a:gd name="adj1" fmla="val 20440194"/>
            <a:gd name="adj2" fmla="val 3114494"/>
            <a:gd name="adj3" fmla="val 4638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953FAC50-CBCA-4951-A791-D5AB11ED72F5}">
      <dsp:nvSpPr>
        <dsp:cNvPr id="0" name=""/>
        <dsp:cNvSpPr/>
      </dsp:nvSpPr>
      <dsp:spPr>
        <a:xfrm>
          <a:off x="1031083" y="597337"/>
          <a:ext cx="4557882" cy="4506599"/>
        </a:xfrm>
        <a:prstGeom prst="blockArc">
          <a:avLst>
            <a:gd name="adj1" fmla="val 16200000"/>
            <a:gd name="adj2" fmla="val 20520000"/>
            <a:gd name="adj3" fmla="val 4638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C5F01D7A-5E01-4727-ADCD-B04F30EA8BCE}">
      <dsp:nvSpPr>
        <dsp:cNvPr id="0" name=""/>
        <dsp:cNvSpPr/>
      </dsp:nvSpPr>
      <dsp:spPr>
        <a:xfrm>
          <a:off x="2291638" y="1701732"/>
          <a:ext cx="2113277" cy="2113277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1600" b="1" kern="1200" dirty="0">
              <a:solidFill>
                <a:schemeClr val="tx1"/>
              </a:solidFill>
              <a:latin typeface="Cambria" charset="0"/>
              <a:ea typeface="Cambria" charset="0"/>
              <a:cs typeface="Cambria" charset="0"/>
            </a:rPr>
            <a:t>Peningkatan Tata Kelola</a:t>
          </a:r>
          <a:r>
            <a:rPr lang="en-US" sz="1600" b="1" kern="1200" dirty="0">
              <a:solidFill>
                <a:schemeClr val="tx1"/>
              </a:solidFill>
              <a:latin typeface="Cambria" charset="0"/>
              <a:ea typeface="Cambria" charset="0"/>
              <a:cs typeface="Cambria" charset="0"/>
            </a:rPr>
            <a:t> </a:t>
          </a:r>
          <a:r>
            <a:rPr lang="en-US" sz="1600" b="1" kern="1200" dirty="0" err="1">
              <a:solidFill>
                <a:schemeClr val="tx1"/>
              </a:solidFill>
              <a:latin typeface="Cambria" charset="0"/>
              <a:ea typeface="Cambria" charset="0"/>
              <a:cs typeface="Cambria" charset="0"/>
            </a:rPr>
            <a:t>Layanan</a:t>
          </a:r>
          <a:r>
            <a:rPr lang="en-US" sz="1600" b="1" kern="1200" dirty="0">
              <a:solidFill>
                <a:schemeClr val="tx1"/>
              </a:solidFill>
              <a:latin typeface="Cambria" charset="0"/>
              <a:ea typeface="Cambria" charset="0"/>
              <a:cs typeface="Cambria" charset="0"/>
            </a:rPr>
            <a:t> </a:t>
          </a:r>
          <a:r>
            <a:rPr lang="en-US" sz="1600" b="1" kern="1200" dirty="0" err="1" smtClean="0">
              <a:solidFill>
                <a:schemeClr val="tx1"/>
              </a:solidFill>
              <a:latin typeface="Cambria" charset="0"/>
              <a:ea typeface="Cambria" charset="0"/>
              <a:cs typeface="Cambria" charset="0"/>
            </a:rPr>
            <a:t>Dasar</a:t>
          </a:r>
          <a:r>
            <a:rPr lang="id-ID" sz="1600" b="1" kern="1200" dirty="0" smtClean="0">
              <a:solidFill>
                <a:schemeClr val="tx1"/>
              </a:solidFill>
              <a:latin typeface="Cambria" charset="0"/>
              <a:ea typeface="Cambria" charset="0"/>
              <a:cs typeface="Cambria" charset="0"/>
            </a:rPr>
            <a:t> dan Wajib</a:t>
          </a:r>
          <a:endParaRPr lang="en-US" sz="1600" b="1" kern="1200" dirty="0">
            <a:solidFill>
              <a:schemeClr val="tx1"/>
            </a:solidFill>
            <a:latin typeface="Cambria" charset="0"/>
          </a:endParaRPr>
        </a:p>
      </dsp:txBody>
      <dsp:txXfrm>
        <a:off x="2601120" y="2011214"/>
        <a:ext cx="1494313" cy="1494313"/>
      </dsp:txXfrm>
    </dsp:sp>
    <dsp:sp modelId="{AC02FDD3-6B40-4930-8516-3E8FE4949660}">
      <dsp:nvSpPr>
        <dsp:cNvPr id="0" name=""/>
        <dsp:cNvSpPr/>
      </dsp:nvSpPr>
      <dsp:spPr>
        <a:xfrm>
          <a:off x="2557569" y="-31688"/>
          <a:ext cx="1504910" cy="1504910"/>
        </a:xfrm>
        <a:prstGeom prst="ellips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1200" b="0" u="none" kern="1200" dirty="0">
              <a:latin typeface="+mj-lt"/>
              <a:ea typeface="Cambria" charset="0"/>
              <a:cs typeface="Cambria" charset="0"/>
            </a:rPr>
            <a:t>Penguatan layanan dan rujukan satu pintu</a:t>
          </a:r>
          <a:endParaRPr lang="en-US" sz="1200" b="0" u="none" kern="1200" dirty="0">
            <a:latin typeface="+mj-lt"/>
            <a:ea typeface="Cambria" charset="0"/>
            <a:cs typeface="Cambria" charset="0"/>
          </a:endParaRPr>
        </a:p>
      </dsp:txBody>
      <dsp:txXfrm>
        <a:off x="2777958" y="188701"/>
        <a:ext cx="1064132" cy="1064132"/>
      </dsp:txXfrm>
    </dsp:sp>
    <dsp:sp modelId="{45CC3743-C4DB-5F4A-90D9-FAD2E52BACDD}">
      <dsp:nvSpPr>
        <dsp:cNvPr id="0" name=""/>
        <dsp:cNvSpPr/>
      </dsp:nvSpPr>
      <dsp:spPr>
        <a:xfrm>
          <a:off x="4583197" y="1440015"/>
          <a:ext cx="1504910" cy="1504910"/>
        </a:xfrm>
        <a:prstGeom prst="ellipse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1200" b="0" kern="1200" dirty="0">
              <a:latin typeface="+mj-lt"/>
              <a:ea typeface="Cambria" charset="0"/>
              <a:cs typeface="Cambria" charset="0"/>
            </a:rPr>
            <a:t>Penguatan integrasi sistem administrasi kependudukan dan catatan sipil</a:t>
          </a:r>
          <a:endParaRPr lang="en-US" sz="1200" b="0" kern="1200" dirty="0">
            <a:latin typeface="+mj-lt"/>
            <a:ea typeface="Cambria" charset="0"/>
            <a:cs typeface="Cambria" charset="0"/>
          </a:endParaRPr>
        </a:p>
      </dsp:txBody>
      <dsp:txXfrm>
        <a:off x="4803586" y="1660404"/>
        <a:ext cx="1064132" cy="1064132"/>
      </dsp:txXfrm>
    </dsp:sp>
    <dsp:sp modelId="{EE42783C-5342-4E81-A1F3-73C4B9FB0663}">
      <dsp:nvSpPr>
        <dsp:cNvPr id="0" name=""/>
        <dsp:cNvSpPr/>
      </dsp:nvSpPr>
      <dsp:spPr>
        <a:xfrm>
          <a:off x="3887359" y="3821283"/>
          <a:ext cx="1504910" cy="1504910"/>
        </a:xfrm>
        <a:prstGeom prst="ellipse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1200" b="1" kern="1200" dirty="0">
              <a:solidFill>
                <a:schemeClr val="tx1"/>
              </a:solidFill>
              <a:latin typeface="+mj-lt"/>
              <a:ea typeface="Cambria" charset="0"/>
              <a:cs typeface="Cambria" charset="0"/>
            </a:rPr>
            <a:t>Perlindungan perempuan dan anak dari tindak kekerasan dan TPPO</a:t>
          </a:r>
          <a:endParaRPr lang="en-US" sz="1200" b="1" kern="1200" dirty="0">
            <a:solidFill>
              <a:schemeClr val="tx1"/>
            </a:solidFill>
            <a:latin typeface="+mj-lt"/>
            <a:ea typeface="Cambria" charset="0"/>
            <a:cs typeface="Cambria" charset="0"/>
          </a:endParaRPr>
        </a:p>
      </dsp:txBody>
      <dsp:txXfrm>
        <a:off x="4107748" y="4041672"/>
        <a:ext cx="1064132" cy="1064132"/>
      </dsp:txXfrm>
    </dsp:sp>
    <dsp:sp modelId="{DE5E9580-3FA8-4F1A-BAF3-02DAFFCD3DD5}">
      <dsp:nvSpPr>
        <dsp:cNvPr id="0" name=""/>
        <dsp:cNvSpPr/>
      </dsp:nvSpPr>
      <dsp:spPr>
        <a:xfrm>
          <a:off x="1355913" y="3871533"/>
          <a:ext cx="1404410" cy="1404410"/>
        </a:xfrm>
        <a:prstGeom prst="ellipse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b="1" kern="1200" dirty="0" err="1">
              <a:solidFill>
                <a:schemeClr val="tx1"/>
              </a:solidFill>
              <a:latin typeface="+mj-lt"/>
            </a:rPr>
            <a:t>Percepatan</a:t>
          </a:r>
          <a:r>
            <a:rPr lang="en-US" sz="1200" b="1" kern="1200" dirty="0">
              <a:solidFill>
                <a:schemeClr val="tx1"/>
              </a:solidFill>
              <a:latin typeface="+mj-lt"/>
            </a:rPr>
            <a:t> </a:t>
          </a:r>
          <a:r>
            <a:rPr lang="en-US" sz="1200" b="1" kern="1200" dirty="0" err="1">
              <a:solidFill>
                <a:schemeClr val="tx1"/>
              </a:solidFill>
              <a:latin typeface="+mj-lt"/>
            </a:rPr>
            <a:t>Pencapaian</a:t>
          </a:r>
          <a:r>
            <a:rPr lang="en-US" sz="1200" b="1" kern="1200" dirty="0">
              <a:solidFill>
                <a:schemeClr val="tx1"/>
              </a:solidFill>
              <a:latin typeface="+mj-lt"/>
            </a:rPr>
            <a:t> SPM di Daerah</a:t>
          </a:r>
          <a:endParaRPr lang="en-US" sz="1200" b="1" kern="1200" dirty="0">
            <a:solidFill>
              <a:schemeClr val="tx1"/>
            </a:solidFill>
            <a:latin typeface="+mj-lt"/>
            <a:ea typeface="Cambria" charset="0"/>
            <a:cs typeface="Cambria" charset="0"/>
          </a:endParaRPr>
        </a:p>
      </dsp:txBody>
      <dsp:txXfrm>
        <a:off x="1561584" y="4077204"/>
        <a:ext cx="993068" cy="993068"/>
      </dsp:txXfrm>
    </dsp:sp>
    <dsp:sp modelId="{05B251FE-AE74-43DB-AC06-C4BA5B187D20}">
      <dsp:nvSpPr>
        <dsp:cNvPr id="0" name=""/>
        <dsp:cNvSpPr/>
      </dsp:nvSpPr>
      <dsp:spPr>
        <a:xfrm>
          <a:off x="582192" y="1490265"/>
          <a:ext cx="1404410" cy="1404410"/>
        </a:xfrm>
        <a:prstGeom prst="ellipse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6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1200" b="1" kern="1200" dirty="0">
              <a:solidFill>
                <a:schemeClr val="tx1"/>
              </a:solidFill>
              <a:latin typeface="+mj-lt"/>
            </a:rPr>
            <a:t>Peningkatan Prestasi </a:t>
          </a:r>
          <a:r>
            <a:rPr lang="id-ID" sz="1200" b="1" kern="1200" dirty="0" smtClean="0">
              <a:solidFill>
                <a:schemeClr val="tx1"/>
              </a:solidFill>
              <a:latin typeface="+mj-lt"/>
            </a:rPr>
            <a:t>Olahraga</a:t>
          </a:r>
          <a:endParaRPr lang="en-US" sz="1200" b="1" kern="1200" dirty="0">
            <a:solidFill>
              <a:schemeClr val="tx1"/>
            </a:solidFill>
            <a:latin typeface="+mj-lt"/>
          </a:endParaRPr>
        </a:p>
      </dsp:txBody>
      <dsp:txXfrm>
        <a:off x="787863" y="1695936"/>
        <a:ext cx="993068" cy="993068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8407732-6B73-4985-90F3-4E859F9041E7}">
      <dsp:nvSpPr>
        <dsp:cNvPr id="0" name=""/>
        <dsp:cNvSpPr/>
      </dsp:nvSpPr>
      <dsp:spPr>
        <a:xfrm>
          <a:off x="768959" y="529285"/>
          <a:ext cx="3347450" cy="3347450"/>
        </a:xfrm>
        <a:prstGeom prst="blockArc">
          <a:avLst>
            <a:gd name="adj1" fmla="val 12715745"/>
            <a:gd name="adj2" fmla="val 16391537"/>
            <a:gd name="adj3" fmla="val 4637"/>
          </a:avLst>
        </a:prstGeom>
        <a:solidFill>
          <a:srgbClr val="777171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E4D2681-9131-4F6A-B20F-5C7A8D7CB6E1}">
      <dsp:nvSpPr>
        <dsp:cNvPr id="0" name=""/>
        <dsp:cNvSpPr/>
      </dsp:nvSpPr>
      <dsp:spPr>
        <a:xfrm>
          <a:off x="794160" y="487464"/>
          <a:ext cx="3347450" cy="3347450"/>
        </a:xfrm>
        <a:prstGeom prst="blockArc">
          <a:avLst>
            <a:gd name="adj1" fmla="val 7537500"/>
            <a:gd name="adj2" fmla="val 12613073"/>
            <a:gd name="adj3" fmla="val 4637"/>
          </a:avLst>
        </a:prstGeom>
        <a:solidFill>
          <a:srgbClr val="777171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5C0A146-CDF9-45F7-B239-5C5DEC4A296C}">
      <dsp:nvSpPr>
        <dsp:cNvPr id="0" name=""/>
        <dsp:cNvSpPr/>
      </dsp:nvSpPr>
      <dsp:spPr>
        <a:xfrm>
          <a:off x="844408" y="524950"/>
          <a:ext cx="3347450" cy="3347450"/>
        </a:xfrm>
        <a:prstGeom prst="blockArc">
          <a:avLst>
            <a:gd name="adj1" fmla="val 3128444"/>
            <a:gd name="adj2" fmla="val 7669327"/>
            <a:gd name="adj3" fmla="val 4637"/>
          </a:avLst>
        </a:prstGeom>
        <a:solidFill>
          <a:srgbClr val="777171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C0DBECC-2091-4A0E-BAE3-E1A1702154BB}">
      <dsp:nvSpPr>
        <dsp:cNvPr id="0" name=""/>
        <dsp:cNvSpPr/>
      </dsp:nvSpPr>
      <dsp:spPr>
        <a:xfrm>
          <a:off x="768577" y="501266"/>
          <a:ext cx="3520614" cy="3378246"/>
        </a:xfrm>
        <a:prstGeom prst="blockArc">
          <a:avLst>
            <a:gd name="adj1" fmla="val 20553459"/>
            <a:gd name="adj2" fmla="val 3156985"/>
            <a:gd name="adj3" fmla="val 4637"/>
          </a:avLst>
        </a:prstGeom>
        <a:solidFill>
          <a:srgbClr val="777171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53FAC50-CBCA-4951-A791-D5AB11ED72F5}">
      <dsp:nvSpPr>
        <dsp:cNvPr id="0" name=""/>
        <dsp:cNvSpPr/>
      </dsp:nvSpPr>
      <dsp:spPr>
        <a:xfrm>
          <a:off x="784384" y="475886"/>
          <a:ext cx="3498688" cy="3459322"/>
        </a:xfrm>
        <a:prstGeom prst="blockArc">
          <a:avLst>
            <a:gd name="adj1" fmla="val 16200000"/>
            <a:gd name="adj2" fmla="val 20520000"/>
            <a:gd name="adj3" fmla="val 4637"/>
          </a:avLst>
        </a:prstGeom>
        <a:solidFill>
          <a:srgbClr val="777171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5F01D7A-5E01-4727-ADCD-B04F30EA8BCE}">
      <dsp:nvSpPr>
        <dsp:cNvPr id="0" name=""/>
        <dsp:cNvSpPr/>
      </dsp:nvSpPr>
      <dsp:spPr>
        <a:xfrm>
          <a:off x="1700621" y="1438457"/>
          <a:ext cx="1701986" cy="1563803"/>
        </a:xfrm>
        <a:prstGeom prst="ellipse">
          <a:avLst/>
        </a:prstGeom>
        <a:solidFill>
          <a:schemeClr val="accent4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1200" b="1" kern="1200" dirty="0">
              <a:solidFill>
                <a:schemeClr val="tx1"/>
              </a:solidFill>
              <a:latin typeface="Segoe UI" panose="020B0502040204020203" pitchFamily="34" charset="0"/>
              <a:ea typeface="Calibri" charset="0"/>
              <a:cs typeface="Segoe UI" panose="020B0502040204020203" pitchFamily="34" charset="0"/>
            </a:rPr>
            <a:t>PENINGKATAN NILAI TAMBAH/ EFISIENSI JASA PRODUKTIF</a:t>
          </a:r>
          <a:endParaRPr lang="en-US" sz="1200" b="1" kern="1200" dirty="0">
            <a:solidFill>
              <a:schemeClr val="tx1"/>
            </a:solidFill>
            <a:latin typeface="Segoe UI" panose="020B0502040204020203" pitchFamily="34" charset="0"/>
            <a:ea typeface="Calibri" charset="0"/>
            <a:cs typeface="Segoe UI" panose="020B0502040204020203" pitchFamily="34" charset="0"/>
          </a:endParaRPr>
        </a:p>
      </dsp:txBody>
      <dsp:txXfrm>
        <a:off x="1949871" y="1667471"/>
        <a:ext cx="1203486" cy="1105775"/>
      </dsp:txXfrm>
    </dsp:sp>
    <dsp:sp modelId="{AC02FDD3-6B40-4930-8516-3E8FE4949660}">
      <dsp:nvSpPr>
        <dsp:cNvPr id="0" name=""/>
        <dsp:cNvSpPr/>
      </dsp:nvSpPr>
      <dsp:spPr>
        <a:xfrm>
          <a:off x="1911420" y="-51682"/>
          <a:ext cx="1244615" cy="1244615"/>
        </a:xfrm>
        <a:prstGeom prst="ellipse">
          <a:avLst/>
        </a:prstGeom>
        <a:solidFill>
          <a:srgbClr val="FF505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50" b="0" u="none" kern="1200" dirty="0" err="1">
              <a:latin typeface="Segoe UI" panose="020B0502040204020203" pitchFamily="34" charset="0"/>
              <a:ea typeface="Calibri" charset="0"/>
              <a:cs typeface="Segoe UI" panose="020B0502040204020203" pitchFamily="34" charset="0"/>
            </a:rPr>
            <a:t>Percepatan</a:t>
          </a:r>
          <a:r>
            <a:rPr lang="en-US" sz="1050" b="0" u="none" kern="1200" dirty="0">
              <a:latin typeface="Segoe UI" panose="020B0502040204020203" pitchFamily="34" charset="0"/>
              <a:ea typeface="Calibri" charset="0"/>
              <a:cs typeface="Segoe UI" panose="020B0502040204020203" pitchFamily="34" charset="0"/>
            </a:rPr>
            <a:t> </a:t>
          </a:r>
          <a:r>
            <a:rPr lang="en-US" sz="1050" b="0" u="none" kern="1200" dirty="0" err="1">
              <a:latin typeface="Segoe UI" panose="020B0502040204020203" pitchFamily="34" charset="0"/>
              <a:ea typeface="Calibri" charset="0"/>
              <a:cs typeface="Segoe UI" panose="020B0502040204020203" pitchFamily="34" charset="0"/>
            </a:rPr>
            <a:t>pengembangan</a:t>
          </a:r>
          <a:r>
            <a:rPr lang="en-US" sz="1050" b="0" u="none" kern="1200" dirty="0">
              <a:latin typeface="Segoe UI" panose="020B0502040204020203" pitchFamily="34" charset="0"/>
              <a:ea typeface="Calibri" charset="0"/>
              <a:cs typeface="Segoe UI" panose="020B0502040204020203" pitchFamily="34" charset="0"/>
            </a:rPr>
            <a:t> 7 </a:t>
          </a:r>
          <a:r>
            <a:rPr lang="en-US" sz="1050" b="0" u="none" kern="1200" dirty="0" err="1">
              <a:latin typeface="Segoe UI" panose="020B0502040204020203" pitchFamily="34" charset="0"/>
              <a:ea typeface="Calibri" charset="0"/>
              <a:cs typeface="Segoe UI" panose="020B0502040204020203" pitchFamily="34" charset="0"/>
            </a:rPr>
            <a:t>kawasan</a:t>
          </a:r>
          <a:r>
            <a:rPr lang="en-US" sz="1050" b="0" u="none" kern="1200" dirty="0">
              <a:latin typeface="Segoe UI" panose="020B0502040204020203" pitchFamily="34" charset="0"/>
              <a:ea typeface="Calibri" charset="0"/>
              <a:cs typeface="Segoe UI" panose="020B0502040204020203" pitchFamily="34" charset="0"/>
            </a:rPr>
            <a:t> </a:t>
          </a:r>
          <a:r>
            <a:rPr lang="en-US" sz="1050" b="0" u="none" kern="1200" dirty="0" err="1">
              <a:latin typeface="Segoe UI" panose="020B0502040204020203" pitchFamily="34" charset="0"/>
              <a:ea typeface="Calibri" charset="0"/>
              <a:cs typeface="Segoe UI" panose="020B0502040204020203" pitchFamily="34" charset="0"/>
            </a:rPr>
            <a:t>pariwisata</a:t>
          </a:r>
          <a:r>
            <a:rPr lang="en-US" sz="1050" b="0" u="none" kern="1200" dirty="0">
              <a:latin typeface="Segoe UI" panose="020B0502040204020203" pitchFamily="34" charset="0"/>
              <a:ea typeface="Calibri" charset="0"/>
              <a:cs typeface="Segoe UI" panose="020B0502040204020203" pitchFamily="34" charset="0"/>
            </a:rPr>
            <a:t> </a:t>
          </a:r>
          <a:r>
            <a:rPr lang="en-US" sz="1050" b="0" u="none" kern="1200" dirty="0" err="1">
              <a:latin typeface="Segoe UI" panose="020B0502040204020203" pitchFamily="34" charset="0"/>
              <a:ea typeface="Calibri" charset="0"/>
              <a:cs typeface="Segoe UI" panose="020B0502040204020203" pitchFamily="34" charset="0"/>
            </a:rPr>
            <a:t>dan</a:t>
          </a:r>
          <a:r>
            <a:rPr lang="en-US" sz="1050" b="0" u="none" kern="1200" dirty="0">
              <a:latin typeface="Segoe UI" panose="020B0502040204020203" pitchFamily="34" charset="0"/>
              <a:ea typeface="Calibri" charset="0"/>
              <a:cs typeface="Segoe UI" panose="020B0502040204020203" pitchFamily="34" charset="0"/>
            </a:rPr>
            <a:t> 3 KEK </a:t>
          </a:r>
          <a:r>
            <a:rPr lang="en-US" sz="1050" b="0" u="none" kern="1200" dirty="0" err="1" smtClean="0">
              <a:latin typeface="Segoe UI" panose="020B0502040204020203" pitchFamily="34" charset="0"/>
              <a:ea typeface="Calibri" charset="0"/>
              <a:cs typeface="Segoe UI" panose="020B0502040204020203" pitchFamily="34" charset="0"/>
            </a:rPr>
            <a:t>pariwi</a:t>
          </a:r>
          <a:r>
            <a:rPr lang="id-ID" sz="1050" b="0" u="none" kern="1200" dirty="0" smtClean="0">
              <a:latin typeface="Segoe UI" panose="020B0502040204020203" pitchFamily="34" charset="0"/>
              <a:ea typeface="Calibri" charset="0"/>
              <a:cs typeface="Segoe UI" panose="020B0502040204020203" pitchFamily="34" charset="0"/>
            </a:rPr>
            <a:t>s</a:t>
          </a:r>
          <a:r>
            <a:rPr lang="en-US" sz="1050" b="0" u="none" kern="1200" dirty="0" err="1" smtClean="0">
              <a:latin typeface="Segoe UI" panose="020B0502040204020203" pitchFamily="34" charset="0"/>
              <a:ea typeface="Calibri" charset="0"/>
              <a:cs typeface="Segoe UI" panose="020B0502040204020203" pitchFamily="34" charset="0"/>
            </a:rPr>
            <a:t>ata</a:t>
          </a:r>
          <a:endParaRPr lang="en-US" sz="1050" b="0" u="none" kern="1200" dirty="0">
            <a:latin typeface="Segoe UI" panose="020B0502040204020203" pitchFamily="34" charset="0"/>
            <a:ea typeface="Calibri" charset="0"/>
            <a:cs typeface="Segoe UI" panose="020B0502040204020203" pitchFamily="34" charset="0"/>
          </a:endParaRPr>
        </a:p>
      </dsp:txBody>
      <dsp:txXfrm>
        <a:off x="2093690" y="130588"/>
        <a:ext cx="880075" cy="880075"/>
      </dsp:txXfrm>
    </dsp:sp>
    <dsp:sp modelId="{ABC2DB34-B58C-4671-B9B7-7D68689405D3}">
      <dsp:nvSpPr>
        <dsp:cNvPr id="0" name=""/>
        <dsp:cNvSpPr/>
      </dsp:nvSpPr>
      <dsp:spPr>
        <a:xfrm>
          <a:off x="3466323" y="1078020"/>
          <a:ext cx="1244615" cy="1244615"/>
        </a:xfrm>
        <a:prstGeom prst="ellipse">
          <a:avLst/>
        </a:prstGeom>
        <a:solidFill>
          <a:srgbClr val="FF505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1200" b="1" kern="1200" dirty="0">
              <a:solidFill>
                <a:schemeClr val="tx1"/>
              </a:solidFill>
              <a:latin typeface="Segoe UI" panose="020B0502040204020203" pitchFamily="34" charset="0"/>
              <a:ea typeface="Calibri" charset="0"/>
              <a:cs typeface="Segoe UI" panose="020B0502040204020203" pitchFamily="34" charset="0"/>
            </a:rPr>
            <a:t>Penguatan struktur ekonomi kreatif</a:t>
          </a:r>
          <a:endParaRPr lang="en-US" sz="1200" b="1" kern="1200" dirty="0">
            <a:solidFill>
              <a:schemeClr val="tx1"/>
            </a:solidFill>
            <a:latin typeface="Segoe UI" panose="020B0502040204020203" pitchFamily="34" charset="0"/>
            <a:ea typeface="Calibri" charset="0"/>
            <a:cs typeface="Segoe UI" panose="020B0502040204020203" pitchFamily="34" charset="0"/>
          </a:endParaRPr>
        </a:p>
      </dsp:txBody>
      <dsp:txXfrm>
        <a:off x="3648593" y="1260290"/>
        <a:ext cx="880075" cy="880075"/>
      </dsp:txXfrm>
    </dsp:sp>
    <dsp:sp modelId="{B2330BCC-79BB-475F-8B64-21BBE126E10E}">
      <dsp:nvSpPr>
        <dsp:cNvPr id="0" name=""/>
        <dsp:cNvSpPr/>
      </dsp:nvSpPr>
      <dsp:spPr>
        <a:xfrm>
          <a:off x="2859325" y="2908734"/>
          <a:ext cx="1324399" cy="1161490"/>
        </a:xfrm>
        <a:prstGeom prst="ellipse">
          <a:avLst/>
        </a:prstGeom>
        <a:solidFill>
          <a:srgbClr val="FF505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900" b="0" kern="1200" dirty="0">
              <a:latin typeface="Segoe UI" panose="020B0502040204020203" pitchFamily="34" charset="0"/>
              <a:ea typeface="Calibri" charset="0"/>
              <a:cs typeface="Segoe UI" panose="020B0502040204020203" pitchFamily="34" charset="0"/>
            </a:rPr>
            <a:t>Pengembangan kemitraan usaha mikro dan kecil (UMK) dengan usaha menengah dan besar (UMB)</a:t>
          </a:r>
          <a:endParaRPr lang="en-US" sz="900" b="0" kern="1200" dirty="0">
            <a:latin typeface="Segoe UI" panose="020B0502040204020203" pitchFamily="34" charset="0"/>
            <a:ea typeface="Calibri" charset="0"/>
            <a:cs typeface="Segoe UI" panose="020B0502040204020203" pitchFamily="34" charset="0"/>
          </a:endParaRPr>
        </a:p>
      </dsp:txBody>
      <dsp:txXfrm>
        <a:off x="3053279" y="3078830"/>
        <a:ext cx="936491" cy="821298"/>
      </dsp:txXfrm>
    </dsp:sp>
    <dsp:sp modelId="{D279D22E-C0C7-4ADE-A344-BDA9C7F82966}">
      <dsp:nvSpPr>
        <dsp:cNvPr id="0" name=""/>
        <dsp:cNvSpPr/>
      </dsp:nvSpPr>
      <dsp:spPr>
        <a:xfrm>
          <a:off x="859934" y="2903203"/>
          <a:ext cx="1311292" cy="1173853"/>
        </a:xfrm>
        <a:prstGeom prst="ellipse">
          <a:avLst/>
        </a:prstGeom>
        <a:solidFill>
          <a:srgbClr val="FF505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1200" b="0" kern="1200" dirty="0">
              <a:latin typeface="Segoe UI" panose="020B0502040204020203" pitchFamily="34" charset="0"/>
              <a:ea typeface="Calibri" charset="0"/>
              <a:cs typeface="Segoe UI" panose="020B0502040204020203" pitchFamily="34" charset="0"/>
            </a:rPr>
            <a:t>Peningkatan perdagangan dalam dan luar negeri </a:t>
          </a:r>
          <a:endParaRPr lang="en-US" sz="1200" b="0" kern="1200" dirty="0">
            <a:latin typeface="Segoe UI" panose="020B0502040204020203" pitchFamily="34" charset="0"/>
            <a:ea typeface="Calibri" charset="0"/>
            <a:cs typeface="Segoe UI" panose="020B0502040204020203" pitchFamily="34" charset="0"/>
          </a:endParaRPr>
        </a:p>
      </dsp:txBody>
      <dsp:txXfrm>
        <a:off x="1051968" y="3075110"/>
        <a:ext cx="927224" cy="830039"/>
      </dsp:txXfrm>
    </dsp:sp>
    <dsp:sp modelId="{D4829DA4-8F9D-4451-BFAA-9E97EF9A3091}">
      <dsp:nvSpPr>
        <dsp:cNvPr id="0" name=""/>
        <dsp:cNvSpPr/>
      </dsp:nvSpPr>
      <dsp:spPr>
        <a:xfrm>
          <a:off x="484734" y="763231"/>
          <a:ext cx="1140773" cy="1150237"/>
        </a:xfrm>
        <a:prstGeom prst="ellipse">
          <a:avLst/>
        </a:prstGeom>
        <a:solidFill>
          <a:srgbClr val="FF505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1200" b="0" kern="1200" dirty="0">
              <a:latin typeface="Segoe UI" panose="020B0502040204020203" pitchFamily="34" charset="0"/>
              <a:ea typeface="Calibri" charset="0"/>
              <a:cs typeface="Segoe UI" panose="020B0502040204020203" pitchFamily="34" charset="0"/>
            </a:rPr>
            <a:t>Perluasan akses keuangan/ pembiyaan </a:t>
          </a:r>
          <a:endParaRPr lang="en-US" sz="1200" b="0" kern="1200" dirty="0">
            <a:latin typeface="Segoe UI" panose="020B0502040204020203" pitchFamily="34" charset="0"/>
            <a:ea typeface="Calibri" charset="0"/>
            <a:cs typeface="Segoe UI" panose="020B0502040204020203" pitchFamily="34" charset="0"/>
          </a:endParaRPr>
        </a:p>
      </dsp:txBody>
      <dsp:txXfrm>
        <a:off x="651796" y="931679"/>
        <a:ext cx="806649" cy="813341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C0D4860-06BC-BD4F-BD87-010E3E69087D}">
      <dsp:nvSpPr>
        <dsp:cNvPr id="0" name=""/>
        <dsp:cNvSpPr/>
      </dsp:nvSpPr>
      <dsp:spPr>
        <a:xfrm>
          <a:off x="1239001" y="379535"/>
          <a:ext cx="4170519" cy="4170519"/>
        </a:xfrm>
        <a:prstGeom prst="blockArc">
          <a:avLst>
            <a:gd name="adj1" fmla="val 11429471"/>
            <a:gd name="adj2" fmla="val 16249292"/>
            <a:gd name="adj3" fmla="val 4640"/>
          </a:avLst>
        </a:prstGeom>
        <a:solidFill>
          <a:schemeClr val="bg2">
            <a:lumMod val="50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C0DBECC-2091-4A0E-BAE3-E1A1702154BB}">
      <dsp:nvSpPr>
        <dsp:cNvPr id="0" name=""/>
        <dsp:cNvSpPr/>
      </dsp:nvSpPr>
      <dsp:spPr>
        <a:xfrm>
          <a:off x="1243855" y="373495"/>
          <a:ext cx="4386260" cy="4208888"/>
        </a:xfrm>
        <a:prstGeom prst="blockArc">
          <a:avLst>
            <a:gd name="adj1" fmla="val 5440721"/>
            <a:gd name="adj2" fmla="val 11036560"/>
            <a:gd name="adj3" fmla="val 4640"/>
          </a:avLst>
        </a:prstGeom>
        <a:solidFill>
          <a:schemeClr val="bg2">
            <a:lumMod val="50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49AB9A6-7DC3-4868-9932-2C8D16AEE67D}">
      <dsp:nvSpPr>
        <dsp:cNvPr id="0" name=""/>
        <dsp:cNvSpPr/>
      </dsp:nvSpPr>
      <dsp:spPr>
        <a:xfrm>
          <a:off x="1383602" y="393306"/>
          <a:ext cx="4170519" cy="4170519"/>
        </a:xfrm>
        <a:prstGeom prst="blockArc">
          <a:avLst>
            <a:gd name="adj1" fmla="val 21402924"/>
            <a:gd name="adj2" fmla="val 5494532"/>
            <a:gd name="adj3" fmla="val 4640"/>
          </a:avLst>
        </a:prstGeom>
        <a:solidFill>
          <a:schemeClr val="tx1">
            <a:lumMod val="50000"/>
            <a:lumOff val="50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53FAC50-CBCA-4951-A791-D5AB11ED72F5}">
      <dsp:nvSpPr>
        <dsp:cNvPr id="0" name=""/>
        <dsp:cNvSpPr/>
      </dsp:nvSpPr>
      <dsp:spPr>
        <a:xfrm>
          <a:off x="1325830" y="488389"/>
          <a:ext cx="4358943" cy="4309898"/>
        </a:xfrm>
        <a:prstGeom prst="blockArc">
          <a:avLst>
            <a:gd name="adj1" fmla="val 16101746"/>
            <a:gd name="adj2" fmla="val 21012703"/>
            <a:gd name="adj3" fmla="val 4640"/>
          </a:avLst>
        </a:prstGeom>
        <a:solidFill>
          <a:schemeClr val="bg2">
            <a:lumMod val="50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5F01D7A-5E01-4727-ADCD-B04F30EA8BCE}">
      <dsp:nvSpPr>
        <dsp:cNvPr id="0" name=""/>
        <dsp:cNvSpPr/>
      </dsp:nvSpPr>
      <dsp:spPr>
        <a:xfrm>
          <a:off x="2362694" y="1619492"/>
          <a:ext cx="2052307" cy="1789606"/>
        </a:xfrm>
        <a:prstGeom prst="ellipse">
          <a:avLst/>
        </a:prstGeom>
        <a:solidFill>
          <a:srgbClr val="C000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1400" b="1" kern="1200" dirty="0" smtClean="0">
              <a:solidFill>
                <a:schemeClr val="bg1"/>
              </a:solidFill>
              <a:latin typeface="Cambria" charset="0"/>
            </a:rPr>
            <a:t>PERCEPATAN PENINGKATAN KEAHLIAN TENAGA KERJA</a:t>
          </a:r>
          <a:endParaRPr lang="en-US" sz="1400" b="1" kern="1200" dirty="0">
            <a:solidFill>
              <a:schemeClr val="bg1"/>
            </a:solidFill>
            <a:latin typeface="Cambria" charset="0"/>
          </a:endParaRPr>
        </a:p>
      </dsp:txBody>
      <dsp:txXfrm>
        <a:off x="2663247" y="1881574"/>
        <a:ext cx="1451201" cy="1265442"/>
      </dsp:txXfrm>
    </dsp:sp>
    <dsp:sp modelId="{AC02FDD3-6B40-4930-8516-3E8FE4949660}">
      <dsp:nvSpPr>
        <dsp:cNvPr id="0" name=""/>
        <dsp:cNvSpPr/>
      </dsp:nvSpPr>
      <dsp:spPr>
        <a:xfrm>
          <a:off x="2716958" y="-47901"/>
          <a:ext cx="1440001" cy="1440001"/>
        </a:xfrm>
        <a:prstGeom prst="ellipse">
          <a:avLst/>
        </a:prstGeom>
        <a:solidFill>
          <a:srgbClr val="C8DB4D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1100" b="1" u="none" kern="1200" dirty="0" smtClean="0">
              <a:solidFill>
                <a:schemeClr val="tx1"/>
              </a:solidFill>
              <a:latin typeface="Cambria" pitchFamily="18" charset="0"/>
            </a:rPr>
            <a:t>Peningkatan Kerja Sama dengan Dunia Usaha</a:t>
          </a:r>
          <a:endParaRPr lang="en-US" sz="1100" b="1" u="none" kern="1200" dirty="0">
            <a:solidFill>
              <a:schemeClr val="tx1"/>
            </a:solidFill>
            <a:latin typeface="Cambria" pitchFamily="18" charset="0"/>
            <a:ea typeface="Cambria" charset="0"/>
            <a:cs typeface="Cambria" charset="0"/>
          </a:endParaRPr>
        </a:p>
      </dsp:txBody>
      <dsp:txXfrm>
        <a:off x="2927841" y="162982"/>
        <a:ext cx="1018235" cy="1018235"/>
      </dsp:txXfrm>
    </dsp:sp>
    <dsp:sp modelId="{A5CC5BA6-EC2D-45CB-9D1F-0BA128D650EE}">
      <dsp:nvSpPr>
        <dsp:cNvPr id="0" name=""/>
        <dsp:cNvSpPr/>
      </dsp:nvSpPr>
      <dsp:spPr>
        <a:xfrm>
          <a:off x="4830479" y="1689943"/>
          <a:ext cx="1343836" cy="1343836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1100" b="1" kern="1200" dirty="0" smtClean="0">
              <a:solidFill>
                <a:schemeClr val="tx1"/>
              </a:solidFill>
              <a:latin typeface="Cambria" panose="02040503050406030204" pitchFamily="18" charset="0"/>
            </a:rPr>
            <a:t>Penguatan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1100" b="1" kern="1200" dirty="0" smtClean="0">
              <a:solidFill>
                <a:schemeClr val="tx1"/>
              </a:solidFill>
              <a:latin typeface="Cambria" panose="02040503050406030204" pitchFamily="18" charset="0"/>
            </a:rPr>
            <a:t>Penyelenggaraan Diklat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1100" b="1" kern="1200" dirty="0" smtClean="0">
              <a:solidFill>
                <a:schemeClr val="tx1"/>
              </a:solidFill>
              <a:latin typeface="Cambria" panose="02040503050406030204" pitchFamily="18" charset="0"/>
            </a:rPr>
            <a:t>Vokasi</a:t>
          </a:r>
          <a:endParaRPr lang="id-ID" sz="1100" b="1" kern="1200" dirty="0">
            <a:solidFill>
              <a:schemeClr val="tx1"/>
            </a:solidFill>
            <a:latin typeface="Cambria" panose="02040503050406030204" pitchFamily="18" charset="0"/>
          </a:endParaRPr>
        </a:p>
      </dsp:txBody>
      <dsp:txXfrm>
        <a:off x="5027279" y="1886743"/>
        <a:ext cx="950236" cy="950236"/>
      </dsp:txXfrm>
    </dsp:sp>
    <dsp:sp modelId="{ABC2DB34-B58C-4671-B9B7-7D68689405D3}">
      <dsp:nvSpPr>
        <dsp:cNvPr id="0" name=""/>
        <dsp:cNvSpPr/>
      </dsp:nvSpPr>
      <dsp:spPr>
        <a:xfrm>
          <a:off x="2692857" y="3794677"/>
          <a:ext cx="1440001" cy="1440001"/>
        </a:xfrm>
        <a:prstGeom prst="ellipse">
          <a:avLst/>
        </a:prstGeom>
        <a:solidFill>
          <a:srgbClr val="C8DB4D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1200" b="1" kern="1200" dirty="0" smtClean="0">
              <a:solidFill>
                <a:schemeClr val="tx1"/>
              </a:solidFill>
              <a:latin typeface="Cambria" pitchFamily="18" charset="0"/>
            </a:rPr>
            <a:t>Pemantapan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1200" b="1" kern="1200" dirty="0" smtClean="0">
              <a:solidFill>
                <a:schemeClr val="tx1"/>
              </a:solidFill>
              <a:latin typeface="Cambria" pitchFamily="18" charset="0"/>
            </a:rPr>
            <a:t>Sistem Sertifikasi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1200" b="1" kern="1200" dirty="0" smtClean="0">
              <a:solidFill>
                <a:schemeClr val="tx1"/>
              </a:solidFill>
              <a:latin typeface="Cambria" pitchFamily="18" charset="0"/>
            </a:rPr>
            <a:t>Kompetensi</a:t>
          </a:r>
          <a:endParaRPr lang="en-US" sz="1200" b="1" kern="1200" dirty="0">
            <a:solidFill>
              <a:schemeClr val="tx1"/>
            </a:solidFill>
            <a:latin typeface="Cambria" pitchFamily="18" charset="0"/>
            <a:ea typeface="Cambria" charset="0"/>
            <a:cs typeface="Cambria" charset="0"/>
          </a:endParaRPr>
        </a:p>
      </dsp:txBody>
      <dsp:txXfrm>
        <a:off x="2903740" y="4005560"/>
        <a:ext cx="1018235" cy="1018235"/>
      </dsp:txXfrm>
    </dsp:sp>
    <dsp:sp modelId="{45CC3743-C4DB-5F4A-90D9-FAD2E52BACDD}">
      <dsp:nvSpPr>
        <dsp:cNvPr id="0" name=""/>
        <dsp:cNvSpPr/>
      </dsp:nvSpPr>
      <dsp:spPr>
        <a:xfrm>
          <a:off x="684923" y="1617886"/>
          <a:ext cx="1440001" cy="1440001"/>
        </a:xfrm>
        <a:prstGeom prst="ellipse">
          <a:avLst/>
        </a:prstGeom>
        <a:solidFill>
          <a:srgbClr val="C8DB4D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1200" b="1" kern="1200" dirty="0" smtClean="0">
              <a:solidFill>
                <a:schemeClr val="tx1"/>
              </a:solidFill>
              <a:latin typeface="Cambria" pitchFamily="18" charset="0"/>
            </a:rPr>
            <a:t>Peningkatan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1200" b="1" kern="1200" dirty="0" smtClean="0">
              <a:solidFill>
                <a:schemeClr val="tx1"/>
              </a:solidFill>
              <a:latin typeface="Cambria" pitchFamily="18" charset="0"/>
            </a:rPr>
            <a:t>Keterampilan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1200" b="1" kern="1200" dirty="0" smtClean="0">
              <a:solidFill>
                <a:schemeClr val="tx1"/>
              </a:solidFill>
              <a:latin typeface="Cambria" pitchFamily="18" charset="0"/>
            </a:rPr>
            <a:t>Wirausaha</a:t>
          </a:r>
          <a:endParaRPr lang="en-US" sz="1200" b="1" kern="1200" dirty="0">
            <a:solidFill>
              <a:schemeClr val="tx1"/>
            </a:solidFill>
            <a:latin typeface="Cambria" pitchFamily="18" charset="0"/>
            <a:ea typeface="Cambria" charset="0"/>
            <a:cs typeface="Cambria" charset="0"/>
          </a:endParaRPr>
        </a:p>
      </dsp:txBody>
      <dsp:txXfrm>
        <a:off x="895806" y="1828769"/>
        <a:ext cx="1018235" cy="101823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346D560-64B2-49D0-879E-8269B516F1CB}" type="datetimeFigureOut">
              <a:rPr lang="en-US" smtClean="0"/>
              <a:t>2/19/2018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71FE6B2-B5F0-4F21-83DF-68EFA0D08E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22812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6A78791-EFFA-4829-9856-D79B32E3D409}" type="slidenum">
              <a:rPr kumimoji="0" lang="id-ID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id-ID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0950092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/>
              <a:t>Tambah</a:t>
            </a:r>
            <a:r>
              <a:rPr lang="en-US" dirty="0"/>
              <a:t> KP </a:t>
            </a:r>
            <a:r>
              <a:rPr lang="en-US" dirty="0" err="1"/>
              <a:t>pengurangan</a:t>
            </a:r>
            <a:r>
              <a:rPr lang="en-US" dirty="0"/>
              <a:t> </a:t>
            </a:r>
            <a:r>
              <a:rPr lang="en-US" dirty="0" err="1"/>
              <a:t>literasi</a:t>
            </a:r>
            <a:r>
              <a:rPr lang="en-US" dirty="0"/>
              <a:t> </a:t>
            </a:r>
            <a:r>
              <a:rPr lang="en-US" dirty="0" err="1"/>
              <a:t>untuk</a:t>
            </a:r>
            <a:r>
              <a:rPr lang="en-US" dirty="0"/>
              <a:t> </a:t>
            </a:r>
            <a:r>
              <a:rPr lang="en-US" dirty="0" err="1"/>
              <a:t>kesejahteraan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B84F27E-ACAC-4A58-9C3B-1ECD70BA4C1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8182857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d-ID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0FDD4C8-DADE-4098-AE7F-08B11BAE8F98}" type="slidenum">
              <a:rPr kumimoji="0" lang="id-ID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23</a:t>
            </a:fld>
            <a:endParaRPr kumimoji="0" lang="id-ID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7513117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AutoNum type="arabicPeriod"/>
            </a:pPr>
            <a:r>
              <a:rPr lang="en-US" dirty="0" err="1" smtClean="0"/>
              <a:t>Demarkasi</a:t>
            </a:r>
            <a:r>
              <a:rPr lang="en-US" dirty="0" smtClean="0"/>
              <a:t> PN 3 </a:t>
            </a:r>
            <a:r>
              <a:rPr lang="en-US" dirty="0" err="1" smtClean="0"/>
              <a:t>dan</a:t>
            </a:r>
            <a:r>
              <a:rPr lang="en-US" dirty="0" smtClean="0"/>
              <a:t> PN 4:</a:t>
            </a:r>
            <a:br>
              <a:rPr lang="en-US" dirty="0" smtClean="0"/>
            </a:br>
            <a:r>
              <a:rPr lang="en-US" dirty="0" smtClean="0"/>
              <a:t>a)</a:t>
            </a:r>
            <a:r>
              <a:rPr lang="en-US" baseline="0" dirty="0" smtClean="0"/>
              <a:t> PN 3: </a:t>
            </a:r>
            <a:r>
              <a:rPr lang="en-US" baseline="0" dirty="0" err="1" smtClean="0"/>
              <a:t>jika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peningkatan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hasil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ditujukan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untuk</a:t>
            </a:r>
            <a:r>
              <a:rPr lang="en-US" baseline="0" dirty="0" smtClean="0"/>
              <a:t> </a:t>
            </a:r>
            <a:r>
              <a:rPr lang="en-US" baseline="0" dirty="0" err="1" smtClean="0"/>
              <a:t>kuantitas</a:t>
            </a:r>
            <a:r>
              <a:rPr lang="en-US" baseline="0" dirty="0" smtClean="0"/>
              <a:t> raw material, </a:t>
            </a:r>
            <a:r>
              <a:rPr lang="en-US" baseline="0" dirty="0" err="1" smtClean="0"/>
              <a:t>maka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difokuskan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untuk</a:t>
            </a:r>
            <a:r>
              <a:rPr lang="en-US" baseline="0" dirty="0" smtClean="0"/>
              <a:t> </a:t>
            </a:r>
            <a:r>
              <a:rPr lang="en-US" baseline="0" dirty="0" err="1" smtClean="0"/>
              <a:t>ekspor</a:t>
            </a:r>
            <a:r>
              <a:rPr lang="en-US" baseline="0" dirty="0" smtClean="0"/>
              <a:t>; </a:t>
            </a:r>
            <a:r>
              <a:rPr lang="en-US" baseline="0" dirty="0" err="1" smtClean="0"/>
              <a:t>jika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peningkatan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hasil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ditujukan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untuk</a:t>
            </a:r>
            <a:r>
              <a:rPr lang="en-US" baseline="0" dirty="0" smtClean="0"/>
              <a:t> </a:t>
            </a:r>
            <a:r>
              <a:rPr lang="en-US" baseline="0" dirty="0" err="1" smtClean="0"/>
              <a:t>menyediakan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bahan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baku</a:t>
            </a:r>
            <a:r>
              <a:rPr lang="en-US" baseline="0" dirty="0" smtClean="0"/>
              <a:t> </a:t>
            </a:r>
            <a:r>
              <a:rPr lang="en-US" baseline="0" dirty="0" err="1" smtClean="0"/>
              <a:t>industri</a:t>
            </a:r>
            <a:r>
              <a:rPr lang="en-US" baseline="0" dirty="0" smtClean="0"/>
              <a:t>, </a:t>
            </a:r>
            <a:r>
              <a:rPr lang="en-US" baseline="0" dirty="0" err="1" smtClean="0"/>
              <a:t>maka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fokusnya</a:t>
            </a:r>
            <a:r>
              <a:rPr lang="en-US" baseline="0" dirty="0" smtClean="0"/>
              <a:t/>
            </a:r>
            <a:br>
              <a:rPr lang="en-US" baseline="0" dirty="0" smtClean="0"/>
            </a:br>
            <a:r>
              <a:rPr lang="en-US" baseline="0" dirty="0" smtClean="0"/>
              <a:t>	</a:t>
            </a:r>
            <a:r>
              <a:rPr lang="en-US" baseline="0" dirty="0" err="1" smtClean="0"/>
              <a:t>untuk</a:t>
            </a:r>
            <a:r>
              <a:rPr lang="en-US" baseline="0" dirty="0" smtClean="0"/>
              <a:t> </a:t>
            </a:r>
            <a:r>
              <a:rPr lang="en-US" baseline="0" dirty="0" err="1" smtClean="0"/>
              <a:t>memenuhi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konsumsi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industri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dan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jasa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produktif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dalam</a:t>
            </a:r>
            <a:r>
              <a:rPr lang="en-US" baseline="0" dirty="0" smtClean="0"/>
              <a:t> </a:t>
            </a:r>
            <a:r>
              <a:rPr lang="en-US" baseline="0" dirty="0" err="1" smtClean="0"/>
              <a:t>negeri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dan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ekspor</a:t>
            </a:r>
            <a:r>
              <a:rPr lang="en-US" baseline="0" dirty="0" smtClean="0"/>
              <a:t>.</a:t>
            </a:r>
            <a:br>
              <a:rPr lang="en-US" baseline="0" dirty="0" smtClean="0"/>
            </a:br>
            <a:r>
              <a:rPr lang="en-US" baseline="0" dirty="0" smtClean="0"/>
              <a:t>b) PN 4: </a:t>
            </a:r>
            <a:r>
              <a:rPr lang="en-US" baseline="0" dirty="0" err="1" smtClean="0"/>
              <a:t>khusus</a:t>
            </a:r>
            <a:r>
              <a:rPr lang="en-US" baseline="0" dirty="0" smtClean="0"/>
              <a:t> </a:t>
            </a:r>
            <a:r>
              <a:rPr lang="en-US" baseline="0" dirty="0" err="1" smtClean="0"/>
              <a:t>untuk</a:t>
            </a:r>
            <a:r>
              <a:rPr lang="en-US" baseline="0" dirty="0" smtClean="0"/>
              <a:t> </a:t>
            </a:r>
            <a:r>
              <a:rPr lang="en-US" baseline="0" dirty="0" err="1" smtClean="0"/>
              <a:t>konsumsi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masyarakat</a:t>
            </a:r>
            <a:endParaRPr lang="en-US" dirty="0" smtClean="0"/>
          </a:p>
          <a:p>
            <a:pPr marL="228600" indent="-228600">
              <a:buAutoNum type="arabicPeriod"/>
            </a:pPr>
            <a:r>
              <a:rPr lang="en-US" dirty="0" smtClean="0"/>
              <a:t>PP 5:</a:t>
            </a:r>
            <a:r>
              <a:rPr lang="en-US" baseline="0" dirty="0" smtClean="0"/>
              <a:t> </a:t>
            </a:r>
            <a:r>
              <a:rPr lang="en-US" baseline="0" dirty="0" err="1" smtClean="0"/>
              <a:t>usulan</a:t>
            </a:r>
            <a:r>
              <a:rPr lang="en-US" baseline="0" dirty="0" smtClean="0"/>
              <a:t> KP </a:t>
            </a:r>
            <a:r>
              <a:rPr lang="en-US" baseline="0" dirty="0" err="1" smtClean="0"/>
              <a:t>cenderung</a:t>
            </a:r>
            <a:r>
              <a:rPr lang="en-US" baseline="0" dirty="0" smtClean="0"/>
              <a:t> </a:t>
            </a:r>
            <a:r>
              <a:rPr lang="en-US" baseline="0" dirty="0" err="1" smtClean="0"/>
              <a:t>hanya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dapat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dikontribusikan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oleh</a:t>
            </a:r>
            <a:r>
              <a:rPr lang="en-US" baseline="0" dirty="0" smtClean="0"/>
              <a:t> 1 K/L (LIPI </a:t>
            </a:r>
            <a:r>
              <a:rPr lang="en-US" baseline="0" dirty="0" err="1" smtClean="0"/>
              <a:t>untuk</a:t>
            </a:r>
            <a:r>
              <a:rPr lang="en-US" baseline="0" dirty="0" smtClean="0"/>
              <a:t> </a:t>
            </a:r>
            <a:r>
              <a:rPr lang="en-US" baseline="0" dirty="0" err="1" smtClean="0"/>
              <a:t>metrologi</a:t>
            </a:r>
            <a:r>
              <a:rPr lang="en-US" baseline="0" dirty="0" smtClean="0"/>
              <a:t>, LAPAN </a:t>
            </a:r>
            <a:r>
              <a:rPr lang="en-US" baseline="0" dirty="0" err="1" smtClean="0"/>
              <a:t>dan</a:t>
            </a:r>
            <a:r>
              <a:rPr lang="en-US" baseline="0" dirty="0" smtClean="0"/>
              <a:t> BIG </a:t>
            </a:r>
            <a:r>
              <a:rPr lang="en-US" baseline="0" dirty="0" err="1" smtClean="0"/>
              <a:t>untuk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penginderaan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jauh</a:t>
            </a:r>
            <a:r>
              <a:rPr lang="en-US" baseline="0" dirty="0" smtClean="0"/>
              <a:t>, </a:t>
            </a:r>
            <a:r>
              <a:rPr lang="en-US" baseline="0" dirty="0" err="1" smtClean="0"/>
              <a:t>dan</a:t>
            </a:r>
            <a:r>
              <a:rPr lang="en-US" baseline="0" dirty="0" smtClean="0"/>
              <a:t> BPPT </a:t>
            </a:r>
            <a:r>
              <a:rPr lang="en-US" baseline="0" dirty="0" err="1" smtClean="0"/>
              <a:t>untuk</a:t>
            </a:r>
            <a:r>
              <a:rPr lang="en-US" baseline="0" dirty="0" smtClean="0"/>
              <a:t> material). </a:t>
            </a:r>
            <a:r>
              <a:rPr lang="en-US" baseline="0" dirty="0" err="1" smtClean="0"/>
              <a:t>kegiatan</a:t>
            </a:r>
            <a:r>
              <a:rPr lang="en-US" baseline="0" dirty="0" smtClean="0"/>
              <a:t> 5a </a:t>
            </a:r>
            <a:r>
              <a:rPr lang="en-US" baseline="0" dirty="0" err="1" smtClean="0"/>
              <a:t>mungkin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bisa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diintegrasikan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dengan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proyek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prioritas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terkait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standar</a:t>
            </a:r>
            <a:r>
              <a:rPr lang="en-US" baseline="0" dirty="0" smtClean="0"/>
              <a:t> di PP 2, KP 2c</a:t>
            </a:r>
            <a:endParaRPr lang="en-US" dirty="0" smtClean="0"/>
          </a:p>
          <a:p>
            <a:pPr marL="228600" indent="-228600">
              <a:buAutoNum type="arabicPeriod"/>
            </a:pPr>
            <a:r>
              <a:rPr lang="en-US" dirty="0" err="1" smtClean="0"/>
              <a:t>Perlu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pembedaan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antara</a:t>
            </a:r>
            <a:r>
              <a:rPr lang="en-US" baseline="0" dirty="0" smtClean="0"/>
              <a:t> 1b (</a:t>
            </a:r>
            <a:r>
              <a:rPr lang="en-US" baseline="0" dirty="0" err="1" smtClean="0"/>
              <a:t>industri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pengolahan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hasil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pertanian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dst</a:t>
            </a:r>
            <a:r>
              <a:rPr lang="en-US" baseline="0" dirty="0" smtClean="0"/>
              <a:t>) </a:t>
            </a:r>
            <a:r>
              <a:rPr lang="en-US" baseline="0" dirty="0" err="1" smtClean="0"/>
              <a:t>dan</a:t>
            </a:r>
            <a:r>
              <a:rPr lang="en-US" baseline="0" dirty="0" smtClean="0"/>
              <a:t> 2b (</a:t>
            </a:r>
            <a:r>
              <a:rPr lang="en-US" baseline="0" dirty="0" err="1" smtClean="0"/>
              <a:t>perbaikan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struktur</a:t>
            </a:r>
            <a:r>
              <a:rPr lang="en-US" baseline="0" dirty="0" smtClean="0"/>
              <a:t> </a:t>
            </a:r>
            <a:r>
              <a:rPr lang="en-US" baseline="0" dirty="0" err="1" smtClean="0"/>
              <a:t>industri</a:t>
            </a:r>
            <a:r>
              <a:rPr lang="en-US" baseline="0" dirty="0" smtClean="0"/>
              <a:t> yang </a:t>
            </a:r>
            <a:r>
              <a:rPr lang="en-US" baseline="0" dirty="0" err="1" smtClean="0"/>
              <a:t>difokuskan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pada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pengembangan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industri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hulu-termasuk</a:t>
            </a:r>
            <a:r>
              <a:rPr lang="en-US" baseline="0" dirty="0" smtClean="0"/>
              <a:t> </a:t>
            </a:r>
            <a:r>
              <a:rPr lang="en-US" baseline="0" dirty="0" err="1" smtClean="0"/>
              <a:t>industri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pengolah</a:t>
            </a:r>
            <a:r>
              <a:rPr lang="en-US" baseline="0" dirty="0" smtClean="0"/>
              <a:t> </a:t>
            </a:r>
            <a:r>
              <a:rPr lang="en-US" baseline="0" dirty="0" err="1" smtClean="0"/>
              <a:t>hasil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produk</a:t>
            </a:r>
            <a:r>
              <a:rPr lang="en-US" baseline="0" dirty="0" smtClean="0"/>
              <a:t> primer </a:t>
            </a:r>
            <a:r>
              <a:rPr lang="en-US" baseline="0" dirty="0" err="1" smtClean="0"/>
              <a:t>dan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pendukung</a:t>
            </a:r>
            <a:r>
              <a:rPr lang="en-US" baseline="0" dirty="0" smtClean="0"/>
              <a:t>)</a:t>
            </a:r>
          </a:p>
          <a:p>
            <a:pPr marL="228600" indent="-228600">
              <a:buAutoNum type="arabicPeriod"/>
            </a:pPr>
            <a:r>
              <a:rPr lang="en-US" dirty="0" err="1" smtClean="0"/>
              <a:t>Perlu</a:t>
            </a:r>
            <a:r>
              <a:rPr lang="en-US" dirty="0" smtClean="0"/>
              <a:t> </a:t>
            </a:r>
            <a:r>
              <a:rPr lang="en-US" dirty="0" err="1" smtClean="0"/>
              <a:t>kesepakatan</a:t>
            </a:r>
            <a:r>
              <a:rPr lang="en-US" dirty="0" smtClean="0"/>
              <a:t> </a:t>
            </a:r>
            <a:r>
              <a:rPr lang="en-US" dirty="0" err="1" smtClean="0"/>
              <a:t>mengenai</a:t>
            </a:r>
            <a:r>
              <a:rPr lang="en-US" dirty="0" smtClean="0"/>
              <a:t> </a:t>
            </a:r>
            <a:r>
              <a:rPr lang="en-US" dirty="0" err="1" smtClean="0"/>
              <a:t>demarkasi</a:t>
            </a:r>
            <a:r>
              <a:rPr lang="en-US" dirty="0" smtClean="0"/>
              <a:t> </a:t>
            </a:r>
            <a:r>
              <a:rPr lang="en-US" dirty="0" err="1" smtClean="0"/>
              <a:t>pembangunan</a:t>
            </a:r>
            <a:r>
              <a:rPr lang="en-US" dirty="0" smtClean="0"/>
              <a:t> </a:t>
            </a:r>
            <a:r>
              <a:rPr lang="en-US" dirty="0" err="1" smtClean="0"/>
              <a:t>sarpras</a:t>
            </a:r>
            <a:r>
              <a:rPr lang="en-US" dirty="0" smtClean="0"/>
              <a:t> </a:t>
            </a:r>
            <a:r>
              <a:rPr lang="en-US" dirty="0" err="1" smtClean="0"/>
              <a:t>pertanian</a:t>
            </a:r>
            <a:r>
              <a:rPr lang="en-US" dirty="0" smtClean="0"/>
              <a:t> (1e) </a:t>
            </a:r>
            <a:r>
              <a:rPr lang="en-US" dirty="0" err="1" smtClean="0"/>
              <a:t>dengan</a:t>
            </a:r>
            <a:r>
              <a:rPr lang="en-US" dirty="0" smtClean="0"/>
              <a:t> PN 4 </a:t>
            </a:r>
            <a:r>
              <a:rPr lang="en-US" dirty="0" err="1" smtClean="0"/>
              <a:t>Ketahanan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Pangan</a:t>
            </a:r>
            <a:endParaRPr lang="en-US" baseline="0" dirty="0" smtClean="0"/>
          </a:p>
          <a:p>
            <a:pPr marL="228600" indent="-228600">
              <a:buAutoNum type="arabicPeriod"/>
            </a:pPr>
            <a:r>
              <a:rPr lang="en-US" baseline="0" dirty="0" err="1" smtClean="0"/>
              <a:t>Merujuk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pada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hasil</a:t>
            </a:r>
            <a:r>
              <a:rPr lang="en-US" baseline="0" dirty="0" smtClean="0"/>
              <a:t> </a:t>
            </a:r>
            <a:r>
              <a:rPr lang="en-US" baseline="0" dirty="0" err="1" smtClean="0"/>
              <a:t>rapim</a:t>
            </a:r>
            <a:r>
              <a:rPr lang="en-US" baseline="0" dirty="0" smtClean="0"/>
              <a:t> 8 </a:t>
            </a:r>
            <a:r>
              <a:rPr lang="en-US" baseline="0" dirty="0" err="1" smtClean="0"/>
              <a:t>Januari</a:t>
            </a:r>
            <a:r>
              <a:rPr lang="en-US" baseline="0" dirty="0" smtClean="0"/>
              <a:t> 2018, KEK </a:t>
            </a:r>
            <a:r>
              <a:rPr lang="en-US" baseline="0" dirty="0" err="1" smtClean="0"/>
              <a:t>diusulkan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masuk</a:t>
            </a:r>
            <a:r>
              <a:rPr lang="en-US" baseline="0" dirty="0" smtClean="0"/>
              <a:t> </a:t>
            </a:r>
            <a:r>
              <a:rPr lang="en-US" baseline="0" dirty="0" err="1" smtClean="0"/>
              <a:t>ke</a:t>
            </a:r>
            <a:r>
              <a:rPr lang="en-US" baseline="0" dirty="0" smtClean="0"/>
              <a:t> PN 3, PP 2 (</a:t>
            </a:r>
            <a:r>
              <a:rPr lang="en-US" baseline="0" dirty="0" err="1" smtClean="0"/>
              <a:t>industri</a:t>
            </a:r>
            <a:r>
              <a:rPr lang="en-US" baseline="0" dirty="0" smtClean="0"/>
              <a:t>) </a:t>
            </a:r>
            <a:r>
              <a:rPr lang="en-US" baseline="0" dirty="0" err="1" smtClean="0"/>
              <a:t>dan</a:t>
            </a:r>
            <a:r>
              <a:rPr lang="en-US" baseline="0" dirty="0" smtClean="0"/>
              <a:t> PP 3 (</a:t>
            </a:r>
            <a:r>
              <a:rPr lang="en-US" baseline="0" dirty="0" err="1" smtClean="0"/>
              <a:t>jasa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produktif</a:t>
            </a:r>
            <a:r>
              <a:rPr lang="en-US" baseline="0" dirty="0" smtClean="0"/>
              <a:t>, </a:t>
            </a:r>
            <a:r>
              <a:rPr lang="en-US" baseline="0" dirty="0" err="1" smtClean="0"/>
              <a:t>khususnya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pariwisata</a:t>
            </a:r>
            <a:r>
              <a:rPr lang="en-US" baseline="0" dirty="0" smtClean="0"/>
              <a:t>)</a:t>
            </a:r>
          </a:p>
          <a:p>
            <a:pPr marL="228600" indent="-228600">
              <a:buAutoNum type="arabicPeriod"/>
            </a:pPr>
            <a:r>
              <a:rPr lang="en-US" baseline="0" dirty="0" smtClean="0"/>
              <a:t>Pembangunan </a:t>
            </a:r>
            <a:r>
              <a:rPr lang="en-US" baseline="0" dirty="0" err="1" smtClean="0"/>
              <a:t>sarpras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sudah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dimasukkan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menjadi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pendukung</a:t>
            </a:r>
            <a:r>
              <a:rPr lang="en-US" baseline="0" dirty="0" smtClean="0"/>
              <a:t> </a:t>
            </a:r>
            <a:r>
              <a:rPr lang="en-US" baseline="0" dirty="0" err="1" smtClean="0"/>
              <a:t>aksesibilitas</a:t>
            </a:r>
            <a:r>
              <a:rPr lang="en-US" baseline="0" dirty="0" smtClean="0"/>
              <a:t> </a:t>
            </a:r>
            <a:r>
              <a:rPr lang="en-US" baseline="0" dirty="0" err="1" smtClean="0"/>
              <a:t>kawasan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industri</a:t>
            </a:r>
            <a:r>
              <a:rPr lang="en-US" baseline="0" dirty="0" smtClean="0"/>
              <a:t>, KEK </a:t>
            </a:r>
            <a:r>
              <a:rPr lang="en-US" baseline="0" dirty="0" err="1" smtClean="0"/>
              <a:t>dan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kawasan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pariwisata</a:t>
            </a:r>
            <a:endParaRPr lang="en-US" baseline="0" dirty="0" smtClean="0"/>
          </a:p>
          <a:p>
            <a:pPr marL="228600" indent="-228600">
              <a:buAutoNum type="arabicPeriod"/>
            </a:pPr>
            <a:r>
              <a:rPr lang="en-US" baseline="0" dirty="0" err="1" smtClean="0"/>
              <a:t>Penguatan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Informasi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dan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Komunikasi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untuk</a:t>
            </a:r>
            <a:r>
              <a:rPr lang="en-US" baseline="0" dirty="0" smtClean="0"/>
              <a:t> </a:t>
            </a:r>
            <a:r>
              <a:rPr lang="en-US" baseline="0" dirty="0" err="1" smtClean="0"/>
              <a:t>Efisiensi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Produksi</a:t>
            </a:r>
            <a:r>
              <a:rPr lang="en-US" baseline="0" dirty="0" smtClean="0"/>
              <a:t>, </a:t>
            </a:r>
            <a:r>
              <a:rPr lang="en-US" baseline="0" dirty="0" err="1" smtClean="0"/>
              <a:t>serta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Peningkatan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Pemasaran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dan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Ekspor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sudah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dicakup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dalam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Pengembangan</a:t>
            </a:r>
            <a:r>
              <a:rPr lang="en-US" baseline="0" dirty="0" smtClean="0"/>
              <a:t> E-commerce </a:t>
            </a:r>
            <a:r>
              <a:rPr lang="en-US" baseline="0" dirty="0" err="1" smtClean="0"/>
              <a:t>dan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Pengembangan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Kawasan</a:t>
            </a:r>
            <a:endParaRPr lang="en-US" baseline="0" dirty="0" smtClean="0"/>
          </a:p>
          <a:p>
            <a:pPr marL="228600" indent="-228600">
              <a:buAutoNum type="arabicPeriod"/>
            </a:pPr>
            <a:endParaRPr lang="en-US" baseline="0" dirty="0" smtClean="0"/>
          </a:p>
          <a:p>
            <a:pPr marL="228600" indent="-228600">
              <a:buAutoNum type="arabicPeriod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F3B78B7-F746-4F22-9FD0-176D7BB2DDA9}" type="slidenum">
              <a:rPr kumimoji="0" lang="en-IN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25</a:t>
            </a:fld>
            <a:endParaRPr kumimoji="0" lang="en-IN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3481730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30483" indent="-230483" defTabSz="921933">
              <a:buFontTx/>
              <a:buAutoNum type="arabicPeriod"/>
              <a:defRPr/>
            </a:pPr>
            <a:r>
              <a:rPr lang="en-US" dirty="0" err="1"/>
              <a:t>Fasilitasi</a:t>
            </a:r>
            <a:r>
              <a:rPr lang="en-US" dirty="0"/>
              <a:t> </a:t>
            </a:r>
            <a:r>
              <a:rPr lang="id-ID" noProof="0" dirty="0"/>
              <a:t>pengembangan</a:t>
            </a:r>
            <a:r>
              <a:rPr lang="en-US" dirty="0"/>
              <a:t> </a:t>
            </a:r>
            <a:r>
              <a:rPr lang="en-US" dirty="0" err="1"/>
              <a:t>kawasan</a:t>
            </a:r>
            <a:r>
              <a:rPr lang="en-US" dirty="0"/>
              <a:t> </a:t>
            </a:r>
            <a:r>
              <a:rPr lang="en-US" dirty="0" err="1"/>
              <a:t>pariwisata</a:t>
            </a:r>
            <a:r>
              <a:rPr lang="en-US" dirty="0"/>
              <a:t> </a:t>
            </a:r>
            <a:r>
              <a:rPr lang="en-US" dirty="0" err="1"/>
              <a:t>dan</a:t>
            </a:r>
            <a:r>
              <a:rPr lang="en-US" dirty="0"/>
              <a:t> KEK </a:t>
            </a:r>
            <a:r>
              <a:rPr lang="en-US" dirty="0" err="1"/>
              <a:t>dapat</a:t>
            </a:r>
            <a:r>
              <a:rPr lang="en-US" dirty="0"/>
              <a:t> </a:t>
            </a:r>
            <a:r>
              <a:rPr lang="en-US" dirty="0" err="1"/>
              <a:t>mencakup</a:t>
            </a:r>
            <a:r>
              <a:rPr lang="en-US" dirty="0"/>
              <a:t> </a:t>
            </a:r>
            <a:r>
              <a:rPr lang="en-US" dirty="0" err="1"/>
              <a:t>dukungan</a:t>
            </a:r>
            <a:r>
              <a:rPr lang="en-US" dirty="0"/>
              <a:t> </a:t>
            </a:r>
            <a:r>
              <a:rPr lang="en-US" dirty="0" err="1"/>
              <a:t>sarpras</a:t>
            </a:r>
            <a:r>
              <a:rPr lang="en-US" dirty="0"/>
              <a:t> (</a:t>
            </a:r>
            <a:r>
              <a:rPr lang="en-US" dirty="0" err="1"/>
              <a:t>aksesibilitas</a:t>
            </a:r>
            <a:r>
              <a:rPr lang="en-US" dirty="0"/>
              <a:t>)</a:t>
            </a:r>
            <a:r>
              <a:rPr lang="en-US" baseline="0" dirty="0"/>
              <a:t>, masterplan, debottlenecking </a:t>
            </a:r>
            <a:r>
              <a:rPr lang="en-US" baseline="0" dirty="0" err="1"/>
              <a:t>regulasi</a:t>
            </a:r>
            <a:r>
              <a:rPr lang="en-US" baseline="0" dirty="0"/>
              <a:t>, </a:t>
            </a:r>
            <a:r>
              <a:rPr lang="en-US" baseline="0" dirty="0" err="1"/>
              <a:t>penguatan</a:t>
            </a:r>
            <a:r>
              <a:rPr lang="en-US" baseline="0" dirty="0"/>
              <a:t> </a:t>
            </a:r>
            <a:r>
              <a:rPr lang="en-US" baseline="0" dirty="0" err="1"/>
              <a:t>lembaga</a:t>
            </a:r>
            <a:r>
              <a:rPr lang="en-US" baseline="0" dirty="0"/>
              <a:t> </a:t>
            </a:r>
            <a:r>
              <a:rPr lang="en-US" baseline="0" dirty="0" err="1"/>
              <a:t>pengelola</a:t>
            </a:r>
            <a:r>
              <a:rPr lang="en-US" baseline="0" dirty="0"/>
              <a:t> </a:t>
            </a:r>
            <a:r>
              <a:rPr lang="en-US" baseline="0" dirty="0" err="1"/>
              <a:t>kawasan</a:t>
            </a:r>
            <a:r>
              <a:rPr lang="en-US" baseline="0" dirty="0"/>
              <a:t> (</a:t>
            </a:r>
            <a:r>
              <a:rPr lang="en-US" baseline="0" dirty="0" err="1"/>
              <a:t>termasuk</a:t>
            </a:r>
            <a:r>
              <a:rPr lang="en-US" baseline="0" dirty="0"/>
              <a:t> yang </a:t>
            </a:r>
            <a:r>
              <a:rPr lang="en-US" baseline="0" dirty="0" err="1"/>
              <a:t>berbentuk</a:t>
            </a:r>
            <a:r>
              <a:rPr lang="en-US" baseline="0" dirty="0"/>
              <a:t> BUMD) </a:t>
            </a:r>
            <a:r>
              <a:rPr lang="en-US" baseline="0" dirty="0" err="1"/>
              <a:t>serta</a:t>
            </a:r>
            <a:r>
              <a:rPr lang="en-US" baseline="0" dirty="0"/>
              <a:t> </a:t>
            </a:r>
            <a:r>
              <a:rPr lang="en-US" baseline="0" dirty="0" err="1"/>
              <a:t>pengembangan</a:t>
            </a:r>
            <a:r>
              <a:rPr lang="en-US" baseline="0" dirty="0"/>
              <a:t> </a:t>
            </a:r>
            <a:r>
              <a:rPr lang="en-US" baseline="0" dirty="0" err="1"/>
              <a:t>amenitas</a:t>
            </a:r>
            <a:r>
              <a:rPr lang="en-US" baseline="0" dirty="0"/>
              <a:t> </a:t>
            </a:r>
            <a:r>
              <a:rPr lang="en-US" baseline="0" dirty="0" err="1"/>
              <a:t>dan</a:t>
            </a:r>
            <a:r>
              <a:rPr lang="en-US" baseline="0" dirty="0"/>
              <a:t> </a:t>
            </a:r>
            <a:r>
              <a:rPr lang="en-US" baseline="0" dirty="0" err="1"/>
              <a:t>atraksi</a:t>
            </a:r>
            <a:endParaRPr lang="en-US" baseline="0" dirty="0"/>
          </a:p>
          <a:p>
            <a:pPr marL="230483" indent="-230483" defTabSz="921933">
              <a:buFontTx/>
              <a:buAutoNum type="arabicPeriod"/>
              <a:defRPr/>
            </a:pPr>
            <a:r>
              <a:rPr lang="id-ID" sz="1400" dirty="0">
                <a:latin typeface="Cambria" panose="02040503050406030204" pitchFamily="18" charset="0"/>
              </a:rPr>
              <a:t>Perlu ditetapkan apakah Peningkatan Kualitas dan Kuantitas Sarana Perdagangan (6c) posisinya di PN 3 atau di PN 4 Ketahanan Pangan</a:t>
            </a:r>
          </a:p>
          <a:p>
            <a:pPr marL="230483" indent="-230483" defTabSz="921933">
              <a:buFontTx/>
              <a:buAutoNum type="arabicPeriod"/>
              <a:defRPr/>
            </a:pPr>
            <a:r>
              <a:rPr lang="en-US" sz="1400" dirty="0" err="1">
                <a:latin typeface="Cambria" panose="02040503050406030204" pitchFamily="18" charset="0"/>
              </a:rPr>
              <a:t>Peningkatan</a:t>
            </a:r>
            <a:r>
              <a:rPr lang="en-US" sz="1400" dirty="0">
                <a:latin typeface="Cambria" panose="02040503050406030204" pitchFamily="18" charset="0"/>
              </a:rPr>
              <a:t> </a:t>
            </a:r>
            <a:r>
              <a:rPr lang="en-US" sz="1400" dirty="0" err="1">
                <a:latin typeface="Cambria" panose="02040503050406030204" pitchFamily="18" charset="0"/>
              </a:rPr>
              <a:t>Efisiensi</a:t>
            </a:r>
            <a:r>
              <a:rPr lang="en-US" sz="1400" dirty="0">
                <a:latin typeface="Cambria" panose="02040503050406030204" pitchFamily="18" charset="0"/>
              </a:rPr>
              <a:t> </a:t>
            </a:r>
            <a:r>
              <a:rPr lang="en-US" sz="1400" dirty="0" err="1">
                <a:latin typeface="Cambria" panose="02040503050406030204" pitchFamily="18" charset="0"/>
              </a:rPr>
              <a:t>Transportasi</a:t>
            </a:r>
            <a:r>
              <a:rPr lang="en-US" sz="1400" dirty="0">
                <a:latin typeface="Cambria" panose="02040503050406030204" pitchFamily="18" charset="0"/>
              </a:rPr>
              <a:t> </a:t>
            </a:r>
            <a:r>
              <a:rPr lang="en-US" sz="1400" dirty="0" err="1">
                <a:latin typeface="Cambria" panose="02040503050406030204" pitchFamily="18" charset="0"/>
              </a:rPr>
              <a:t>dan</a:t>
            </a:r>
            <a:r>
              <a:rPr lang="en-US" sz="1400" dirty="0">
                <a:latin typeface="Cambria" panose="02040503050406030204" pitchFamily="18" charset="0"/>
              </a:rPr>
              <a:t> </a:t>
            </a:r>
            <a:r>
              <a:rPr lang="en-US" sz="1400" dirty="0" err="1">
                <a:latin typeface="Cambria" panose="02040503050406030204" pitchFamily="18" charset="0"/>
              </a:rPr>
              <a:t>Penguatan</a:t>
            </a:r>
            <a:r>
              <a:rPr lang="en-US" sz="1400" dirty="0">
                <a:latin typeface="Cambria" panose="02040503050406030204" pitchFamily="18" charset="0"/>
              </a:rPr>
              <a:t> </a:t>
            </a:r>
            <a:r>
              <a:rPr lang="en-US" sz="1400" dirty="0" err="1">
                <a:latin typeface="Cambria" panose="02040503050406030204" pitchFamily="18" charset="0"/>
              </a:rPr>
              <a:t>Informasi</a:t>
            </a:r>
            <a:r>
              <a:rPr lang="en-US" sz="1400" dirty="0">
                <a:latin typeface="Cambria" panose="02040503050406030204" pitchFamily="18" charset="0"/>
              </a:rPr>
              <a:t> </a:t>
            </a:r>
            <a:r>
              <a:rPr lang="en-US" sz="1400" dirty="0" err="1">
                <a:latin typeface="Cambria" panose="02040503050406030204" pitchFamily="18" charset="0"/>
              </a:rPr>
              <a:t>serta</a:t>
            </a:r>
            <a:r>
              <a:rPr lang="en-US" sz="1400" dirty="0">
                <a:latin typeface="Cambria" panose="02040503050406030204" pitchFamily="18" charset="0"/>
              </a:rPr>
              <a:t> </a:t>
            </a:r>
            <a:r>
              <a:rPr lang="en-US" sz="1400" dirty="0" err="1">
                <a:latin typeface="Cambria" panose="02040503050406030204" pitchFamily="18" charset="0"/>
              </a:rPr>
              <a:t>Komunikasi</a:t>
            </a:r>
            <a:r>
              <a:rPr lang="en-US" sz="1400" dirty="0">
                <a:latin typeface="Cambria" panose="02040503050406030204" pitchFamily="18" charset="0"/>
              </a:rPr>
              <a:t> </a:t>
            </a:r>
            <a:r>
              <a:rPr lang="en-US" sz="1400" dirty="0" err="1">
                <a:latin typeface="Cambria" panose="02040503050406030204" pitchFamily="18" charset="0"/>
              </a:rPr>
              <a:t>untuk</a:t>
            </a:r>
            <a:r>
              <a:rPr lang="en-US" sz="1400" dirty="0">
                <a:latin typeface="Cambria" panose="02040503050406030204" pitchFamily="18" charset="0"/>
              </a:rPr>
              <a:t> </a:t>
            </a:r>
            <a:r>
              <a:rPr lang="en-US" sz="1400" dirty="0" err="1">
                <a:latin typeface="Cambria" panose="02040503050406030204" pitchFamily="18" charset="0"/>
              </a:rPr>
              <a:t>Efisiensi</a:t>
            </a:r>
            <a:r>
              <a:rPr lang="en-US" sz="1400" dirty="0">
                <a:latin typeface="Cambria" panose="02040503050406030204" pitchFamily="18" charset="0"/>
              </a:rPr>
              <a:t> </a:t>
            </a:r>
            <a:r>
              <a:rPr lang="en-US" sz="1400" dirty="0" err="1">
                <a:latin typeface="Cambria" panose="02040503050406030204" pitchFamily="18" charset="0"/>
              </a:rPr>
              <a:t>Produksi</a:t>
            </a:r>
            <a:r>
              <a:rPr lang="en-US" sz="1400" dirty="0">
                <a:latin typeface="Cambria" panose="02040503050406030204" pitchFamily="18" charset="0"/>
              </a:rPr>
              <a:t>, </a:t>
            </a:r>
            <a:r>
              <a:rPr lang="en-US" sz="1400" dirty="0" err="1">
                <a:latin typeface="Cambria" panose="02040503050406030204" pitchFamily="18" charset="0"/>
              </a:rPr>
              <a:t>serta</a:t>
            </a:r>
            <a:r>
              <a:rPr lang="en-US" sz="1400" dirty="0">
                <a:latin typeface="Cambria" panose="02040503050406030204" pitchFamily="18" charset="0"/>
              </a:rPr>
              <a:t> </a:t>
            </a:r>
            <a:r>
              <a:rPr lang="en-US" sz="1400" dirty="0" err="1">
                <a:latin typeface="Cambria" panose="02040503050406030204" pitchFamily="18" charset="0"/>
              </a:rPr>
              <a:t>Peningkatan</a:t>
            </a:r>
            <a:r>
              <a:rPr lang="en-US" sz="1400" dirty="0">
                <a:latin typeface="Cambria" panose="02040503050406030204" pitchFamily="18" charset="0"/>
              </a:rPr>
              <a:t> </a:t>
            </a:r>
            <a:r>
              <a:rPr lang="en-US" sz="1400" dirty="0" err="1">
                <a:latin typeface="Cambria" panose="02040503050406030204" pitchFamily="18" charset="0"/>
              </a:rPr>
              <a:t>Pemasaran</a:t>
            </a:r>
            <a:r>
              <a:rPr lang="en-US" sz="1400" dirty="0">
                <a:latin typeface="Cambria" panose="02040503050406030204" pitchFamily="18" charset="0"/>
              </a:rPr>
              <a:t> </a:t>
            </a:r>
            <a:r>
              <a:rPr lang="en-US" sz="1400" dirty="0" err="1">
                <a:latin typeface="Cambria" panose="02040503050406030204" pitchFamily="18" charset="0"/>
              </a:rPr>
              <a:t>dan</a:t>
            </a:r>
            <a:r>
              <a:rPr lang="en-US" sz="1400" dirty="0">
                <a:latin typeface="Cambria" panose="02040503050406030204" pitchFamily="18" charset="0"/>
              </a:rPr>
              <a:t> </a:t>
            </a:r>
            <a:r>
              <a:rPr lang="en-US" sz="1400" dirty="0" err="1">
                <a:latin typeface="Cambria" panose="02040503050406030204" pitchFamily="18" charset="0"/>
              </a:rPr>
              <a:t>Ekspor</a:t>
            </a:r>
            <a:r>
              <a:rPr lang="en-US" sz="1400" dirty="0">
                <a:latin typeface="Cambria" panose="02040503050406030204" pitchFamily="18" charset="0"/>
              </a:rPr>
              <a:t> </a:t>
            </a:r>
            <a:r>
              <a:rPr lang="en-US" sz="1400" dirty="0" err="1">
                <a:latin typeface="Cambria" panose="02040503050406030204" pitchFamily="18" charset="0"/>
              </a:rPr>
              <a:t>dihilangkan</a:t>
            </a:r>
            <a:endParaRPr lang="en-US" sz="1400" dirty="0">
              <a:latin typeface="Cambria" panose="02040503050406030204" pitchFamily="18" charset="0"/>
            </a:endParaRPr>
          </a:p>
          <a:p>
            <a:pPr marL="230483" indent="-230483" defTabSz="921933">
              <a:buFontTx/>
              <a:buAutoNum type="arabicPeriod"/>
              <a:defRPr/>
            </a:pPr>
            <a:r>
              <a:rPr lang="id-ID" sz="1400" dirty="0">
                <a:latin typeface="Cambria" panose="02040503050406030204" pitchFamily="18" charset="0"/>
              </a:rPr>
              <a:t>Peningkatan Fasilitasi Produk dan Pelaku Usaha Perdagangan termasuk penguatan pelaku usaha perdagangan yang berbentuk BUMD</a:t>
            </a:r>
          </a:p>
          <a:p>
            <a:pPr marL="230483" indent="-230483" defTabSz="921933">
              <a:buFontTx/>
              <a:buAutoNum type="arabicPeriod"/>
              <a:defRPr/>
            </a:pPr>
            <a:r>
              <a:rPr lang="id-ID" sz="1400" dirty="0">
                <a:latin typeface="Cambria" panose="02040503050406030204" pitchFamily="18" charset="0"/>
              </a:rPr>
              <a:t>Usulan Deputi PMMK terkait KP Pengembangan Industri Seni Budaya </a:t>
            </a:r>
            <a:r>
              <a:rPr lang="id-ID" sz="1400" dirty="0" err="1">
                <a:latin typeface="Cambria" panose="02040503050406030204" pitchFamily="18" charset="0"/>
              </a:rPr>
              <a:t>diakomodir</a:t>
            </a:r>
            <a:r>
              <a:rPr lang="id-ID" sz="1400" dirty="0">
                <a:latin typeface="Cambria" panose="02040503050406030204" pitchFamily="18" charset="0"/>
              </a:rPr>
              <a:t> dalam KP Ekonomi Kreatif (2d)</a:t>
            </a:r>
          </a:p>
          <a:p>
            <a:pPr marL="230483" indent="-230483" defTabSz="921933">
              <a:buFontTx/>
              <a:buAutoNum type="arabicPeriod"/>
              <a:defRPr/>
            </a:pPr>
            <a:r>
              <a:rPr lang="en-US" sz="1400" dirty="0" err="1">
                <a:latin typeface="Cambria" pitchFamily="18" charset="0"/>
              </a:rPr>
              <a:t>Perluasan</a:t>
            </a:r>
            <a:r>
              <a:rPr lang="en-US" sz="1400" dirty="0">
                <a:latin typeface="Cambria" pitchFamily="18" charset="0"/>
              </a:rPr>
              <a:t> </a:t>
            </a:r>
            <a:r>
              <a:rPr lang="en-US" sz="1400" dirty="0" err="1">
                <a:latin typeface="Cambria" pitchFamily="18" charset="0"/>
              </a:rPr>
              <a:t>Akses</a:t>
            </a:r>
            <a:r>
              <a:rPr lang="en-US" sz="1400" dirty="0">
                <a:latin typeface="Cambria" pitchFamily="18" charset="0"/>
              </a:rPr>
              <a:t> </a:t>
            </a:r>
            <a:r>
              <a:rPr lang="en-US" sz="1400" dirty="0" err="1">
                <a:latin typeface="Cambria" pitchFamily="18" charset="0"/>
              </a:rPr>
              <a:t>Keuangan</a:t>
            </a:r>
            <a:r>
              <a:rPr lang="en-US" sz="1400" dirty="0">
                <a:latin typeface="Cambria" pitchFamily="18" charset="0"/>
              </a:rPr>
              <a:t>/ </a:t>
            </a:r>
            <a:r>
              <a:rPr lang="en-US" sz="1400" dirty="0" err="1">
                <a:latin typeface="Cambria" pitchFamily="18" charset="0"/>
              </a:rPr>
              <a:t>Pembiyaan</a:t>
            </a:r>
            <a:r>
              <a:rPr lang="en-US" sz="1400" dirty="0">
                <a:latin typeface="Cambria" pitchFamily="18" charset="0"/>
              </a:rPr>
              <a:t> </a:t>
            </a:r>
            <a:r>
              <a:rPr lang="en-US" sz="1400" dirty="0" err="1">
                <a:latin typeface="Cambria" pitchFamily="18" charset="0"/>
              </a:rPr>
              <a:t>dibedakan</a:t>
            </a:r>
            <a:r>
              <a:rPr lang="en-US" sz="1400" dirty="0">
                <a:latin typeface="Cambria" pitchFamily="18" charset="0"/>
              </a:rPr>
              <a:t> </a:t>
            </a:r>
            <a:r>
              <a:rPr lang="en-US" sz="1400" dirty="0" err="1">
                <a:latin typeface="Cambria" pitchFamily="18" charset="0"/>
              </a:rPr>
              <a:t>berdasarkan</a:t>
            </a:r>
            <a:r>
              <a:rPr lang="en-US" sz="1400" dirty="0">
                <a:latin typeface="Cambria" pitchFamily="18" charset="0"/>
              </a:rPr>
              <a:t> </a:t>
            </a:r>
            <a:r>
              <a:rPr lang="en-US" sz="1400" dirty="0" err="1">
                <a:latin typeface="Cambria" pitchFamily="18" charset="0"/>
              </a:rPr>
              <a:t>kriteria</a:t>
            </a:r>
            <a:r>
              <a:rPr lang="en-US" sz="1400" dirty="0">
                <a:latin typeface="Cambria" pitchFamily="18" charset="0"/>
              </a:rPr>
              <a:t> </a:t>
            </a:r>
            <a:r>
              <a:rPr lang="en-US" sz="1400" dirty="0" err="1">
                <a:latin typeface="Cambria" pitchFamily="18" charset="0"/>
              </a:rPr>
              <a:t>besaran</a:t>
            </a:r>
            <a:r>
              <a:rPr lang="en-US" sz="1400" dirty="0">
                <a:latin typeface="Cambria" pitchFamily="18" charset="0"/>
              </a:rPr>
              <a:t> </a:t>
            </a:r>
            <a:r>
              <a:rPr lang="en-US" sz="1400" dirty="0" err="1">
                <a:latin typeface="Cambria" pitchFamily="18" charset="0"/>
              </a:rPr>
              <a:t>kredit</a:t>
            </a:r>
            <a:r>
              <a:rPr lang="en-US" sz="1400" dirty="0">
                <a:latin typeface="Cambria" pitchFamily="18" charset="0"/>
              </a:rPr>
              <a:t> </a:t>
            </a:r>
            <a:r>
              <a:rPr lang="en-US" sz="1400" dirty="0" err="1">
                <a:latin typeface="Cambria" pitchFamily="18" charset="0"/>
              </a:rPr>
              <a:t>dan</a:t>
            </a:r>
            <a:r>
              <a:rPr lang="en-US" sz="1400" dirty="0">
                <a:latin typeface="Cambria" pitchFamily="18" charset="0"/>
              </a:rPr>
              <a:t> </a:t>
            </a:r>
            <a:r>
              <a:rPr lang="en-US" sz="1400" dirty="0" err="1">
                <a:latin typeface="Cambria" pitchFamily="18" charset="0"/>
              </a:rPr>
              <a:t>tahapan</a:t>
            </a:r>
            <a:r>
              <a:rPr lang="en-US" sz="1400" dirty="0">
                <a:latin typeface="Cambria" pitchFamily="18" charset="0"/>
              </a:rPr>
              <a:t> </a:t>
            </a:r>
            <a:r>
              <a:rPr lang="en-US" sz="1400" dirty="0" err="1">
                <a:latin typeface="Cambria" pitchFamily="18" charset="0"/>
              </a:rPr>
              <a:t>perkembangan</a:t>
            </a:r>
            <a:r>
              <a:rPr lang="en-US" sz="1400" dirty="0">
                <a:latin typeface="Cambria" pitchFamily="18" charset="0"/>
              </a:rPr>
              <a:t> </a:t>
            </a:r>
            <a:r>
              <a:rPr lang="en-US" sz="1400" dirty="0" err="1">
                <a:latin typeface="Cambria" pitchFamily="18" charset="0"/>
              </a:rPr>
              <a:t>usaha</a:t>
            </a:r>
            <a:r>
              <a:rPr lang="en-US" sz="1400" dirty="0">
                <a:latin typeface="Cambria" pitchFamily="18" charset="0"/>
              </a:rPr>
              <a:t>. </a:t>
            </a:r>
            <a:r>
              <a:rPr lang="id-ID" sz="1400" dirty="0">
                <a:latin typeface="Cambria" pitchFamily="18" charset="0"/>
              </a:rPr>
              <a:t>Peningkatan Akses Pembiayaan Ultra Mikro, Peningkatan Akses Pembiayaan Start-</a:t>
            </a:r>
            <a:r>
              <a:rPr lang="id-ID" sz="1400" dirty="0" err="1">
                <a:latin typeface="Cambria" pitchFamily="18" charset="0"/>
              </a:rPr>
              <a:t>up</a:t>
            </a:r>
            <a:r>
              <a:rPr lang="id-ID" sz="1400" dirty="0">
                <a:latin typeface="Cambria" pitchFamily="18" charset="0"/>
              </a:rPr>
              <a:t>, dan Peningkatan Akses Pembiayaan Usaha (KUR). </a:t>
            </a:r>
            <a:r>
              <a:rPr lang="id-ID" sz="1400" dirty="0" err="1">
                <a:latin typeface="Cambria" pitchFamily="18" charset="0"/>
              </a:rPr>
              <a:t>Fintech</a:t>
            </a:r>
            <a:r>
              <a:rPr lang="id-ID" sz="1400" dirty="0">
                <a:latin typeface="Cambria" pitchFamily="18" charset="0"/>
              </a:rPr>
              <a:t> dapat masuk di ketiganya.</a:t>
            </a:r>
          </a:p>
          <a:p>
            <a:pPr marL="230483" indent="-230483" defTabSz="921933">
              <a:buFontTx/>
              <a:buAutoNum type="arabicPeriod"/>
              <a:defRPr/>
            </a:pPr>
            <a:endParaRPr lang="id-ID" sz="1400" dirty="0">
              <a:latin typeface="Cambria" pitchFamily="18" charset="0"/>
            </a:endParaRPr>
          </a:p>
          <a:p>
            <a:pPr marL="230483" indent="-230483" defTabSz="921933">
              <a:buFontTx/>
              <a:buAutoNum type="arabicPeriod"/>
              <a:defRPr/>
            </a:pPr>
            <a:endParaRPr lang="id-ID" sz="1400" dirty="0">
              <a:latin typeface="Cambria" pitchFamily="18" charset="0"/>
            </a:endParaRPr>
          </a:p>
          <a:p>
            <a:pPr marL="230483" indent="-230483" defTabSz="921933">
              <a:buFontTx/>
              <a:buAutoNum type="arabicPeriod"/>
              <a:defRPr/>
            </a:pPr>
            <a:endParaRPr lang="en-US" sz="1400" dirty="0">
              <a:latin typeface="Cambria" panose="02040503050406030204" pitchFamily="18" charset="0"/>
            </a:endParaRPr>
          </a:p>
          <a:p>
            <a:pPr marL="230483" indent="-230483" defTabSz="921933">
              <a:buFontTx/>
              <a:buAutoNum type="arabicPeriod"/>
              <a:defRPr/>
            </a:pPr>
            <a:endParaRPr lang="id-ID" sz="1400" dirty="0">
              <a:latin typeface="Cambria" panose="020405030504060302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F3B78B7-F746-4F22-9FD0-176D7BB2DDA9}" type="slidenum">
              <a:rPr kumimoji="0" lang="en-IN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26</a:t>
            </a:fld>
            <a:endParaRPr kumimoji="0" lang="en-IN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5779272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d-ID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F3B78B7-F746-4F22-9FD0-176D7BB2DDA9}" type="slidenum">
              <a:rPr kumimoji="0" lang="en-IN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27</a:t>
            </a:fld>
            <a:endParaRPr kumimoji="0" lang="en-IN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2247462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d-ID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50AF333-74A7-40AB-8CAE-19E3C1C1E8D8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7580141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d-ID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50AF333-74A7-40AB-8CAE-19E3C1C1E8D8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878114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50AF333-74A7-40AB-8CAE-19E3C1C1E8D8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4480128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50AF333-74A7-40AB-8CAE-19E3C1C1E8D8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262888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50AF333-74A7-40AB-8CAE-19E3C1C1E8D8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1351275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50AF333-74A7-40AB-8CAE-19E3C1C1E8D8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367431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50AF333-74A7-40AB-8CAE-19E3C1C1E8D8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9455426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50AF333-74A7-40AB-8CAE-19E3C1C1E8D8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043207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4.xml"/></Relationships>
</file>

<file path=ppt/slideLayouts/_rels/slideLayout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4.xml"/></Relationships>
</file>

<file path=ppt/slideLayouts/_rels/slideLayout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4.xml"/></Relationships>
</file>

<file path=ppt/slideLayouts/_rels/slideLayout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4.xml"/></Relationships>
</file>

<file path=ppt/slideLayouts/_rels/slideLayout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4.xml"/></Relationships>
</file>

<file path=ppt/slideLayouts/_rels/slideLayout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4.xml"/></Relationships>
</file>

<file path=ppt/slideLayouts/_rels/slideLayout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/Relationships>
</file>

<file path=ppt/slideLayouts/_rels/slideLayout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5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6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id-ID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B000742-0123-4EB7-B9AE-143C80E1B00E}" type="datetime1">
              <a:rPr kumimoji="0" lang="id-ID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19/02/2018</a:t>
            </a:fld>
            <a:endParaRPr kumimoji="0" lang="id-ID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5D96B64-C309-4739-B673-1DB0B4DA3688}" type="slidenum">
              <a:rPr kumimoji="0" lang="id-ID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id-ID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425792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d-ID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2AEE797-A8EB-4B55-BF12-8C3A057AF835}" type="datetime1">
              <a:rPr kumimoji="0" lang="id-ID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19/02/2018</a:t>
            </a:fld>
            <a:endParaRPr kumimoji="0" lang="id-ID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5D96B64-C309-4739-B673-1DB0B4DA3688}" type="slidenum">
              <a:rPr kumimoji="0" lang="id-ID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id-ID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391148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id-ID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94E4E88-C124-42B3-AC96-2040254BDC04}" type="datetime1">
              <a:rPr kumimoji="0" lang="id-ID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19/02/2018</a:t>
            </a:fld>
            <a:endParaRPr kumimoji="0" lang="id-ID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5D96B64-C309-4739-B673-1DB0B4DA3688}" type="slidenum">
              <a:rPr kumimoji="0" lang="id-ID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id-ID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448880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/>
          <p:nvPr userDrawn="1"/>
        </p:nvSpPr>
        <p:spPr>
          <a:xfrm>
            <a:off x="1" y="0"/>
            <a:ext cx="12192000" cy="18864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8104" tIns="59052" rIns="118104" bIns="59052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346877" y="164641"/>
            <a:ext cx="11845123" cy="670337"/>
          </a:xfrm>
          <a:ln w="3175">
            <a:noFill/>
          </a:ln>
        </p:spPr>
        <p:txBody>
          <a:bodyPr>
            <a:normAutofit/>
          </a:bodyPr>
          <a:lstStyle>
            <a:lvl1pPr algn="l">
              <a:defRPr sz="3100" b="1">
                <a:solidFill>
                  <a:schemeClr val="tx2">
                    <a:lumMod val="60000"/>
                    <a:lumOff val="40000"/>
                  </a:schemeClr>
                </a:solidFill>
                <a:latin typeface="Century Gothic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117977" y="6356353"/>
            <a:ext cx="2844800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1A54F69-092F-4364-9CC8-192BEC6724F1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768931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id-ID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B000742-0123-4EB7-B9AE-143C80E1B00E}" type="datetime1">
              <a:rPr kumimoji="0" lang="id-ID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19/02/2018</a:t>
            </a:fld>
            <a:endParaRPr kumimoji="0" lang="id-ID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5D96B64-C309-4739-B673-1DB0B4DA3688}" type="slidenum">
              <a:rPr kumimoji="0" lang="id-ID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id-ID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3871452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0757B6E-ED2E-4829-B797-80B7FFBBBE3A}" type="datetime1">
              <a:rPr kumimoji="0" lang="id-ID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19/02/2018</a:t>
            </a:fld>
            <a:endParaRPr kumimoji="0" lang="id-ID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5D96B64-C309-4739-B673-1DB0B4DA3688}" type="slidenum">
              <a:rPr kumimoji="0" lang="id-ID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id-ID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4389250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51F976F-D3AB-4359-BF22-6323FA6A67FE}" type="datetime1">
              <a:rPr kumimoji="0" lang="id-ID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19/02/2018</a:t>
            </a:fld>
            <a:endParaRPr kumimoji="0" lang="id-ID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5D96B64-C309-4739-B673-1DB0B4DA3688}" type="slidenum">
              <a:rPr kumimoji="0" lang="id-ID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id-ID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7309797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1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d-ID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1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d-ID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998D632-9EC8-491C-88AD-4352279DD1EC}" type="datetime1">
              <a:rPr kumimoji="0" lang="id-ID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19/02/2018</a:t>
            </a:fld>
            <a:endParaRPr kumimoji="0" lang="id-ID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5D96B64-C309-4739-B673-1DB0B4DA3688}" type="slidenum">
              <a:rPr kumimoji="0" lang="id-ID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id-ID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7022106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9" y="365126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d-ID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d-ID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54EBA0D-8731-4F3F-81D7-F2BF07C068A6}" type="datetime1">
              <a:rPr kumimoji="0" lang="id-ID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19/02/2018</a:t>
            </a:fld>
            <a:endParaRPr kumimoji="0" lang="id-ID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5D96B64-C309-4739-B673-1DB0B4DA3688}" type="slidenum">
              <a:rPr kumimoji="0" lang="id-ID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id-ID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9255027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d-ID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938E2B7-307F-43C2-AD89-C67DCE98DADC}" type="datetime1">
              <a:rPr kumimoji="0" lang="id-ID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19/02/2018</a:t>
            </a:fld>
            <a:endParaRPr kumimoji="0" lang="id-ID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5D96B64-C309-4739-B673-1DB0B4DA3688}" type="slidenum">
              <a:rPr kumimoji="0" lang="id-ID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id-ID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3420434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716157B-BE9F-4AFE-84B8-602E802207A4}" type="datetime1">
              <a:rPr kumimoji="0" lang="id-ID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19/02/2018</a:t>
            </a:fld>
            <a:endParaRPr kumimoji="0" lang="id-ID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5D96B64-C309-4739-B673-1DB0B4DA3688}" type="slidenum">
              <a:rPr kumimoji="0" lang="id-ID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id-ID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145989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0757B6E-ED2E-4829-B797-80B7FFBBBE3A}" type="datetime1">
              <a:rPr kumimoji="0" lang="id-ID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19/02/2018</a:t>
            </a:fld>
            <a:endParaRPr kumimoji="0" lang="id-ID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5D96B64-C309-4739-B673-1DB0B4DA3688}" type="slidenum">
              <a:rPr kumimoji="0" lang="id-ID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id-ID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6232834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9" y="457200"/>
            <a:ext cx="393223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6"/>
            <a:ext cx="6172201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d-ID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9" y="2057400"/>
            <a:ext cx="393223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E6F1841-56F9-471D-8989-26F8BB4C1C4C}" type="datetime1">
              <a:rPr kumimoji="0" lang="id-ID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19/02/2018</a:t>
            </a:fld>
            <a:endParaRPr kumimoji="0" lang="id-ID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5D96B64-C309-4739-B673-1DB0B4DA3688}" type="slidenum">
              <a:rPr kumimoji="0" lang="id-ID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id-ID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4241092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9" y="457200"/>
            <a:ext cx="393223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id-ID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6"/>
            <a:ext cx="6172201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d-ID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9" y="2057400"/>
            <a:ext cx="393223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D396E3F-EEB5-4F5C-AB27-BF3505C92E96}" type="datetime1">
              <a:rPr kumimoji="0" lang="id-ID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19/02/2018</a:t>
            </a:fld>
            <a:endParaRPr kumimoji="0" lang="id-ID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5D96B64-C309-4739-B673-1DB0B4DA3688}" type="slidenum">
              <a:rPr kumimoji="0" lang="id-ID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id-ID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9676936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d-ID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2AEE797-A8EB-4B55-BF12-8C3A057AF835}" type="datetime1">
              <a:rPr kumimoji="0" lang="id-ID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19/02/2018</a:t>
            </a:fld>
            <a:endParaRPr kumimoji="0" lang="id-ID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5D96B64-C309-4739-B673-1DB0B4DA3688}" type="slidenum">
              <a:rPr kumimoji="0" lang="id-ID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id-ID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627186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id-ID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94E4E88-C124-42B3-AC96-2040254BDC04}" type="datetime1">
              <a:rPr kumimoji="0" lang="id-ID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19/02/2018</a:t>
            </a:fld>
            <a:endParaRPr kumimoji="0" lang="id-ID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5D96B64-C309-4739-B673-1DB0B4DA3688}" type="slidenum">
              <a:rPr kumimoji="0" lang="id-ID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id-ID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0301767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/>
          <p:nvPr userDrawn="1"/>
        </p:nvSpPr>
        <p:spPr>
          <a:xfrm>
            <a:off x="1" y="0"/>
            <a:ext cx="12192000" cy="18864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8104" tIns="59052" rIns="118104" bIns="59052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346877" y="164641"/>
            <a:ext cx="11845123" cy="670337"/>
          </a:xfrm>
          <a:ln w="3175">
            <a:noFill/>
          </a:ln>
        </p:spPr>
        <p:txBody>
          <a:bodyPr>
            <a:normAutofit/>
          </a:bodyPr>
          <a:lstStyle>
            <a:lvl1pPr algn="l">
              <a:defRPr sz="3100" b="1">
                <a:solidFill>
                  <a:schemeClr val="tx2">
                    <a:lumMod val="60000"/>
                    <a:lumOff val="40000"/>
                  </a:schemeClr>
                </a:solidFill>
                <a:latin typeface="Century Gothic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117977" y="6356353"/>
            <a:ext cx="2844800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1A54F69-092F-4364-9CC8-192BEC6724F1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4317895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id-ID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E8FA240-6DCE-47FC-A568-FA34D3207DC4}" type="datetimeFigureOut">
              <a:rPr kumimoji="0" lang="id-ID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19/02/2018</a:t>
            </a:fld>
            <a:endParaRPr kumimoji="0" lang="id-ID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5D96B64-C309-4739-B673-1DB0B4DA3688}" type="slidenum">
              <a:rPr kumimoji="0" lang="id-ID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id-ID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8137505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E8FA240-6DCE-47FC-A568-FA34D3207DC4}" type="datetimeFigureOut">
              <a:rPr kumimoji="0" lang="id-ID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19/02/2018</a:t>
            </a:fld>
            <a:endParaRPr kumimoji="0" lang="id-ID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5D96B64-C309-4739-B673-1DB0B4DA3688}" type="slidenum">
              <a:rPr kumimoji="0" lang="id-ID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id-ID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1163743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E8FA240-6DCE-47FC-A568-FA34D3207DC4}" type="datetimeFigureOut">
              <a:rPr kumimoji="0" lang="id-ID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19/02/2018</a:t>
            </a:fld>
            <a:endParaRPr kumimoji="0" lang="id-ID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5D96B64-C309-4739-B673-1DB0B4DA3688}" type="slidenum">
              <a:rPr kumimoji="0" lang="id-ID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id-ID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2575504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1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d-ID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1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d-ID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E8FA240-6DCE-47FC-A568-FA34D3207DC4}" type="datetimeFigureOut">
              <a:rPr kumimoji="0" lang="id-ID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19/02/2018</a:t>
            </a:fld>
            <a:endParaRPr kumimoji="0" lang="id-ID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5D96B64-C309-4739-B673-1DB0B4DA3688}" type="slidenum">
              <a:rPr kumimoji="0" lang="id-ID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id-ID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3974342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9" y="365126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d-ID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d-ID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E8FA240-6DCE-47FC-A568-FA34D3207DC4}" type="datetimeFigureOut">
              <a:rPr kumimoji="0" lang="id-ID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19/02/2018</a:t>
            </a:fld>
            <a:endParaRPr kumimoji="0" lang="id-ID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5D96B64-C309-4739-B673-1DB0B4DA3688}" type="slidenum">
              <a:rPr kumimoji="0" lang="id-ID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id-ID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022535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51F976F-D3AB-4359-BF22-6323FA6A67FE}" type="datetime1">
              <a:rPr kumimoji="0" lang="id-ID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19/02/2018</a:t>
            </a:fld>
            <a:endParaRPr kumimoji="0" lang="id-ID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5D96B64-C309-4739-B673-1DB0B4DA3688}" type="slidenum">
              <a:rPr kumimoji="0" lang="id-ID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id-ID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97666517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d-ID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E8FA240-6DCE-47FC-A568-FA34D3207DC4}" type="datetimeFigureOut">
              <a:rPr kumimoji="0" lang="id-ID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19/02/2018</a:t>
            </a:fld>
            <a:endParaRPr kumimoji="0" lang="id-ID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5D96B64-C309-4739-B673-1DB0B4DA3688}" type="slidenum">
              <a:rPr kumimoji="0" lang="id-ID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id-ID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7223626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E8FA240-6DCE-47FC-A568-FA34D3207DC4}" type="datetimeFigureOut">
              <a:rPr kumimoji="0" lang="id-ID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19/02/2018</a:t>
            </a:fld>
            <a:endParaRPr kumimoji="0" lang="id-ID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5D96B64-C309-4739-B673-1DB0B4DA3688}" type="slidenum">
              <a:rPr kumimoji="0" lang="id-ID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id-ID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5891883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9" y="457200"/>
            <a:ext cx="393223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6"/>
            <a:ext cx="6172201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d-ID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9" y="2057400"/>
            <a:ext cx="393223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E8FA240-6DCE-47FC-A568-FA34D3207DC4}" type="datetimeFigureOut">
              <a:rPr kumimoji="0" lang="id-ID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19/02/2018</a:t>
            </a:fld>
            <a:endParaRPr kumimoji="0" lang="id-ID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5D96B64-C309-4739-B673-1DB0B4DA3688}" type="slidenum">
              <a:rPr kumimoji="0" lang="id-ID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id-ID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06164818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9" y="457200"/>
            <a:ext cx="393223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id-ID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6"/>
            <a:ext cx="6172201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d-ID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9" y="2057400"/>
            <a:ext cx="393223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E8FA240-6DCE-47FC-A568-FA34D3207DC4}" type="datetimeFigureOut">
              <a:rPr kumimoji="0" lang="id-ID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19/02/2018</a:t>
            </a:fld>
            <a:endParaRPr kumimoji="0" lang="id-ID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5D96B64-C309-4739-B673-1DB0B4DA3688}" type="slidenum">
              <a:rPr kumimoji="0" lang="id-ID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id-ID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40061844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d-ID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E8FA240-6DCE-47FC-A568-FA34D3207DC4}" type="datetimeFigureOut">
              <a:rPr kumimoji="0" lang="id-ID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19/02/2018</a:t>
            </a:fld>
            <a:endParaRPr kumimoji="0" lang="id-ID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5D96B64-C309-4739-B673-1DB0B4DA3688}" type="slidenum">
              <a:rPr kumimoji="0" lang="id-ID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id-ID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94191177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id-ID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E8FA240-6DCE-47FC-A568-FA34D3207DC4}" type="datetimeFigureOut">
              <a:rPr kumimoji="0" lang="id-ID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19/02/2018</a:t>
            </a:fld>
            <a:endParaRPr kumimoji="0" lang="id-ID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5D96B64-C309-4739-B673-1DB0B4DA3688}" type="slidenum">
              <a:rPr kumimoji="0" lang="id-ID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id-ID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0857071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-1" y="3722146"/>
            <a:ext cx="12192002" cy="3135854"/>
          </a:xfrm>
          <a:prstGeom prst="rect">
            <a:avLst/>
          </a:prstGeom>
          <a:gradFill flip="none" rotWithShape="1">
            <a:gsLst>
              <a:gs pos="43000">
                <a:srgbClr val="569835"/>
              </a:gs>
              <a:gs pos="26000">
                <a:srgbClr val="D61621"/>
              </a:gs>
              <a:gs pos="0">
                <a:srgbClr val="FAA634"/>
              </a:gs>
              <a:gs pos="100000">
                <a:srgbClr val="00508F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pSp>
        <p:nvGrpSpPr>
          <p:cNvPr id="8" name="Group 7"/>
          <p:cNvGrpSpPr/>
          <p:nvPr userDrawn="1"/>
        </p:nvGrpSpPr>
        <p:grpSpPr>
          <a:xfrm>
            <a:off x="11429999" y="-12799"/>
            <a:ext cx="831448" cy="1232433"/>
            <a:chOff x="11429999" y="-12799"/>
            <a:chExt cx="831448" cy="1232433"/>
          </a:xfrm>
        </p:grpSpPr>
        <p:sp>
          <p:nvSpPr>
            <p:cNvPr id="14" name="Rectangle 13"/>
            <p:cNvSpPr/>
            <p:nvPr userDrawn="1"/>
          </p:nvSpPr>
          <p:spPr>
            <a:xfrm>
              <a:off x="11679943" y="-12799"/>
              <a:ext cx="484826" cy="1067540"/>
            </a:xfrm>
            <a:prstGeom prst="rect">
              <a:avLst/>
            </a:prstGeom>
            <a:solidFill>
              <a:srgbClr val="00508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" name="Isosceles Triangle 4"/>
            <p:cNvSpPr/>
            <p:nvPr userDrawn="1"/>
          </p:nvSpPr>
          <p:spPr>
            <a:xfrm>
              <a:off x="11429999" y="766556"/>
              <a:ext cx="831448" cy="453078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7" name="Flowchart: Manual Input 6"/>
          <p:cNvSpPr/>
          <p:nvPr userDrawn="1"/>
        </p:nvSpPr>
        <p:spPr>
          <a:xfrm flipV="1">
            <a:off x="-1698" y="3420928"/>
            <a:ext cx="12193699" cy="3263943"/>
          </a:xfrm>
          <a:prstGeom prst="trapezoid">
            <a:avLst>
              <a:gd name="adj" fmla="val 1416"/>
            </a:avLst>
          </a:prstGeom>
          <a:solidFill>
            <a:schemeClr val="bg1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684857" y="255772"/>
            <a:ext cx="484826" cy="198805"/>
          </a:xfrm>
        </p:spPr>
        <p:txBody>
          <a:bodyPr/>
          <a:lstStyle>
            <a:lvl1pPr algn="ctr">
              <a:defRPr sz="1400" b="1">
                <a:solidFill>
                  <a:schemeClr val="bg1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92C646E-8A71-4229-9321-274B093DFD02}" type="slidenum">
              <a:rPr kumimoji="0" lang="en-US" sz="1400" b="1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697" y="-54856"/>
            <a:ext cx="976134" cy="9047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95813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-1" y="3722146"/>
            <a:ext cx="12192002" cy="3135854"/>
          </a:xfrm>
          <a:prstGeom prst="rect">
            <a:avLst/>
          </a:prstGeom>
          <a:gradFill flip="none" rotWithShape="1">
            <a:gsLst>
              <a:gs pos="43000">
                <a:srgbClr val="569835"/>
              </a:gs>
              <a:gs pos="26000">
                <a:srgbClr val="D61621"/>
              </a:gs>
              <a:gs pos="0">
                <a:srgbClr val="FAA634"/>
              </a:gs>
              <a:gs pos="100000">
                <a:srgbClr val="00508F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pSp>
        <p:nvGrpSpPr>
          <p:cNvPr id="8" name="Group 7"/>
          <p:cNvGrpSpPr/>
          <p:nvPr userDrawn="1"/>
        </p:nvGrpSpPr>
        <p:grpSpPr>
          <a:xfrm>
            <a:off x="11429999" y="-12799"/>
            <a:ext cx="831448" cy="1232433"/>
            <a:chOff x="11429999" y="-12799"/>
            <a:chExt cx="831448" cy="1232433"/>
          </a:xfrm>
        </p:grpSpPr>
        <p:sp>
          <p:nvSpPr>
            <p:cNvPr id="14" name="Rectangle 13"/>
            <p:cNvSpPr/>
            <p:nvPr userDrawn="1"/>
          </p:nvSpPr>
          <p:spPr>
            <a:xfrm>
              <a:off x="11679943" y="-12799"/>
              <a:ext cx="484826" cy="1067540"/>
            </a:xfrm>
            <a:prstGeom prst="rect">
              <a:avLst/>
            </a:prstGeom>
            <a:solidFill>
              <a:srgbClr val="00508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" name="Isosceles Triangle 4"/>
            <p:cNvSpPr/>
            <p:nvPr userDrawn="1"/>
          </p:nvSpPr>
          <p:spPr>
            <a:xfrm>
              <a:off x="11429999" y="766556"/>
              <a:ext cx="831448" cy="453078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7" name="Flowchart: Manual Input 6"/>
          <p:cNvSpPr/>
          <p:nvPr userDrawn="1"/>
        </p:nvSpPr>
        <p:spPr>
          <a:xfrm flipV="1">
            <a:off x="-1698" y="3420928"/>
            <a:ext cx="12193699" cy="3263943"/>
          </a:xfrm>
          <a:prstGeom prst="trapezoid">
            <a:avLst>
              <a:gd name="adj" fmla="val 1416"/>
            </a:avLst>
          </a:prstGeom>
          <a:solidFill>
            <a:schemeClr val="bg1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684857" y="255772"/>
            <a:ext cx="484826" cy="198805"/>
          </a:xfrm>
        </p:spPr>
        <p:txBody>
          <a:bodyPr/>
          <a:lstStyle>
            <a:lvl1pPr algn="ctr">
              <a:defRPr sz="1400" b="1">
                <a:solidFill>
                  <a:schemeClr val="bg1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92C646E-8A71-4229-9321-274B093DFD02}" type="slidenum">
              <a:rPr kumimoji="0" lang="en-US" sz="1400" b="1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697" y="-54856"/>
            <a:ext cx="976134" cy="9047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90148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-1" y="3722146"/>
            <a:ext cx="12192002" cy="3135854"/>
          </a:xfrm>
          <a:prstGeom prst="rect">
            <a:avLst/>
          </a:prstGeom>
          <a:gradFill flip="none" rotWithShape="1">
            <a:gsLst>
              <a:gs pos="43000">
                <a:srgbClr val="569835"/>
              </a:gs>
              <a:gs pos="26000">
                <a:srgbClr val="D61621"/>
              </a:gs>
              <a:gs pos="0">
                <a:srgbClr val="FAA634"/>
              </a:gs>
              <a:gs pos="100000">
                <a:srgbClr val="00508F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pSp>
        <p:nvGrpSpPr>
          <p:cNvPr id="8" name="Group 7"/>
          <p:cNvGrpSpPr/>
          <p:nvPr userDrawn="1"/>
        </p:nvGrpSpPr>
        <p:grpSpPr>
          <a:xfrm>
            <a:off x="11429999" y="-12799"/>
            <a:ext cx="831448" cy="1232433"/>
            <a:chOff x="11429999" y="-12799"/>
            <a:chExt cx="831448" cy="1232433"/>
          </a:xfrm>
        </p:grpSpPr>
        <p:sp>
          <p:nvSpPr>
            <p:cNvPr id="14" name="Rectangle 13"/>
            <p:cNvSpPr/>
            <p:nvPr userDrawn="1"/>
          </p:nvSpPr>
          <p:spPr>
            <a:xfrm>
              <a:off x="11679943" y="-12799"/>
              <a:ext cx="484826" cy="1067540"/>
            </a:xfrm>
            <a:prstGeom prst="rect">
              <a:avLst/>
            </a:prstGeom>
            <a:solidFill>
              <a:srgbClr val="00508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" name="Isosceles Triangle 4"/>
            <p:cNvSpPr/>
            <p:nvPr userDrawn="1"/>
          </p:nvSpPr>
          <p:spPr>
            <a:xfrm>
              <a:off x="11429999" y="766556"/>
              <a:ext cx="831448" cy="453078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7" name="Flowchart: Manual Input 6"/>
          <p:cNvSpPr/>
          <p:nvPr userDrawn="1"/>
        </p:nvSpPr>
        <p:spPr>
          <a:xfrm flipV="1">
            <a:off x="-1698" y="3420928"/>
            <a:ext cx="12193699" cy="3263943"/>
          </a:xfrm>
          <a:prstGeom prst="trapezoid">
            <a:avLst>
              <a:gd name="adj" fmla="val 1416"/>
            </a:avLst>
          </a:prstGeom>
          <a:solidFill>
            <a:schemeClr val="bg1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684857" y="255772"/>
            <a:ext cx="484826" cy="198805"/>
          </a:xfrm>
        </p:spPr>
        <p:txBody>
          <a:bodyPr/>
          <a:lstStyle>
            <a:lvl1pPr algn="ctr">
              <a:defRPr sz="1400" b="1">
                <a:solidFill>
                  <a:schemeClr val="bg1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92C646E-8A71-4229-9321-274B093DFD02}" type="slidenum">
              <a:rPr kumimoji="0" lang="en-US" sz="1400" b="1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697" y="-54856"/>
            <a:ext cx="976134" cy="9047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11227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-1" y="3722146"/>
            <a:ext cx="12192002" cy="3135854"/>
          </a:xfrm>
          <a:prstGeom prst="rect">
            <a:avLst/>
          </a:prstGeom>
          <a:gradFill flip="none" rotWithShape="1">
            <a:gsLst>
              <a:gs pos="43000">
                <a:srgbClr val="569835"/>
              </a:gs>
              <a:gs pos="26000">
                <a:srgbClr val="D61621"/>
              </a:gs>
              <a:gs pos="0">
                <a:srgbClr val="FAA634"/>
              </a:gs>
              <a:gs pos="100000">
                <a:srgbClr val="00508F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pSp>
        <p:nvGrpSpPr>
          <p:cNvPr id="8" name="Group 7"/>
          <p:cNvGrpSpPr/>
          <p:nvPr userDrawn="1"/>
        </p:nvGrpSpPr>
        <p:grpSpPr>
          <a:xfrm>
            <a:off x="11429999" y="-12799"/>
            <a:ext cx="831448" cy="1232433"/>
            <a:chOff x="11429999" y="-12799"/>
            <a:chExt cx="831448" cy="1232433"/>
          </a:xfrm>
        </p:grpSpPr>
        <p:sp>
          <p:nvSpPr>
            <p:cNvPr id="14" name="Rectangle 13"/>
            <p:cNvSpPr/>
            <p:nvPr userDrawn="1"/>
          </p:nvSpPr>
          <p:spPr>
            <a:xfrm>
              <a:off x="11679943" y="-12799"/>
              <a:ext cx="484826" cy="1067540"/>
            </a:xfrm>
            <a:prstGeom prst="rect">
              <a:avLst/>
            </a:prstGeom>
            <a:solidFill>
              <a:srgbClr val="00508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" name="Isosceles Triangle 4"/>
            <p:cNvSpPr/>
            <p:nvPr userDrawn="1"/>
          </p:nvSpPr>
          <p:spPr>
            <a:xfrm>
              <a:off x="11429999" y="766556"/>
              <a:ext cx="831448" cy="453078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7" name="Flowchart: Manual Input 6"/>
          <p:cNvSpPr/>
          <p:nvPr userDrawn="1"/>
        </p:nvSpPr>
        <p:spPr>
          <a:xfrm flipV="1">
            <a:off x="-1698" y="3420928"/>
            <a:ext cx="12193699" cy="3263943"/>
          </a:xfrm>
          <a:prstGeom prst="trapezoid">
            <a:avLst>
              <a:gd name="adj" fmla="val 1416"/>
            </a:avLst>
          </a:prstGeom>
          <a:solidFill>
            <a:schemeClr val="bg1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684857" y="255772"/>
            <a:ext cx="484826" cy="198805"/>
          </a:xfrm>
        </p:spPr>
        <p:txBody>
          <a:bodyPr/>
          <a:lstStyle>
            <a:lvl1pPr algn="ctr">
              <a:defRPr sz="1400" b="1">
                <a:solidFill>
                  <a:schemeClr val="bg1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92C646E-8A71-4229-9321-274B093DFD02}" type="slidenum">
              <a:rPr kumimoji="0" lang="en-US" sz="1400" b="1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697" y="-54856"/>
            <a:ext cx="976134" cy="9047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71719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1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d-ID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1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d-ID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998D632-9EC8-491C-88AD-4352279DD1EC}" type="datetime1">
              <a:rPr kumimoji="0" lang="id-ID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19/02/2018</a:t>
            </a:fld>
            <a:endParaRPr kumimoji="0" lang="id-ID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5D96B64-C309-4739-B673-1DB0B4DA3688}" type="slidenum">
              <a:rPr kumimoji="0" lang="id-ID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id-ID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31382120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-1" y="3722146"/>
            <a:ext cx="12192002" cy="3135854"/>
          </a:xfrm>
          <a:prstGeom prst="rect">
            <a:avLst/>
          </a:prstGeom>
          <a:gradFill flip="none" rotWithShape="1">
            <a:gsLst>
              <a:gs pos="43000">
                <a:srgbClr val="569835"/>
              </a:gs>
              <a:gs pos="26000">
                <a:srgbClr val="D61621"/>
              </a:gs>
              <a:gs pos="0">
                <a:srgbClr val="FAA634"/>
              </a:gs>
              <a:gs pos="100000">
                <a:srgbClr val="00508F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759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pSp>
        <p:nvGrpSpPr>
          <p:cNvPr id="8" name="Group 7"/>
          <p:cNvGrpSpPr/>
          <p:nvPr userDrawn="1"/>
        </p:nvGrpSpPr>
        <p:grpSpPr>
          <a:xfrm>
            <a:off x="11429999" y="-12799"/>
            <a:ext cx="831448" cy="1232433"/>
            <a:chOff x="11429999" y="-12799"/>
            <a:chExt cx="831448" cy="1232433"/>
          </a:xfrm>
        </p:grpSpPr>
        <p:sp>
          <p:nvSpPr>
            <p:cNvPr id="14" name="Rectangle 13"/>
            <p:cNvSpPr/>
            <p:nvPr userDrawn="1"/>
          </p:nvSpPr>
          <p:spPr>
            <a:xfrm>
              <a:off x="11679943" y="-12799"/>
              <a:ext cx="484826" cy="1067540"/>
            </a:xfrm>
            <a:prstGeom prst="rect">
              <a:avLst/>
            </a:prstGeom>
            <a:solidFill>
              <a:srgbClr val="00508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759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" name="Isosceles Triangle 4"/>
            <p:cNvSpPr/>
            <p:nvPr userDrawn="1"/>
          </p:nvSpPr>
          <p:spPr>
            <a:xfrm>
              <a:off x="11429999" y="766556"/>
              <a:ext cx="831448" cy="453078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759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7" name="Flowchart: Manual Input 6"/>
          <p:cNvSpPr/>
          <p:nvPr userDrawn="1"/>
        </p:nvSpPr>
        <p:spPr>
          <a:xfrm flipV="1">
            <a:off x="-1698" y="3420930"/>
            <a:ext cx="12193699" cy="3263943"/>
          </a:xfrm>
          <a:prstGeom prst="trapezoid">
            <a:avLst>
              <a:gd name="adj" fmla="val 1416"/>
            </a:avLst>
          </a:prstGeom>
          <a:solidFill>
            <a:schemeClr val="bg1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759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684858" y="255774"/>
            <a:ext cx="484826" cy="198805"/>
          </a:xfrm>
        </p:spPr>
        <p:txBody>
          <a:bodyPr/>
          <a:lstStyle>
            <a:lvl1pPr algn="ctr">
              <a:defRPr sz="1368" b="1">
                <a:solidFill>
                  <a:schemeClr val="bg1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92C646E-8A71-4229-9321-274B093DFD02}" type="slidenum">
              <a:rPr kumimoji="0" lang="en-US" sz="1368" b="1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368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696" y="-54856"/>
            <a:ext cx="976134" cy="9047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60447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1761672" y="222644"/>
            <a:ext cx="8668657" cy="387798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algn="ctr">
              <a:defRPr sz="2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IN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C079EAAD-F650-4750-8ADE-62AD5AEDA70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11028614" y="161919"/>
            <a:ext cx="904374" cy="771532"/>
          </a:xfrm>
          <a:prstGeom prst="rect">
            <a:avLst/>
          </a:prstGeom>
        </p:spPr>
      </p:pic>
      <p:pic>
        <p:nvPicPr>
          <p:cNvPr id="17" name="Picture 2" descr="E:\Yanuar\Dropbox\Kerjaan\ppt_template_bappenas_newLogo\gradient-01.png">
            <a:extLst>
              <a:ext uri="{FF2B5EF4-FFF2-40B4-BE49-F238E27FC236}">
                <a16:creationId xmlns:a16="http://schemas.microsoft.com/office/drawing/2014/main" id="{01FBB67B-8DDF-490F-B623-1B1A9E3BC188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>
            <a:off x="6060567" y="-5039202"/>
            <a:ext cx="70868" cy="121920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7A112A96-27B7-44C4-871E-AB5D7A956748}"/>
              </a:ext>
            </a:extLst>
          </p:cNvPr>
          <p:cNvSpPr txBox="1"/>
          <p:nvPr userDrawn="1"/>
        </p:nvSpPr>
        <p:spPr>
          <a:xfrm>
            <a:off x="11840622" y="6596390"/>
            <a:ext cx="351378" cy="261610"/>
          </a:xfrm>
          <a:prstGeom prst="rect">
            <a:avLst/>
          </a:prstGeom>
          <a:solidFill>
            <a:srgbClr val="0F508F"/>
          </a:solidFill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E8258A-4865-4DD2-848C-E81E050675CF}" type="slidenum">
              <a:rPr kumimoji="0" lang="en-ID" sz="11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ID" sz="11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51182713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1761672" y="222644"/>
            <a:ext cx="8668657" cy="387798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algn="ctr">
              <a:defRPr sz="2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IN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C079EAAD-F650-4750-8ADE-62AD5AEDA70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11028614" y="161919"/>
            <a:ext cx="904374" cy="771532"/>
          </a:xfrm>
          <a:prstGeom prst="rect">
            <a:avLst/>
          </a:prstGeom>
        </p:spPr>
      </p:pic>
      <p:pic>
        <p:nvPicPr>
          <p:cNvPr id="17" name="Picture 2" descr="E:\Yanuar\Dropbox\Kerjaan\ppt_template_bappenas_newLogo\gradient-01.png">
            <a:extLst>
              <a:ext uri="{FF2B5EF4-FFF2-40B4-BE49-F238E27FC236}">
                <a16:creationId xmlns:a16="http://schemas.microsoft.com/office/drawing/2014/main" id="{01FBB67B-8DDF-490F-B623-1B1A9E3BC188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>
            <a:off x="6060567" y="-5039202"/>
            <a:ext cx="70868" cy="121920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7A112A96-27B7-44C4-871E-AB5D7A956748}"/>
              </a:ext>
            </a:extLst>
          </p:cNvPr>
          <p:cNvSpPr txBox="1"/>
          <p:nvPr userDrawn="1"/>
        </p:nvSpPr>
        <p:spPr>
          <a:xfrm>
            <a:off x="11840622" y="6596390"/>
            <a:ext cx="351378" cy="261610"/>
          </a:xfrm>
          <a:prstGeom prst="rect">
            <a:avLst/>
          </a:prstGeom>
          <a:solidFill>
            <a:srgbClr val="0F508F"/>
          </a:solidFill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E8258A-4865-4DD2-848C-E81E050675CF}" type="slidenum">
              <a:rPr kumimoji="0" lang="en-ID" sz="11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ID" sz="11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23560712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id-ID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E8FA240-6DCE-47FC-A568-FA34D3207DC4}" type="datetimeFigureOut">
              <a:rPr kumimoji="0" lang="id-ID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19/02/2018</a:t>
            </a:fld>
            <a:endParaRPr kumimoji="0" lang="id-ID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5D96B64-C309-4739-B673-1DB0B4DA3688}" type="slidenum">
              <a:rPr kumimoji="0" lang="id-ID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id-ID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29054331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E8FA240-6DCE-47FC-A568-FA34D3207DC4}" type="datetimeFigureOut">
              <a:rPr kumimoji="0" lang="id-ID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19/02/2018</a:t>
            </a:fld>
            <a:endParaRPr kumimoji="0" lang="id-ID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5D96B64-C309-4739-B673-1DB0B4DA3688}" type="slidenum">
              <a:rPr kumimoji="0" lang="id-ID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id-ID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96993912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E8FA240-6DCE-47FC-A568-FA34D3207DC4}" type="datetimeFigureOut">
              <a:rPr kumimoji="0" lang="id-ID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19/02/2018</a:t>
            </a:fld>
            <a:endParaRPr kumimoji="0" lang="id-ID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5D96B64-C309-4739-B673-1DB0B4DA3688}" type="slidenum">
              <a:rPr kumimoji="0" lang="id-ID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id-ID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71396946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1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d-ID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1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d-ID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E8FA240-6DCE-47FC-A568-FA34D3207DC4}" type="datetimeFigureOut">
              <a:rPr kumimoji="0" lang="id-ID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19/02/2018</a:t>
            </a:fld>
            <a:endParaRPr kumimoji="0" lang="id-ID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5D96B64-C309-4739-B673-1DB0B4DA3688}" type="slidenum">
              <a:rPr kumimoji="0" lang="id-ID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id-ID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40184319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9" y="365126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d-ID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d-ID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E8FA240-6DCE-47FC-A568-FA34D3207DC4}" type="datetimeFigureOut">
              <a:rPr kumimoji="0" lang="id-ID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19/02/2018</a:t>
            </a:fld>
            <a:endParaRPr kumimoji="0" lang="id-ID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5D96B64-C309-4739-B673-1DB0B4DA3688}" type="slidenum">
              <a:rPr kumimoji="0" lang="id-ID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id-ID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44563372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d-ID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E8FA240-6DCE-47FC-A568-FA34D3207DC4}" type="datetimeFigureOut">
              <a:rPr kumimoji="0" lang="id-ID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19/02/2018</a:t>
            </a:fld>
            <a:endParaRPr kumimoji="0" lang="id-ID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5D96B64-C309-4739-B673-1DB0B4DA3688}" type="slidenum">
              <a:rPr kumimoji="0" lang="id-ID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id-ID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43706692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E8FA240-6DCE-47FC-A568-FA34D3207DC4}" type="datetimeFigureOut">
              <a:rPr kumimoji="0" lang="id-ID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19/02/2018</a:t>
            </a:fld>
            <a:endParaRPr kumimoji="0" lang="id-ID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5D96B64-C309-4739-B673-1DB0B4DA3688}" type="slidenum">
              <a:rPr kumimoji="0" lang="id-ID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id-ID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115440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9" y="365126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d-ID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d-ID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54EBA0D-8731-4F3F-81D7-F2BF07C068A6}" type="datetime1">
              <a:rPr kumimoji="0" lang="id-ID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19/02/2018</a:t>
            </a:fld>
            <a:endParaRPr kumimoji="0" lang="id-ID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5D96B64-C309-4739-B673-1DB0B4DA3688}" type="slidenum">
              <a:rPr kumimoji="0" lang="id-ID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id-ID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69348896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9" y="457200"/>
            <a:ext cx="393223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6"/>
            <a:ext cx="6172201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d-ID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9" y="2057400"/>
            <a:ext cx="393223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E8FA240-6DCE-47FC-A568-FA34D3207DC4}" type="datetimeFigureOut">
              <a:rPr kumimoji="0" lang="id-ID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19/02/2018</a:t>
            </a:fld>
            <a:endParaRPr kumimoji="0" lang="id-ID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5D96B64-C309-4739-B673-1DB0B4DA3688}" type="slidenum">
              <a:rPr kumimoji="0" lang="id-ID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id-ID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81663682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9" y="457200"/>
            <a:ext cx="393223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id-ID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6"/>
            <a:ext cx="6172201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d-ID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9" y="2057400"/>
            <a:ext cx="393223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E8FA240-6DCE-47FC-A568-FA34D3207DC4}" type="datetimeFigureOut">
              <a:rPr kumimoji="0" lang="id-ID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19/02/2018</a:t>
            </a:fld>
            <a:endParaRPr kumimoji="0" lang="id-ID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5D96B64-C309-4739-B673-1DB0B4DA3688}" type="slidenum">
              <a:rPr kumimoji="0" lang="id-ID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id-ID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25393276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d-ID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E8FA240-6DCE-47FC-A568-FA34D3207DC4}" type="datetimeFigureOut">
              <a:rPr kumimoji="0" lang="id-ID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19/02/2018</a:t>
            </a:fld>
            <a:endParaRPr kumimoji="0" lang="id-ID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5D96B64-C309-4739-B673-1DB0B4DA3688}" type="slidenum">
              <a:rPr kumimoji="0" lang="id-ID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id-ID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39169436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id-ID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E8FA240-6DCE-47FC-A568-FA34D3207DC4}" type="datetimeFigureOut">
              <a:rPr kumimoji="0" lang="id-ID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19/02/2018</a:t>
            </a:fld>
            <a:endParaRPr kumimoji="0" lang="id-ID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5D96B64-C309-4739-B673-1DB0B4DA3688}" type="slidenum">
              <a:rPr kumimoji="0" lang="id-ID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id-ID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30958499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-1" y="3722146"/>
            <a:ext cx="12192002" cy="3135854"/>
          </a:xfrm>
          <a:prstGeom prst="rect">
            <a:avLst/>
          </a:prstGeom>
          <a:gradFill flip="none" rotWithShape="1">
            <a:gsLst>
              <a:gs pos="43000">
                <a:srgbClr val="569835"/>
              </a:gs>
              <a:gs pos="26000">
                <a:srgbClr val="D61621"/>
              </a:gs>
              <a:gs pos="0">
                <a:srgbClr val="FAA634"/>
              </a:gs>
              <a:gs pos="100000">
                <a:srgbClr val="00508F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pSp>
        <p:nvGrpSpPr>
          <p:cNvPr id="8" name="Group 7"/>
          <p:cNvGrpSpPr/>
          <p:nvPr userDrawn="1"/>
        </p:nvGrpSpPr>
        <p:grpSpPr>
          <a:xfrm>
            <a:off x="11429999" y="-12799"/>
            <a:ext cx="831448" cy="1232433"/>
            <a:chOff x="11429999" y="-12799"/>
            <a:chExt cx="831448" cy="1232433"/>
          </a:xfrm>
        </p:grpSpPr>
        <p:sp>
          <p:nvSpPr>
            <p:cNvPr id="14" name="Rectangle 13"/>
            <p:cNvSpPr/>
            <p:nvPr userDrawn="1"/>
          </p:nvSpPr>
          <p:spPr>
            <a:xfrm>
              <a:off x="11679943" y="-12799"/>
              <a:ext cx="484826" cy="1067540"/>
            </a:xfrm>
            <a:prstGeom prst="rect">
              <a:avLst/>
            </a:prstGeom>
            <a:solidFill>
              <a:srgbClr val="00508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" name="Isosceles Triangle 4"/>
            <p:cNvSpPr/>
            <p:nvPr userDrawn="1"/>
          </p:nvSpPr>
          <p:spPr>
            <a:xfrm>
              <a:off x="11429999" y="766556"/>
              <a:ext cx="831448" cy="453078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7" name="Flowchart: Manual Input 6"/>
          <p:cNvSpPr/>
          <p:nvPr userDrawn="1"/>
        </p:nvSpPr>
        <p:spPr>
          <a:xfrm flipV="1">
            <a:off x="-1698" y="3420928"/>
            <a:ext cx="12193699" cy="3263943"/>
          </a:xfrm>
          <a:prstGeom prst="trapezoid">
            <a:avLst>
              <a:gd name="adj" fmla="val 1416"/>
            </a:avLst>
          </a:prstGeom>
          <a:solidFill>
            <a:schemeClr val="bg1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684857" y="255772"/>
            <a:ext cx="484826" cy="198805"/>
          </a:xfrm>
        </p:spPr>
        <p:txBody>
          <a:bodyPr/>
          <a:lstStyle>
            <a:lvl1pPr algn="ctr">
              <a:defRPr sz="1400" b="1">
                <a:solidFill>
                  <a:schemeClr val="bg1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92C646E-8A71-4229-9321-274B093DFD02}" type="slidenum">
              <a:rPr kumimoji="0" lang="en-US" sz="1400" b="1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697" y="-54856"/>
            <a:ext cx="976134" cy="9047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35087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-1" y="3722146"/>
            <a:ext cx="12192002" cy="3135854"/>
          </a:xfrm>
          <a:prstGeom prst="rect">
            <a:avLst/>
          </a:prstGeom>
          <a:gradFill flip="none" rotWithShape="1">
            <a:gsLst>
              <a:gs pos="43000">
                <a:srgbClr val="569835"/>
              </a:gs>
              <a:gs pos="26000">
                <a:srgbClr val="D61621"/>
              </a:gs>
              <a:gs pos="0">
                <a:srgbClr val="FAA634"/>
              </a:gs>
              <a:gs pos="100000">
                <a:srgbClr val="00508F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pSp>
        <p:nvGrpSpPr>
          <p:cNvPr id="8" name="Group 7"/>
          <p:cNvGrpSpPr/>
          <p:nvPr userDrawn="1"/>
        </p:nvGrpSpPr>
        <p:grpSpPr>
          <a:xfrm>
            <a:off x="11429999" y="-12799"/>
            <a:ext cx="831448" cy="1232433"/>
            <a:chOff x="11429999" y="-12799"/>
            <a:chExt cx="831448" cy="1232433"/>
          </a:xfrm>
        </p:grpSpPr>
        <p:sp>
          <p:nvSpPr>
            <p:cNvPr id="14" name="Rectangle 13"/>
            <p:cNvSpPr/>
            <p:nvPr userDrawn="1"/>
          </p:nvSpPr>
          <p:spPr>
            <a:xfrm>
              <a:off x="11679943" y="-12799"/>
              <a:ext cx="484826" cy="1067540"/>
            </a:xfrm>
            <a:prstGeom prst="rect">
              <a:avLst/>
            </a:prstGeom>
            <a:solidFill>
              <a:srgbClr val="00508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" name="Isosceles Triangle 4"/>
            <p:cNvSpPr/>
            <p:nvPr userDrawn="1"/>
          </p:nvSpPr>
          <p:spPr>
            <a:xfrm>
              <a:off x="11429999" y="766556"/>
              <a:ext cx="831448" cy="453078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7" name="Flowchart: Manual Input 6"/>
          <p:cNvSpPr/>
          <p:nvPr userDrawn="1"/>
        </p:nvSpPr>
        <p:spPr>
          <a:xfrm flipV="1">
            <a:off x="-1698" y="3420928"/>
            <a:ext cx="12193699" cy="3263943"/>
          </a:xfrm>
          <a:prstGeom prst="trapezoid">
            <a:avLst>
              <a:gd name="adj" fmla="val 1416"/>
            </a:avLst>
          </a:prstGeom>
          <a:solidFill>
            <a:schemeClr val="bg1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684857" y="255772"/>
            <a:ext cx="484826" cy="198805"/>
          </a:xfrm>
        </p:spPr>
        <p:txBody>
          <a:bodyPr/>
          <a:lstStyle>
            <a:lvl1pPr algn="ctr">
              <a:defRPr sz="1400" b="1">
                <a:solidFill>
                  <a:schemeClr val="bg1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92C646E-8A71-4229-9321-274B093DFD02}" type="slidenum">
              <a:rPr kumimoji="0" lang="en-US" sz="1400" b="1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697" y="-54856"/>
            <a:ext cx="976134" cy="9047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68876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-1" y="3722146"/>
            <a:ext cx="12192002" cy="3135854"/>
          </a:xfrm>
          <a:prstGeom prst="rect">
            <a:avLst/>
          </a:prstGeom>
          <a:gradFill flip="none" rotWithShape="1">
            <a:gsLst>
              <a:gs pos="43000">
                <a:srgbClr val="569835"/>
              </a:gs>
              <a:gs pos="26000">
                <a:srgbClr val="D61621"/>
              </a:gs>
              <a:gs pos="0">
                <a:srgbClr val="FAA634"/>
              </a:gs>
              <a:gs pos="100000">
                <a:srgbClr val="00508F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pSp>
        <p:nvGrpSpPr>
          <p:cNvPr id="8" name="Group 7"/>
          <p:cNvGrpSpPr/>
          <p:nvPr userDrawn="1"/>
        </p:nvGrpSpPr>
        <p:grpSpPr>
          <a:xfrm>
            <a:off x="11429999" y="-12799"/>
            <a:ext cx="831448" cy="1232433"/>
            <a:chOff x="11429999" y="-12799"/>
            <a:chExt cx="831448" cy="1232433"/>
          </a:xfrm>
        </p:grpSpPr>
        <p:sp>
          <p:nvSpPr>
            <p:cNvPr id="14" name="Rectangle 13"/>
            <p:cNvSpPr/>
            <p:nvPr userDrawn="1"/>
          </p:nvSpPr>
          <p:spPr>
            <a:xfrm>
              <a:off x="11679943" y="-12799"/>
              <a:ext cx="484826" cy="1067540"/>
            </a:xfrm>
            <a:prstGeom prst="rect">
              <a:avLst/>
            </a:prstGeom>
            <a:solidFill>
              <a:srgbClr val="00508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" name="Isosceles Triangle 4"/>
            <p:cNvSpPr/>
            <p:nvPr userDrawn="1"/>
          </p:nvSpPr>
          <p:spPr>
            <a:xfrm>
              <a:off x="11429999" y="766556"/>
              <a:ext cx="831448" cy="453078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7" name="Flowchart: Manual Input 6"/>
          <p:cNvSpPr/>
          <p:nvPr userDrawn="1"/>
        </p:nvSpPr>
        <p:spPr>
          <a:xfrm flipV="1">
            <a:off x="-1698" y="3420928"/>
            <a:ext cx="12193699" cy="3263943"/>
          </a:xfrm>
          <a:prstGeom prst="trapezoid">
            <a:avLst>
              <a:gd name="adj" fmla="val 1416"/>
            </a:avLst>
          </a:prstGeom>
          <a:solidFill>
            <a:schemeClr val="bg1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684857" y="255772"/>
            <a:ext cx="484826" cy="198805"/>
          </a:xfrm>
        </p:spPr>
        <p:txBody>
          <a:bodyPr/>
          <a:lstStyle>
            <a:lvl1pPr algn="ctr">
              <a:defRPr sz="1400" b="1">
                <a:solidFill>
                  <a:schemeClr val="bg1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92C646E-8A71-4229-9321-274B093DFD02}" type="slidenum">
              <a:rPr kumimoji="0" lang="en-US" sz="1400" b="1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697" y="-54856"/>
            <a:ext cx="976134" cy="9047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62063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-1" y="3722146"/>
            <a:ext cx="12192002" cy="3135854"/>
          </a:xfrm>
          <a:prstGeom prst="rect">
            <a:avLst/>
          </a:prstGeom>
          <a:gradFill flip="none" rotWithShape="1">
            <a:gsLst>
              <a:gs pos="43000">
                <a:srgbClr val="569835"/>
              </a:gs>
              <a:gs pos="26000">
                <a:srgbClr val="D61621"/>
              </a:gs>
              <a:gs pos="0">
                <a:srgbClr val="FAA634"/>
              </a:gs>
              <a:gs pos="100000">
                <a:srgbClr val="00508F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pSp>
        <p:nvGrpSpPr>
          <p:cNvPr id="8" name="Group 7"/>
          <p:cNvGrpSpPr/>
          <p:nvPr userDrawn="1"/>
        </p:nvGrpSpPr>
        <p:grpSpPr>
          <a:xfrm>
            <a:off x="11429999" y="-12799"/>
            <a:ext cx="831448" cy="1232433"/>
            <a:chOff x="11429999" y="-12799"/>
            <a:chExt cx="831448" cy="1232433"/>
          </a:xfrm>
        </p:grpSpPr>
        <p:sp>
          <p:nvSpPr>
            <p:cNvPr id="14" name="Rectangle 13"/>
            <p:cNvSpPr/>
            <p:nvPr userDrawn="1"/>
          </p:nvSpPr>
          <p:spPr>
            <a:xfrm>
              <a:off x="11679943" y="-12799"/>
              <a:ext cx="484826" cy="1067540"/>
            </a:xfrm>
            <a:prstGeom prst="rect">
              <a:avLst/>
            </a:prstGeom>
            <a:solidFill>
              <a:srgbClr val="00508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" name="Isosceles Triangle 4"/>
            <p:cNvSpPr/>
            <p:nvPr userDrawn="1"/>
          </p:nvSpPr>
          <p:spPr>
            <a:xfrm>
              <a:off x="11429999" y="766556"/>
              <a:ext cx="831448" cy="453078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7" name="Flowchart: Manual Input 6"/>
          <p:cNvSpPr/>
          <p:nvPr userDrawn="1"/>
        </p:nvSpPr>
        <p:spPr>
          <a:xfrm flipV="1">
            <a:off x="-1698" y="3420928"/>
            <a:ext cx="12193699" cy="3263943"/>
          </a:xfrm>
          <a:prstGeom prst="trapezoid">
            <a:avLst>
              <a:gd name="adj" fmla="val 1416"/>
            </a:avLst>
          </a:prstGeom>
          <a:solidFill>
            <a:schemeClr val="bg1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684857" y="255772"/>
            <a:ext cx="484826" cy="198805"/>
          </a:xfrm>
        </p:spPr>
        <p:txBody>
          <a:bodyPr/>
          <a:lstStyle>
            <a:lvl1pPr algn="ctr">
              <a:defRPr sz="1400" b="1">
                <a:solidFill>
                  <a:schemeClr val="bg1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92C646E-8A71-4229-9321-274B093DFD02}" type="slidenum">
              <a:rPr kumimoji="0" lang="en-US" sz="1400" b="1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697" y="-54856"/>
            <a:ext cx="976134" cy="9047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27144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-1" y="3722146"/>
            <a:ext cx="12192002" cy="3135854"/>
          </a:xfrm>
          <a:prstGeom prst="rect">
            <a:avLst/>
          </a:prstGeom>
          <a:gradFill flip="none" rotWithShape="1">
            <a:gsLst>
              <a:gs pos="43000">
                <a:srgbClr val="569835"/>
              </a:gs>
              <a:gs pos="26000">
                <a:srgbClr val="D61621"/>
              </a:gs>
              <a:gs pos="0">
                <a:srgbClr val="FAA634"/>
              </a:gs>
              <a:gs pos="100000">
                <a:srgbClr val="00508F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759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pSp>
        <p:nvGrpSpPr>
          <p:cNvPr id="8" name="Group 7"/>
          <p:cNvGrpSpPr/>
          <p:nvPr userDrawn="1"/>
        </p:nvGrpSpPr>
        <p:grpSpPr>
          <a:xfrm>
            <a:off x="11429999" y="-12799"/>
            <a:ext cx="831448" cy="1232433"/>
            <a:chOff x="11429999" y="-12799"/>
            <a:chExt cx="831448" cy="1232433"/>
          </a:xfrm>
        </p:grpSpPr>
        <p:sp>
          <p:nvSpPr>
            <p:cNvPr id="14" name="Rectangle 13"/>
            <p:cNvSpPr/>
            <p:nvPr userDrawn="1"/>
          </p:nvSpPr>
          <p:spPr>
            <a:xfrm>
              <a:off x="11679943" y="-12799"/>
              <a:ext cx="484826" cy="1067540"/>
            </a:xfrm>
            <a:prstGeom prst="rect">
              <a:avLst/>
            </a:prstGeom>
            <a:solidFill>
              <a:srgbClr val="00508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759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" name="Isosceles Triangle 4"/>
            <p:cNvSpPr/>
            <p:nvPr userDrawn="1"/>
          </p:nvSpPr>
          <p:spPr>
            <a:xfrm>
              <a:off x="11429999" y="766556"/>
              <a:ext cx="831448" cy="453078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759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7" name="Flowchart: Manual Input 6"/>
          <p:cNvSpPr/>
          <p:nvPr userDrawn="1"/>
        </p:nvSpPr>
        <p:spPr>
          <a:xfrm flipV="1">
            <a:off x="-1698" y="3420930"/>
            <a:ext cx="12193699" cy="3263943"/>
          </a:xfrm>
          <a:prstGeom prst="trapezoid">
            <a:avLst>
              <a:gd name="adj" fmla="val 1416"/>
            </a:avLst>
          </a:prstGeom>
          <a:solidFill>
            <a:schemeClr val="bg1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759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684858" y="255774"/>
            <a:ext cx="484826" cy="198805"/>
          </a:xfrm>
        </p:spPr>
        <p:txBody>
          <a:bodyPr/>
          <a:lstStyle>
            <a:lvl1pPr algn="ctr">
              <a:defRPr sz="1368" b="1">
                <a:solidFill>
                  <a:schemeClr val="bg1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92C646E-8A71-4229-9321-274B093DFD02}" type="slidenum">
              <a:rPr kumimoji="0" lang="en-US" sz="1368" b="1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368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696" y="-54856"/>
            <a:ext cx="976134" cy="9047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71537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ChangeArrowheads="1"/>
          </p:cNvSpPr>
          <p:nvPr userDrawn="1"/>
        </p:nvSpPr>
        <p:spPr bwMode="auto">
          <a:xfrm>
            <a:off x="0" y="2928938"/>
            <a:ext cx="12192000" cy="1571625"/>
          </a:xfrm>
          <a:prstGeom prst="rect">
            <a:avLst/>
          </a:prstGeom>
          <a:gradFill rotWithShape="1">
            <a:gsLst>
              <a:gs pos="0">
                <a:srgbClr val="F5FFE6"/>
              </a:gs>
              <a:gs pos="64999">
                <a:srgbClr val="E4FDC2"/>
              </a:gs>
              <a:gs pos="100000">
                <a:srgbClr val="DAFDA7"/>
              </a:gs>
            </a:gsLst>
            <a:lin ang="5400000" scaled="1"/>
          </a:gradFill>
          <a:ln w="9525">
            <a:solidFill>
              <a:srgbClr val="98B954"/>
            </a:solidFill>
            <a:miter lim="800000"/>
            <a:headEnd/>
            <a:tailEnd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MS PGothic" panose="020B0600070205080204" pitchFamily="34" charset="-128"/>
              <a:cs typeface="Arial" panose="020B0604020202020204" pitchFamily="34" charset="0"/>
            </a:endParaRPr>
          </a:p>
        </p:txBody>
      </p:sp>
      <p:pic>
        <p:nvPicPr>
          <p:cNvPr id="4" name="Picture 7" descr="logo_Bappenas-01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3" y="1000125"/>
            <a:ext cx="5238751" cy="154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/>
          <p:nvPr userDrawn="1"/>
        </p:nvSpPr>
        <p:spPr>
          <a:xfrm>
            <a:off x="190501" y="3038475"/>
            <a:ext cx="527051" cy="395288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Rectangle 5"/>
          <p:cNvSpPr/>
          <p:nvPr userDrawn="1"/>
        </p:nvSpPr>
        <p:spPr>
          <a:xfrm>
            <a:off x="184154" y="3479800"/>
            <a:ext cx="527049" cy="395288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Rectangle 6"/>
          <p:cNvSpPr/>
          <p:nvPr userDrawn="1"/>
        </p:nvSpPr>
        <p:spPr>
          <a:xfrm>
            <a:off x="184154" y="3929063"/>
            <a:ext cx="527049" cy="395287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1225" y="3000376"/>
            <a:ext cx="9525067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042C020-5467-4D04-BEE2-8A2C83FE17CA}" type="datetime1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2/19/2018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0DE3C3A-C99C-431D-B6AD-3DA23F2F0982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34325869"/>
      </p:ext>
    </p:extLst>
  </p:cSld>
  <p:clrMapOvr>
    <a:masterClrMapping/>
  </p:clrMapOvr>
  <p:transition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d-ID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938E2B7-307F-43C2-AD89-C67DCE98DADC}" type="datetime1">
              <a:rPr kumimoji="0" lang="id-ID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19/02/2018</a:t>
            </a:fld>
            <a:endParaRPr kumimoji="0" lang="id-ID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5D96B64-C309-4739-B673-1DB0B4DA3688}" type="slidenum">
              <a:rPr kumimoji="0" lang="id-ID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id-ID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15155919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ChangeArrowheads="1"/>
          </p:cNvSpPr>
          <p:nvPr userDrawn="1"/>
        </p:nvSpPr>
        <p:spPr bwMode="auto">
          <a:xfrm>
            <a:off x="0" y="2928938"/>
            <a:ext cx="12192000" cy="1571625"/>
          </a:xfrm>
          <a:prstGeom prst="rect">
            <a:avLst/>
          </a:prstGeom>
          <a:gradFill rotWithShape="1">
            <a:gsLst>
              <a:gs pos="0">
                <a:srgbClr val="F5FFE6"/>
              </a:gs>
              <a:gs pos="64999">
                <a:srgbClr val="E4FDC2"/>
              </a:gs>
              <a:gs pos="100000">
                <a:srgbClr val="DAFDA7"/>
              </a:gs>
            </a:gsLst>
            <a:lin ang="5400000" scaled="1"/>
          </a:gradFill>
          <a:ln w="9525">
            <a:solidFill>
              <a:srgbClr val="98B954"/>
            </a:solidFill>
            <a:miter lim="800000"/>
            <a:headEnd/>
            <a:tailEnd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MS PGothic" panose="020B0600070205080204" pitchFamily="34" charset="-128"/>
              <a:cs typeface="Arial" panose="020B0604020202020204" pitchFamily="34" charset="0"/>
            </a:endParaRPr>
          </a:p>
        </p:txBody>
      </p:sp>
      <p:pic>
        <p:nvPicPr>
          <p:cNvPr id="4" name="Picture 7" descr="logo_Bappenas-01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3" y="1000125"/>
            <a:ext cx="5238751" cy="154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/>
          <p:nvPr userDrawn="1"/>
        </p:nvSpPr>
        <p:spPr>
          <a:xfrm>
            <a:off x="190501" y="3038475"/>
            <a:ext cx="527051" cy="395288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Rectangle 5"/>
          <p:cNvSpPr/>
          <p:nvPr userDrawn="1"/>
        </p:nvSpPr>
        <p:spPr>
          <a:xfrm>
            <a:off x="184154" y="3479800"/>
            <a:ext cx="527049" cy="395288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Rectangle 6"/>
          <p:cNvSpPr/>
          <p:nvPr userDrawn="1"/>
        </p:nvSpPr>
        <p:spPr>
          <a:xfrm>
            <a:off x="184154" y="3929063"/>
            <a:ext cx="527049" cy="395287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1225" y="3000376"/>
            <a:ext cx="9525067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042C020-5467-4D04-BEE2-8A2C83FE17CA}" type="datetime1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2/19/2018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0DE3C3A-C99C-431D-B6AD-3DA23F2F0982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82646547"/>
      </p:ext>
    </p:extLst>
  </p:cSld>
  <p:clrMapOvr>
    <a:masterClrMapping/>
  </p:clrMapOvr>
  <p:transition>
    <p:wipe dir="d"/>
  </p:transition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1761672" y="222644"/>
            <a:ext cx="8668657" cy="387798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algn="ctr">
              <a:defRPr sz="2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IN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C079EAAD-F650-4750-8ADE-62AD5AEDA70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11028614" y="161919"/>
            <a:ext cx="904374" cy="771532"/>
          </a:xfrm>
          <a:prstGeom prst="rect">
            <a:avLst/>
          </a:prstGeom>
        </p:spPr>
      </p:pic>
      <p:pic>
        <p:nvPicPr>
          <p:cNvPr id="17" name="Picture 2" descr="E:\Yanuar\Dropbox\Kerjaan\ppt_template_bappenas_newLogo\gradient-01.png">
            <a:extLst>
              <a:ext uri="{FF2B5EF4-FFF2-40B4-BE49-F238E27FC236}">
                <a16:creationId xmlns:a16="http://schemas.microsoft.com/office/drawing/2014/main" id="{01FBB67B-8DDF-490F-B623-1B1A9E3BC188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>
            <a:off x="6060567" y="-5039202"/>
            <a:ext cx="70868" cy="121920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7A112A96-27B7-44C4-871E-AB5D7A956748}"/>
              </a:ext>
            </a:extLst>
          </p:cNvPr>
          <p:cNvSpPr txBox="1"/>
          <p:nvPr userDrawn="1"/>
        </p:nvSpPr>
        <p:spPr>
          <a:xfrm>
            <a:off x="11840622" y="6596390"/>
            <a:ext cx="351378" cy="261610"/>
          </a:xfrm>
          <a:prstGeom prst="rect">
            <a:avLst/>
          </a:prstGeom>
          <a:solidFill>
            <a:srgbClr val="0F508F"/>
          </a:solidFill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E8258A-4865-4DD2-848C-E81E050675CF}" type="slidenum">
              <a:rPr kumimoji="0" lang="en-ID" sz="11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ID" sz="11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68914351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1761672" y="222644"/>
            <a:ext cx="8668657" cy="387798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algn="ctr">
              <a:defRPr sz="2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IN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C079EAAD-F650-4750-8ADE-62AD5AEDA70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11028614" y="161919"/>
            <a:ext cx="904374" cy="771532"/>
          </a:xfrm>
          <a:prstGeom prst="rect">
            <a:avLst/>
          </a:prstGeom>
        </p:spPr>
      </p:pic>
      <p:pic>
        <p:nvPicPr>
          <p:cNvPr id="17" name="Picture 2" descr="E:\Yanuar\Dropbox\Kerjaan\ppt_template_bappenas_newLogo\gradient-01.png">
            <a:extLst>
              <a:ext uri="{FF2B5EF4-FFF2-40B4-BE49-F238E27FC236}">
                <a16:creationId xmlns:a16="http://schemas.microsoft.com/office/drawing/2014/main" id="{01FBB67B-8DDF-490F-B623-1B1A9E3BC188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>
            <a:off x="6060567" y="-5039202"/>
            <a:ext cx="70868" cy="121920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7A112A96-27B7-44C4-871E-AB5D7A956748}"/>
              </a:ext>
            </a:extLst>
          </p:cNvPr>
          <p:cNvSpPr txBox="1"/>
          <p:nvPr userDrawn="1"/>
        </p:nvSpPr>
        <p:spPr>
          <a:xfrm>
            <a:off x="11840622" y="6596390"/>
            <a:ext cx="351378" cy="261610"/>
          </a:xfrm>
          <a:prstGeom prst="rect">
            <a:avLst/>
          </a:prstGeom>
          <a:solidFill>
            <a:srgbClr val="0F508F"/>
          </a:solidFill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E8258A-4865-4DD2-848C-E81E050675CF}" type="slidenum">
              <a:rPr kumimoji="0" lang="en-ID" sz="11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ID" sz="11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21669052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914400" y="2125980"/>
            <a:ext cx="10363200" cy="14401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828800" y="3840480"/>
            <a:ext cx="85344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D8BD707-D9CF-40AE-B4C6-C98DA3205C09}" type="datetimeFigureOut"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2/19/2018</a:t>
            </a:fld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1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pPr marL="38735" marR="0" lvl="0" indent="0" algn="l" defTabSz="914400" rtl="0" eaLnBrk="1" fontAlgn="auto" latinLnBrk="0" hangingPunct="1">
              <a:lnSpc>
                <a:spcPts val="115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1D60167-4931-47E6-BA6A-407CBD079E47}" type="slidenum">
              <a:rPr kumimoji="0" sz="1100" b="0" i="0" u="none" strike="noStrike" kern="1200" cap="none" spc="-55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pPr marL="38735" marR="0" lvl="0" indent="0" algn="l" defTabSz="914400" rtl="0" eaLnBrk="1" fontAlgn="auto" latinLnBrk="0" hangingPunct="1">
                <a:lnSpc>
                  <a:spcPts val="115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sz="1100" b="0" i="0" u="none" strike="noStrike" kern="1200" cap="none" spc="-55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275743683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200" b="1" i="0">
                <a:solidFill>
                  <a:srgbClr val="0F243E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3200" b="1" i="0">
                <a:solidFill>
                  <a:srgbClr val="0F243E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D8BD707-D9CF-40AE-B4C6-C98DA3205C09}" type="datetimeFigureOut"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2/19/2018</a:t>
            </a:fld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1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pPr marL="38735" marR="0" lvl="0" indent="0" algn="l" defTabSz="914400" rtl="0" eaLnBrk="1" fontAlgn="auto" latinLnBrk="0" hangingPunct="1">
              <a:lnSpc>
                <a:spcPts val="115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1D60167-4931-47E6-BA6A-407CBD079E47}" type="slidenum">
              <a:rPr kumimoji="0" sz="1100" b="0" i="0" u="none" strike="noStrike" kern="1200" cap="none" spc="-55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pPr marL="38735" marR="0" lvl="0" indent="0" algn="l" defTabSz="914400" rtl="0" eaLnBrk="1" fontAlgn="auto" latinLnBrk="0" hangingPunct="1">
                <a:lnSpc>
                  <a:spcPts val="115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sz="1100" b="0" i="0" u="none" strike="noStrike" kern="1200" cap="none" spc="-55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217521773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wo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4572" y="6608061"/>
            <a:ext cx="3900170" cy="250190"/>
          </a:xfrm>
          <a:custGeom>
            <a:avLst/>
            <a:gdLst/>
            <a:ahLst/>
            <a:cxnLst/>
            <a:rect l="l" t="t" r="r" b="b"/>
            <a:pathLst>
              <a:path w="3900170" h="250190">
                <a:moveTo>
                  <a:pt x="0" y="249936"/>
                </a:moveTo>
                <a:lnTo>
                  <a:pt x="3899916" y="249936"/>
                </a:lnTo>
                <a:lnTo>
                  <a:pt x="3899916" y="0"/>
                </a:lnTo>
                <a:lnTo>
                  <a:pt x="0" y="0"/>
                </a:lnTo>
                <a:lnTo>
                  <a:pt x="0" y="249936"/>
                </a:lnTo>
                <a:close/>
              </a:path>
            </a:pathLst>
          </a:custGeom>
          <a:solidFill>
            <a:srgbClr val="F4A330"/>
          </a:solid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7" name="bk object 17"/>
          <p:cNvSpPr/>
          <p:nvPr/>
        </p:nvSpPr>
        <p:spPr>
          <a:xfrm>
            <a:off x="3904488" y="6608061"/>
            <a:ext cx="3926204" cy="250190"/>
          </a:xfrm>
          <a:custGeom>
            <a:avLst/>
            <a:gdLst/>
            <a:ahLst/>
            <a:cxnLst/>
            <a:rect l="l" t="t" r="r" b="b"/>
            <a:pathLst>
              <a:path w="3926204" h="250190">
                <a:moveTo>
                  <a:pt x="0" y="249936"/>
                </a:moveTo>
                <a:lnTo>
                  <a:pt x="3925823" y="249936"/>
                </a:lnTo>
                <a:lnTo>
                  <a:pt x="3925823" y="0"/>
                </a:lnTo>
                <a:lnTo>
                  <a:pt x="0" y="0"/>
                </a:lnTo>
                <a:lnTo>
                  <a:pt x="0" y="249936"/>
                </a:lnTo>
                <a:close/>
              </a:path>
            </a:pathLst>
          </a:custGeom>
          <a:solidFill>
            <a:srgbClr val="549634"/>
          </a:solid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8" name="bk object 18"/>
          <p:cNvSpPr/>
          <p:nvPr/>
        </p:nvSpPr>
        <p:spPr>
          <a:xfrm>
            <a:off x="7830311" y="6608061"/>
            <a:ext cx="3924300" cy="250190"/>
          </a:xfrm>
          <a:custGeom>
            <a:avLst/>
            <a:gdLst/>
            <a:ahLst/>
            <a:cxnLst/>
            <a:rect l="l" t="t" r="r" b="b"/>
            <a:pathLst>
              <a:path w="3924300" h="250190">
                <a:moveTo>
                  <a:pt x="0" y="249936"/>
                </a:moveTo>
                <a:lnTo>
                  <a:pt x="3924300" y="249936"/>
                </a:lnTo>
                <a:lnTo>
                  <a:pt x="3924300" y="0"/>
                </a:lnTo>
                <a:lnTo>
                  <a:pt x="0" y="0"/>
                </a:lnTo>
                <a:lnTo>
                  <a:pt x="0" y="249936"/>
                </a:lnTo>
                <a:close/>
              </a:path>
            </a:pathLst>
          </a:custGeom>
          <a:solidFill>
            <a:srgbClr val="0D508F"/>
          </a:solid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9" name="bk object 19"/>
          <p:cNvSpPr/>
          <p:nvPr/>
        </p:nvSpPr>
        <p:spPr>
          <a:xfrm>
            <a:off x="11029188" y="161544"/>
            <a:ext cx="903731" cy="772667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0" name="bk object 20"/>
          <p:cNvSpPr/>
          <p:nvPr/>
        </p:nvSpPr>
        <p:spPr>
          <a:xfrm>
            <a:off x="0" y="1021081"/>
            <a:ext cx="12192000" cy="71626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1" name="bk object 21"/>
          <p:cNvSpPr/>
          <p:nvPr/>
        </p:nvSpPr>
        <p:spPr>
          <a:xfrm>
            <a:off x="11839956" y="6595869"/>
            <a:ext cx="352425" cy="262255"/>
          </a:xfrm>
          <a:custGeom>
            <a:avLst/>
            <a:gdLst/>
            <a:ahLst/>
            <a:cxnLst/>
            <a:rect l="l" t="t" r="r" b="b"/>
            <a:pathLst>
              <a:path w="352425" h="262254">
                <a:moveTo>
                  <a:pt x="0" y="262127"/>
                </a:moveTo>
                <a:lnTo>
                  <a:pt x="352044" y="262127"/>
                </a:lnTo>
                <a:lnTo>
                  <a:pt x="352044" y="0"/>
                </a:lnTo>
                <a:lnTo>
                  <a:pt x="0" y="0"/>
                </a:lnTo>
                <a:lnTo>
                  <a:pt x="0" y="262127"/>
                </a:lnTo>
                <a:close/>
              </a:path>
            </a:pathLst>
          </a:custGeom>
          <a:solidFill>
            <a:srgbClr val="0D508F"/>
          </a:solid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200" b="1" i="0">
                <a:solidFill>
                  <a:srgbClr val="0F243E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609600" y="1577340"/>
            <a:ext cx="530352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6278880" y="1577340"/>
            <a:ext cx="530352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D8BD707-D9CF-40AE-B4C6-C98DA3205C09}" type="datetimeFigureOut"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2/19/2018</a:t>
            </a:fld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1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pPr marL="38735" marR="0" lvl="0" indent="0" algn="l" defTabSz="914400" rtl="0" eaLnBrk="1" fontAlgn="auto" latinLnBrk="0" hangingPunct="1">
              <a:lnSpc>
                <a:spcPts val="115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1D60167-4931-47E6-BA6A-407CBD079E47}" type="slidenum">
              <a:rPr kumimoji="0" sz="1100" b="0" i="0" u="none" strike="noStrike" kern="1200" cap="none" spc="-55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pPr marL="38735" marR="0" lvl="0" indent="0" algn="l" defTabSz="914400" rtl="0" eaLnBrk="1" fontAlgn="auto" latinLnBrk="0" hangingPunct="1">
                <a:lnSpc>
                  <a:spcPts val="115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sz="1100" b="0" i="0" u="none" strike="noStrike" kern="1200" cap="none" spc="-55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620277822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200" b="1" i="0">
                <a:solidFill>
                  <a:srgbClr val="0F243E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D8BD707-D9CF-40AE-B4C6-C98DA3205C09}" type="datetimeFigureOut"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2/19/2018</a:t>
            </a:fld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1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pPr marL="38735" marR="0" lvl="0" indent="0" algn="l" defTabSz="914400" rtl="0" eaLnBrk="1" fontAlgn="auto" latinLnBrk="0" hangingPunct="1">
              <a:lnSpc>
                <a:spcPts val="115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1D60167-4931-47E6-BA6A-407CBD079E47}" type="slidenum">
              <a:rPr kumimoji="0" sz="1100" b="0" i="0" u="none" strike="noStrike" kern="1200" cap="none" spc="-55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pPr marL="38735" marR="0" lvl="0" indent="0" algn="l" defTabSz="914400" rtl="0" eaLnBrk="1" fontAlgn="auto" latinLnBrk="0" hangingPunct="1">
                <a:lnSpc>
                  <a:spcPts val="115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sz="1100" b="0" i="0" u="none" strike="noStrike" kern="1200" cap="none" spc="-55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187165287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D8BD707-D9CF-40AE-B4C6-C98DA3205C09}" type="datetimeFigureOut"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2/19/2018</a:t>
            </a:fld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1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pPr marL="38735" marR="0" lvl="0" indent="0" algn="l" defTabSz="914400" rtl="0" eaLnBrk="1" fontAlgn="auto" latinLnBrk="0" hangingPunct="1">
              <a:lnSpc>
                <a:spcPts val="115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1D60167-4931-47E6-BA6A-407CBD079E47}" type="slidenum">
              <a:rPr kumimoji="0" sz="1100" b="0" i="0" u="none" strike="noStrike" kern="1200" cap="none" spc="-55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pPr marL="38735" marR="0" lvl="0" indent="0" algn="l" defTabSz="914400" rtl="0" eaLnBrk="1" fontAlgn="auto" latinLnBrk="0" hangingPunct="1">
                <a:lnSpc>
                  <a:spcPts val="115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sz="1100" b="0" i="0" u="none" strike="noStrike" kern="1200" cap="none" spc="-55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722818389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914400" y="2125980"/>
            <a:ext cx="10363200" cy="14401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828800" y="3840480"/>
            <a:ext cx="85344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D8BD707-D9CF-40AE-B4C6-C98DA3205C09}" type="datetimeFigureOut"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2/19/2018</a:t>
            </a:fld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1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pPr marL="38735" marR="0" lvl="0" indent="0" algn="l" defTabSz="914400" rtl="0" eaLnBrk="1" fontAlgn="auto" latinLnBrk="0" hangingPunct="1">
              <a:lnSpc>
                <a:spcPts val="115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1D60167-4931-47E6-BA6A-407CBD079E47}" type="slidenum">
              <a:rPr kumimoji="0" sz="1100" b="0" i="0" u="none" strike="noStrike" kern="1200" cap="none" spc="-55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pPr marL="38735" marR="0" lvl="0" indent="0" algn="l" defTabSz="914400" rtl="0" eaLnBrk="1" fontAlgn="auto" latinLnBrk="0" hangingPunct="1">
                <a:lnSpc>
                  <a:spcPts val="115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sz="1100" b="0" i="0" u="none" strike="noStrike" kern="1200" cap="none" spc="-55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757556496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200" b="1" i="0">
                <a:solidFill>
                  <a:srgbClr val="0F243E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3200" b="1" i="0">
                <a:solidFill>
                  <a:srgbClr val="0F243E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D8BD707-D9CF-40AE-B4C6-C98DA3205C09}" type="datetimeFigureOut"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2/19/2018</a:t>
            </a:fld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1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pPr marL="38735" marR="0" lvl="0" indent="0" algn="l" defTabSz="914400" rtl="0" eaLnBrk="1" fontAlgn="auto" latinLnBrk="0" hangingPunct="1">
              <a:lnSpc>
                <a:spcPts val="115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1D60167-4931-47E6-BA6A-407CBD079E47}" type="slidenum">
              <a:rPr kumimoji="0" sz="1100" b="0" i="0" u="none" strike="noStrike" kern="1200" cap="none" spc="-55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pPr marL="38735" marR="0" lvl="0" indent="0" algn="l" defTabSz="914400" rtl="0" eaLnBrk="1" fontAlgn="auto" latinLnBrk="0" hangingPunct="1">
                <a:lnSpc>
                  <a:spcPts val="115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sz="1100" b="0" i="0" u="none" strike="noStrike" kern="1200" cap="none" spc="-55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7993252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716157B-BE9F-4AFE-84B8-602E802207A4}" type="datetime1">
              <a:rPr kumimoji="0" lang="id-ID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19/02/2018</a:t>
            </a:fld>
            <a:endParaRPr kumimoji="0" lang="id-ID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5D96B64-C309-4739-B673-1DB0B4DA3688}" type="slidenum">
              <a:rPr kumimoji="0" lang="id-ID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id-ID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26219012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wo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4572" y="6608061"/>
            <a:ext cx="3900170" cy="250190"/>
          </a:xfrm>
          <a:custGeom>
            <a:avLst/>
            <a:gdLst/>
            <a:ahLst/>
            <a:cxnLst/>
            <a:rect l="l" t="t" r="r" b="b"/>
            <a:pathLst>
              <a:path w="3900170" h="250190">
                <a:moveTo>
                  <a:pt x="0" y="249936"/>
                </a:moveTo>
                <a:lnTo>
                  <a:pt x="3899916" y="249936"/>
                </a:lnTo>
                <a:lnTo>
                  <a:pt x="3899916" y="0"/>
                </a:lnTo>
                <a:lnTo>
                  <a:pt x="0" y="0"/>
                </a:lnTo>
                <a:lnTo>
                  <a:pt x="0" y="249936"/>
                </a:lnTo>
                <a:close/>
              </a:path>
            </a:pathLst>
          </a:custGeom>
          <a:solidFill>
            <a:srgbClr val="F4A330"/>
          </a:solid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7" name="bk object 17"/>
          <p:cNvSpPr/>
          <p:nvPr/>
        </p:nvSpPr>
        <p:spPr>
          <a:xfrm>
            <a:off x="3904488" y="6608061"/>
            <a:ext cx="3926204" cy="250190"/>
          </a:xfrm>
          <a:custGeom>
            <a:avLst/>
            <a:gdLst/>
            <a:ahLst/>
            <a:cxnLst/>
            <a:rect l="l" t="t" r="r" b="b"/>
            <a:pathLst>
              <a:path w="3926204" h="250190">
                <a:moveTo>
                  <a:pt x="0" y="249936"/>
                </a:moveTo>
                <a:lnTo>
                  <a:pt x="3925823" y="249936"/>
                </a:lnTo>
                <a:lnTo>
                  <a:pt x="3925823" y="0"/>
                </a:lnTo>
                <a:lnTo>
                  <a:pt x="0" y="0"/>
                </a:lnTo>
                <a:lnTo>
                  <a:pt x="0" y="249936"/>
                </a:lnTo>
                <a:close/>
              </a:path>
            </a:pathLst>
          </a:custGeom>
          <a:solidFill>
            <a:srgbClr val="549634"/>
          </a:solid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8" name="bk object 18"/>
          <p:cNvSpPr/>
          <p:nvPr/>
        </p:nvSpPr>
        <p:spPr>
          <a:xfrm>
            <a:off x="7830311" y="6608061"/>
            <a:ext cx="3924300" cy="250190"/>
          </a:xfrm>
          <a:custGeom>
            <a:avLst/>
            <a:gdLst/>
            <a:ahLst/>
            <a:cxnLst/>
            <a:rect l="l" t="t" r="r" b="b"/>
            <a:pathLst>
              <a:path w="3924300" h="250190">
                <a:moveTo>
                  <a:pt x="0" y="249936"/>
                </a:moveTo>
                <a:lnTo>
                  <a:pt x="3924300" y="249936"/>
                </a:lnTo>
                <a:lnTo>
                  <a:pt x="3924300" y="0"/>
                </a:lnTo>
                <a:lnTo>
                  <a:pt x="0" y="0"/>
                </a:lnTo>
                <a:lnTo>
                  <a:pt x="0" y="249936"/>
                </a:lnTo>
                <a:close/>
              </a:path>
            </a:pathLst>
          </a:custGeom>
          <a:solidFill>
            <a:srgbClr val="0D508F"/>
          </a:solid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9" name="bk object 19"/>
          <p:cNvSpPr/>
          <p:nvPr/>
        </p:nvSpPr>
        <p:spPr>
          <a:xfrm>
            <a:off x="11029188" y="161544"/>
            <a:ext cx="903731" cy="772667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0" name="bk object 20"/>
          <p:cNvSpPr/>
          <p:nvPr/>
        </p:nvSpPr>
        <p:spPr>
          <a:xfrm>
            <a:off x="0" y="1021081"/>
            <a:ext cx="12192000" cy="71626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1" name="bk object 21"/>
          <p:cNvSpPr/>
          <p:nvPr/>
        </p:nvSpPr>
        <p:spPr>
          <a:xfrm>
            <a:off x="11839956" y="6595869"/>
            <a:ext cx="352425" cy="262255"/>
          </a:xfrm>
          <a:custGeom>
            <a:avLst/>
            <a:gdLst/>
            <a:ahLst/>
            <a:cxnLst/>
            <a:rect l="l" t="t" r="r" b="b"/>
            <a:pathLst>
              <a:path w="352425" h="262254">
                <a:moveTo>
                  <a:pt x="0" y="262127"/>
                </a:moveTo>
                <a:lnTo>
                  <a:pt x="352044" y="262127"/>
                </a:lnTo>
                <a:lnTo>
                  <a:pt x="352044" y="0"/>
                </a:lnTo>
                <a:lnTo>
                  <a:pt x="0" y="0"/>
                </a:lnTo>
                <a:lnTo>
                  <a:pt x="0" y="262127"/>
                </a:lnTo>
                <a:close/>
              </a:path>
            </a:pathLst>
          </a:custGeom>
          <a:solidFill>
            <a:srgbClr val="0D508F"/>
          </a:solid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200" b="1" i="0">
                <a:solidFill>
                  <a:srgbClr val="0F243E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609600" y="1577340"/>
            <a:ext cx="530352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6278880" y="1577340"/>
            <a:ext cx="530352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D8BD707-D9CF-40AE-B4C6-C98DA3205C09}" type="datetimeFigureOut"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2/19/2018</a:t>
            </a:fld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1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pPr marL="38735" marR="0" lvl="0" indent="0" algn="l" defTabSz="914400" rtl="0" eaLnBrk="1" fontAlgn="auto" latinLnBrk="0" hangingPunct="1">
              <a:lnSpc>
                <a:spcPts val="115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1D60167-4931-47E6-BA6A-407CBD079E47}" type="slidenum">
              <a:rPr kumimoji="0" sz="1100" b="0" i="0" u="none" strike="noStrike" kern="1200" cap="none" spc="-55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pPr marL="38735" marR="0" lvl="0" indent="0" algn="l" defTabSz="914400" rtl="0" eaLnBrk="1" fontAlgn="auto" latinLnBrk="0" hangingPunct="1">
                <a:lnSpc>
                  <a:spcPts val="115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sz="1100" b="0" i="0" u="none" strike="noStrike" kern="1200" cap="none" spc="-55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869404825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200" b="1" i="0">
                <a:solidFill>
                  <a:srgbClr val="0F243E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D8BD707-D9CF-40AE-B4C6-C98DA3205C09}" type="datetimeFigureOut"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2/19/2018</a:t>
            </a:fld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1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pPr marL="38735" marR="0" lvl="0" indent="0" algn="l" defTabSz="914400" rtl="0" eaLnBrk="1" fontAlgn="auto" latinLnBrk="0" hangingPunct="1">
              <a:lnSpc>
                <a:spcPts val="115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1D60167-4931-47E6-BA6A-407CBD079E47}" type="slidenum">
              <a:rPr kumimoji="0" sz="1100" b="0" i="0" u="none" strike="noStrike" kern="1200" cap="none" spc="-55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pPr marL="38735" marR="0" lvl="0" indent="0" algn="l" defTabSz="914400" rtl="0" eaLnBrk="1" fontAlgn="auto" latinLnBrk="0" hangingPunct="1">
                <a:lnSpc>
                  <a:spcPts val="115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sz="1100" b="0" i="0" u="none" strike="noStrike" kern="1200" cap="none" spc="-55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212207489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D8BD707-D9CF-40AE-B4C6-C98DA3205C09}" type="datetimeFigureOut"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2/19/2018</a:t>
            </a:fld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1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pPr marL="38735" marR="0" lvl="0" indent="0" algn="l" defTabSz="914400" rtl="0" eaLnBrk="1" fontAlgn="auto" latinLnBrk="0" hangingPunct="1">
              <a:lnSpc>
                <a:spcPts val="115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1D60167-4931-47E6-BA6A-407CBD079E47}" type="slidenum">
              <a:rPr kumimoji="0" sz="1100" b="0" i="0" u="none" strike="noStrike" kern="1200" cap="none" spc="-55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pPr marL="38735" marR="0" lvl="0" indent="0" algn="l" defTabSz="914400" rtl="0" eaLnBrk="1" fontAlgn="auto" latinLnBrk="0" hangingPunct="1">
                <a:lnSpc>
                  <a:spcPts val="115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sz="1100" b="0" i="0" u="none" strike="noStrike" kern="1200" cap="none" spc="-55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812034297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1761672" y="222644"/>
            <a:ext cx="8668657" cy="387798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algn="ctr">
              <a:defRPr sz="2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IN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C079EAAD-F650-4750-8ADE-62AD5AEDA70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11028614" y="161919"/>
            <a:ext cx="904374" cy="771532"/>
          </a:xfrm>
          <a:prstGeom prst="rect">
            <a:avLst/>
          </a:prstGeom>
        </p:spPr>
      </p:pic>
      <p:pic>
        <p:nvPicPr>
          <p:cNvPr id="17" name="Picture 2" descr="E:\Yanuar\Dropbox\Kerjaan\ppt_template_bappenas_newLogo\gradient-01.png">
            <a:extLst>
              <a:ext uri="{FF2B5EF4-FFF2-40B4-BE49-F238E27FC236}">
                <a16:creationId xmlns:a16="http://schemas.microsoft.com/office/drawing/2014/main" id="{01FBB67B-8DDF-490F-B623-1B1A9E3BC188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>
            <a:off x="6060567" y="-5039202"/>
            <a:ext cx="70868" cy="121920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7A112A96-27B7-44C4-871E-AB5D7A956748}"/>
              </a:ext>
            </a:extLst>
          </p:cNvPr>
          <p:cNvSpPr txBox="1"/>
          <p:nvPr userDrawn="1"/>
        </p:nvSpPr>
        <p:spPr>
          <a:xfrm>
            <a:off x="11840622" y="6596390"/>
            <a:ext cx="351378" cy="261610"/>
          </a:xfrm>
          <a:prstGeom prst="rect">
            <a:avLst/>
          </a:prstGeom>
          <a:solidFill>
            <a:srgbClr val="0F508F"/>
          </a:solidFill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E8258A-4865-4DD2-848C-E81E050675CF}" type="slidenum">
              <a:rPr kumimoji="0" lang="en-ID" sz="11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ID" sz="11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033737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9" y="457200"/>
            <a:ext cx="393223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6"/>
            <a:ext cx="6172201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d-ID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9" y="2057400"/>
            <a:ext cx="393223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E6F1841-56F9-471D-8989-26F8BB4C1C4C}" type="datetime1">
              <a:rPr kumimoji="0" lang="id-ID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19/02/2018</a:t>
            </a:fld>
            <a:endParaRPr kumimoji="0" lang="id-ID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5D96B64-C309-4739-B673-1DB0B4DA3688}" type="slidenum">
              <a:rPr kumimoji="0" lang="id-ID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id-ID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169968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9" y="457200"/>
            <a:ext cx="393223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id-ID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6"/>
            <a:ext cx="6172201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d-ID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9" y="2057400"/>
            <a:ext cx="393223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D396E3F-EEB5-4F5C-AB27-BF3505C92E96}" type="datetime1">
              <a:rPr kumimoji="0" lang="id-ID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19/02/2018</a:t>
            </a:fld>
            <a:endParaRPr kumimoji="0" lang="id-ID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5D96B64-C309-4739-B673-1DB0B4DA3688}" type="slidenum">
              <a:rPr kumimoji="0" lang="id-ID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id-ID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162623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slideLayout" Target="../slideLayouts/slideLayout37.xml"/><Relationship Id="rId18" Type="http://schemas.openxmlformats.org/officeDocument/2006/relationships/slideLayout" Target="../slideLayouts/slideLayout42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17" Type="http://schemas.openxmlformats.org/officeDocument/2006/relationships/slideLayout" Target="../slideLayouts/slideLayout41.xml"/><Relationship Id="rId2" Type="http://schemas.openxmlformats.org/officeDocument/2006/relationships/slideLayout" Target="../slideLayouts/slideLayout26.xml"/><Relationship Id="rId16" Type="http://schemas.openxmlformats.org/officeDocument/2006/relationships/slideLayout" Target="../slideLayouts/slideLayout40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5" Type="http://schemas.openxmlformats.org/officeDocument/2006/relationships/slideLayout" Target="../slideLayouts/slideLayout39.xml"/><Relationship Id="rId10" Type="http://schemas.openxmlformats.org/officeDocument/2006/relationships/slideLayout" Target="../slideLayouts/slideLayout34.xml"/><Relationship Id="rId19" Type="http://schemas.openxmlformats.org/officeDocument/2006/relationships/theme" Target="../theme/theme3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Relationship Id="rId14" Type="http://schemas.openxmlformats.org/officeDocument/2006/relationships/slideLayout" Target="../slideLayouts/slideLayout38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0.xml"/><Relationship Id="rId13" Type="http://schemas.openxmlformats.org/officeDocument/2006/relationships/slideLayout" Target="../slideLayouts/slideLayout55.xml"/><Relationship Id="rId18" Type="http://schemas.openxmlformats.org/officeDocument/2006/relationships/slideLayout" Target="../slideLayouts/slideLayout60.xml"/><Relationship Id="rId3" Type="http://schemas.openxmlformats.org/officeDocument/2006/relationships/slideLayout" Target="../slideLayouts/slideLayout45.xml"/><Relationship Id="rId21" Type="http://schemas.openxmlformats.org/officeDocument/2006/relationships/theme" Target="../theme/theme4.xml"/><Relationship Id="rId7" Type="http://schemas.openxmlformats.org/officeDocument/2006/relationships/slideLayout" Target="../slideLayouts/slideLayout49.xml"/><Relationship Id="rId12" Type="http://schemas.openxmlformats.org/officeDocument/2006/relationships/slideLayout" Target="../slideLayouts/slideLayout54.xml"/><Relationship Id="rId17" Type="http://schemas.openxmlformats.org/officeDocument/2006/relationships/slideLayout" Target="../slideLayouts/slideLayout59.xml"/><Relationship Id="rId2" Type="http://schemas.openxmlformats.org/officeDocument/2006/relationships/slideLayout" Target="../slideLayouts/slideLayout44.xml"/><Relationship Id="rId16" Type="http://schemas.openxmlformats.org/officeDocument/2006/relationships/slideLayout" Target="../slideLayouts/slideLayout58.xml"/><Relationship Id="rId20" Type="http://schemas.openxmlformats.org/officeDocument/2006/relationships/slideLayout" Target="../slideLayouts/slideLayout62.xml"/><Relationship Id="rId1" Type="http://schemas.openxmlformats.org/officeDocument/2006/relationships/slideLayout" Target="../slideLayouts/slideLayout43.xml"/><Relationship Id="rId6" Type="http://schemas.openxmlformats.org/officeDocument/2006/relationships/slideLayout" Target="../slideLayouts/slideLayout48.xml"/><Relationship Id="rId11" Type="http://schemas.openxmlformats.org/officeDocument/2006/relationships/slideLayout" Target="../slideLayouts/slideLayout53.xml"/><Relationship Id="rId5" Type="http://schemas.openxmlformats.org/officeDocument/2006/relationships/slideLayout" Target="../slideLayouts/slideLayout47.xml"/><Relationship Id="rId15" Type="http://schemas.openxmlformats.org/officeDocument/2006/relationships/slideLayout" Target="../slideLayouts/slideLayout57.xml"/><Relationship Id="rId10" Type="http://schemas.openxmlformats.org/officeDocument/2006/relationships/slideLayout" Target="../slideLayouts/slideLayout52.xml"/><Relationship Id="rId19" Type="http://schemas.openxmlformats.org/officeDocument/2006/relationships/slideLayout" Target="../slideLayouts/slideLayout61.xml"/><Relationship Id="rId4" Type="http://schemas.openxmlformats.org/officeDocument/2006/relationships/slideLayout" Target="../slideLayouts/slideLayout46.xml"/><Relationship Id="rId9" Type="http://schemas.openxmlformats.org/officeDocument/2006/relationships/slideLayout" Target="../slideLayouts/slideLayout51.xml"/><Relationship Id="rId14" Type="http://schemas.openxmlformats.org/officeDocument/2006/relationships/slideLayout" Target="../slideLayouts/slideLayout56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5.xml"/><Relationship Id="rId2" Type="http://schemas.openxmlformats.org/officeDocument/2006/relationships/slideLayout" Target="../slideLayouts/slideLayout64.xml"/><Relationship Id="rId1" Type="http://schemas.openxmlformats.org/officeDocument/2006/relationships/slideLayout" Target="../slideLayouts/slideLayout63.xml"/><Relationship Id="rId6" Type="http://schemas.openxmlformats.org/officeDocument/2006/relationships/theme" Target="../theme/theme5.xml"/><Relationship Id="rId5" Type="http://schemas.openxmlformats.org/officeDocument/2006/relationships/slideLayout" Target="../slideLayouts/slideLayout67.xml"/><Relationship Id="rId4" Type="http://schemas.openxmlformats.org/officeDocument/2006/relationships/slideLayout" Target="../slideLayouts/slideLayout66.xml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0.xml"/><Relationship Id="rId7" Type="http://schemas.openxmlformats.org/officeDocument/2006/relationships/theme" Target="../theme/theme6.xml"/><Relationship Id="rId2" Type="http://schemas.openxmlformats.org/officeDocument/2006/relationships/slideLayout" Target="../slideLayouts/slideLayout69.xml"/><Relationship Id="rId1" Type="http://schemas.openxmlformats.org/officeDocument/2006/relationships/slideLayout" Target="../slideLayouts/slideLayout68.xml"/><Relationship Id="rId6" Type="http://schemas.openxmlformats.org/officeDocument/2006/relationships/slideLayout" Target="../slideLayouts/slideLayout73.xml"/><Relationship Id="rId5" Type="http://schemas.openxmlformats.org/officeDocument/2006/relationships/slideLayout" Target="../slideLayouts/slideLayout72.xml"/><Relationship Id="rId4" Type="http://schemas.openxmlformats.org/officeDocument/2006/relationships/slideLayout" Target="../slideLayouts/slideLayout7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1" y="365126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1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1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A07B64D-277D-4939-8F92-B45BB2403787}" type="datetime1">
              <a:rPr kumimoji="0" lang="id-ID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19/02/2018</a:t>
            </a:fld>
            <a:endParaRPr kumimoji="0" lang="id-ID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1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1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5D96B64-C309-4739-B673-1DB0B4DA3688}" type="slidenum">
              <a:rPr kumimoji="0" lang="id-ID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id-ID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658924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d-ID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1" y="365126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1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1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A07B64D-277D-4939-8F92-B45BB2403787}" type="datetime1">
              <a:rPr kumimoji="0" lang="id-ID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19/02/2018</a:t>
            </a:fld>
            <a:endParaRPr kumimoji="0" lang="id-ID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1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1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5D96B64-C309-4739-B673-1DB0B4DA3688}" type="slidenum">
              <a:rPr kumimoji="0" lang="id-ID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id-ID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41255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d-ID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1" y="365126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1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1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E8FA240-6DCE-47FC-A568-FA34D3207DC4}" type="datetimeFigureOut">
              <a:rPr kumimoji="0" lang="id-ID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19/02/2018</a:t>
            </a:fld>
            <a:endParaRPr kumimoji="0" lang="id-ID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1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1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5D96B64-C309-4739-B673-1DB0B4DA3688}" type="slidenum">
              <a:rPr kumimoji="0" lang="id-ID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id-ID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678777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  <p:sldLayoutId id="2147483698" r:id="rId12"/>
    <p:sldLayoutId id="2147483699" r:id="rId13"/>
    <p:sldLayoutId id="2147483700" r:id="rId14"/>
    <p:sldLayoutId id="2147483701" r:id="rId15"/>
    <p:sldLayoutId id="2147483702" r:id="rId16"/>
    <p:sldLayoutId id="2147483705" r:id="rId17"/>
    <p:sldLayoutId id="2147483706" r:id="rId1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d-ID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1" y="365126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1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1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E8FA240-6DCE-47FC-A568-FA34D3207DC4}" type="datetimeFigureOut">
              <a:rPr kumimoji="0" lang="id-ID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19/02/2018</a:t>
            </a:fld>
            <a:endParaRPr kumimoji="0" lang="id-ID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1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1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5D96B64-C309-4739-B673-1DB0B4DA3688}" type="slidenum">
              <a:rPr kumimoji="0" lang="id-ID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id-ID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525316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  <p:sldLayoutId id="2147483719" r:id="rId12"/>
    <p:sldLayoutId id="2147483720" r:id="rId13"/>
    <p:sldLayoutId id="2147483721" r:id="rId14"/>
    <p:sldLayoutId id="2147483722" r:id="rId15"/>
    <p:sldLayoutId id="2147483723" r:id="rId16"/>
    <p:sldLayoutId id="2147483724" r:id="rId17"/>
    <p:sldLayoutId id="2147483725" r:id="rId18"/>
    <p:sldLayoutId id="2147483726" r:id="rId19"/>
    <p:sldLayoutId id="2147483727" r:id="rId2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d-ID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4572" y="6608061"/>
            <a:ext cx="3900170" cy="250190"/>
          </a:xfrm>
          <a:custGeom>
            <a:avLst/>
            <a:gdLst/>
            <a:ahLst/>
            <a:cxnLst/>
            <a:rect l="l" t="t" r="r" b="b"/>
            <a:pathLst>
              <a:path w="3900170" h="250190">
                <a:moveTo>
                  <a:pt x="0" y="249936"/>
                </a:moveTo>
                <a:lnTo>
                  <a:pt x="3899916" y="249936"/>
                </a:lnTo>
                <a:lnTo>
                  <a:pt x="3899916" y="0"/>
                </a:lnTo>
                <a:lnTo>
                  <a:pt x="0" y="0"/>
                </a:lnTo>
                <a:lnTo>
                  <a:pt x="0" y="249936"/>
                </a:lnTo>
                <a:close/>
              </a:path>
            </a:pathLst>
          </a:custGeom>
          <a:solidFill>
            <a:srgbClr val="F4A330"/>
          </a:solid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517266" y="233552"/>
            <a:ext cx="7157466" cy="51371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200" b="1" i="0">
                <a:solidFill>
                  <a:srgbClr val="0F243E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1153236" y="2253233"/>
            <a:ext cx="9885527" cy="145478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200" b="1" i="0">
                <a:solidFill>
                  <a:srgbClr val="0F243E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4145280" y="6377940"/>
            <a:ext cx="390144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609600" y="6377940"/>
            <a:ext cx="280416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D8BD707-D9CF-40AE-B4C6-C98DA3205C09}" type="datetimeFigureOut"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2/19/2018</a:t>
            </a:fld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11896597" y="6656019"/>
            <a:ext cx="208279" cy="22161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1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pPr marL="38735" marR="0" lvl="0" indent="0" algn="l" defTabSz="914400" rtl="0" eaLnBrk="1" fontAlgn="auto" latinLnBrk="0" hangingPunct="1">
              <a:lnSpc>
                <a:spcPts val="115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1D60167-4931-47E6-BA6A-407CBD079E47}" type="slidenum">
              <a:rPr kumimoji="0" sz="1100" b="0" i="0" u="none" strike="noStrike" kern="1200" cap="none" spc="-55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pPr marL="38735" marR="0" lvl="0" indent="0" algn="l" defTabSz="914400" rtl="0" eaLnBrk="1" fontAlgn="auto" latinLnBrk="0" hangingPunct="1">
                <a:lnSpc>
                  <a:spcPts val="115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sz="1100" b="0" i="0" u="none" strike="noStrike" kern="1200" cap="none" spc="-55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7149521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9" r:id="rId1"/>
    <p:sldLayoutId id="2147483730" r:id="rId2"/>
    <p:sldLayoutId id="2147483731" r:id="rId3"/>
    <p:sldLayoutId id="2147483732" r:id="rId4"/>
    <p:sldLayoutId id="2147483733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4572" y="6608061"/>
            <a:ext cx="3900170" cy="250190"/>
          </a:xfrm>
          <a:custGeom>
            <a:avLst/>
            <a:gdLst/>
            <a:ahLst/>
            <a:cxnLst/>
            <a:rect l="l" t="t" r="r" b="b"/>
            <a:pathLst>
              <a:path w="3900170" h="250190">
                <a:moveTo>
                  <a:pt x="0" y="249936"/>
                </a:moveTo>
                <a:lnTo>
                  <a:pt x="3899916" y="249936"/>
                </a:lnTo>
                <a:lnTo>
                  <a:pt x="3899916" y="0"/>
                </a:lnTo>
                <a:lnTo>
                  <a:pt x="0" y="0"/>
                </a:lnTo>
                <a:lnTo>
                  <a:pt x="0" y="249936"/>
                </a:lnTo>
                <a:close/>
              </a:path>
            </a:pathLst>
          </a:custGeom>
          <a:solidFill>
            <a:srgbClr val="F4A330"/>
          </a:solid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517266" y="233552"/>
            <a:ext cx="7157466" cy="51371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200" b="1" i="0">
                <a:solidFill>
                  <a:srgbClr val="0F243E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1153236" y="2253233"/>
            <a:ext cx="9885527" cy="145478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200" b="1" i="0">
                <a:solidFill>
                  <a:srgbClr val="0F243E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4145280" y="6377940"/>
            <a:ext cx="390144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609600" y="6377940"/>
            <a:ext cx="280416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D8BD707-D9CF-40AE-B4C6-C98DA3205C09}" type="datetimeFigureOut"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2/19/2018</a:t>
            </a:fld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11896597" y="6656019"/>
            <a:ext cx="208279" cy="22161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1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pPr marL="38735" marR="0" lvl="0" indent="0" algn="l" defTabSz="914400" rtl="0" eaLnBrk="1" fontAlgn="auto" latinLnBrk="0" hangingPunct="1">
              <a:lnSpc>
                <a:spcPts val="115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1D60167-4931-47E6-BA6A-407CBD079E47}" type="slidenum">
              <a:rPr kumimoji="0" sz="1100" b="0" i="0" u="none" strike="noStrike" kern="1200" cap="none" spc="-55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pPr marL="38735" marR="0" lvl="0" indent="0" algn="l" defTabSz="914400" rtl="0" eaLnBrk="1" fontAlgn="auto" latinLnBrk="0" hangingPunct="1">
                <a:lnSpc>
                  <a:spcPts val="115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sz="1100" b="0" i="0" u="none" strike="noStrike" kern="1200" cap="none" spc="-55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0456297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5" r:id="rId1"/>
    <p:sldLayoutId id="2147483736" r:id="rId2"/>
    <p:sldLayoutId id="2147483737" r:id="rId3"/>
    <p:sldLayoutId id="2147483738" r:id="rId4"/>
    <p:sldLayoutId id="2147483739" r:id="rId5"/>
    <p:sldLayoutId id="2147483740" r:id="rId6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9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4.xml"/><Relationship Id="rId4" Type="http://schemas.openxmlformats.org/officeDocument/2006/relationships/image" Target="../media/image21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3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9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3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8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39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40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1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6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Relationship Id="rId9" Type="http://schemas.openxmlformats.org/officeDocument/2006/relationships/image" Target="../media/image24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6.xml"/><Relationship Id="rId7" Type="http://schemas.microsoft.com/office/2007/relationships/diagramDrawing" Target="../diagrams/drawing6.xm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2.xml"/><Relationship Id="rId6" Type="http://schemas.openxmlformats.org/officeDocument/2006/relationships/diagramColors" Target="../diagrams/colors6.xml"/><Relationship Id="rId5" Type="http://schemas.openxmlformats.org/officeDocument/2006/relationships/diagramQuickStyle" Target="../diagrams/quickStyle6.xml"/><Relationship Id="rId4" Type="http://schemas.openxmlformats.org/officeDocument/2006/relationships/diagramLayout" Target="../diagrams/layout6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31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13" Type="http://schemas.openxmlformats.org/officeDocument/2006/relationships/image" Target="../media/image38.png"/><Relationship Id="rId18" Type="http://schemas.openxmlformats.org/officeDocument/2006/relationships/image" Target="../media/image43.png"/><Relationship Id="rId3" Type="http://schemas.openxmlformats.org/officeDocument/2006/relationships/image" Target="../media/image26.png"/><Relationship Id="rId7" Type="http://schemas.openxmlformats.org/officeDocument/2006/relationships/image" Target="../media/image32.png"/><Relationship Id="rId12" Type="http://schemas.openxmlformats.org/officeDocument/2006/relationships/image" Target="../media/image37.png"/><Relationship Id="rId17" Type="http://schemas.openxmlformats.org/officeDocument/2006/relationships/image" Target="../media/image42.png"/><Relationship Id="rId2" Type="http://schemas.openxmlformats.org/officeDocument/2006/relationships/image" Target="../media/image25.png"/><Relationship Id="rId16" Type="http://schemas.openxmlformats.org/officeDocument/2006/relationships/image" Target="../media/image41.png"/><Relationship Id="rId20" Type="http://schemas.openxmlformats.org/officeDocument/2006/relationships/image" Target="../media/image45.png"/><Relationship Id="rId1" Type="http://schemas.openxmlformats.org/officeDocument/2006/relationships/slideLayout" Target="../slideLayouts/slideLayout26.xml"/><Relationship Id="rId6" Type="http://schemas.openxmlformats.org/officeDocument/2006/relationships/image" Target="../media/image31.png"/><Relationship Id="rId11" Type="http://schemas.openxmlformats.org/officeDocument/2006/relationships/image" Target="../media/image36.png"/><Relationship Id="rId5" Type="http://schemas.openxmlformats.org/officeDocument/2006/relationships/image" Target="../media/image30.png"/><Relationship Id="rId15" Type="http://schemas.openxmlformats.org/officeDocument/2006/relationships/image" Target="../media/image40.png"/><Relationship Id="rId10" Type="http://schemas.openxmlformats.org/officeDocument/2006/relationships/image" Target="../media/image35.png"/><Relationship Id="rId19" Type="http://schemas.openxmlformats.org/officeDocument/2006/relationships/image" Target="../media/image44.png"/><Relationship Id="rId4" Type="http://schemas.openxmlformats.org/officeDocument/2006/relationships/image" Target="../media/image27.png"/><Relationship Id="rId9" Type="http://schemas.openxmlformats.org/officeDocument/2006/relationships/image" Target="../media/image34.png"/><Relationship Id="rId14" Type="http://schemas.openxmlformats.org/officeDocument/2006/relationships/image" Target="../media/image39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Relationship Id="rId9" Type="http://schemas.openxmlformats.org/officeDocument/2006/relationships/image" Target="../media/image1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microsoft.com/office/2007/relationships/hdphoto" Target="../media/hdphoto3.wdp"/><Relationship Id="rId3" Type="http://schemas.openxmlformats.org/officeDocument/2006/relationships/image" Target="../media/image17.png"/><Relationship Id="rId7" Type="http://schemas.openxmlformats.org/officeDocument/2006/relationships/image" Target="../media/image1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microsoft.com/office/2007/relationships/hdphoto" Target="../media/hdphoto2.wdp"/><Relationship Id="rId5" Type="http://schemas.openxmlformats.org/officeDocument/2006/relationships/image" Target="../media/image18.png"/><Relationship Id="rId4" Type="http://schemas.microsoft.com/office/2007/relationships/hdphoto" Target="../media/hdphoto1.wdp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638176" y="6513514"/>
            <a:ext cx="1359668" cy="253916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©</a:t>
            </a:r>
            <a:r>
              <a:rPr kumimoji="0" lang="en-US" sz="105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Kemendikbud</a:t>
            </a:r>
            <a:r>
              <a:rPr kumimoji="0" lang="en-US" sz="10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2017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099" name="Rectangle 1"/>
          <p:cNvSpPr>
            <a:spLocks noChangeArrowheads="1"/>
          </p:cNvSpPr>
          <p:nvPr/>
        </p:nvSpPr>
        <p:spPr bwMode="auto">
          <a:xfrm>
            <a:off x="514351" y="1739176"/>
            <a:ext cx="10958513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1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Informasi</a:t>
            </a:r>
            <a:r>
              <a:rPr kumimoji="0" lang="en-US" sz="40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 Program </a:t>
            </a:r>
            <a:r>
              <a:rPr kumimoji="0" lang="en-US" sz="4000" b="1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dan</a:t>
            </a:r>
            <a:r>
              <a:rPr kumimoji="0" lang="en-US" sz="40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 </a:t>
            </a:r>
            <a:r>
              <a:rPr kumimoji="0" lang="en-US" sz="4000" b="1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Pembiayaan</a:t>
            </a:r>
            <a:r>
              <a:rPr kumimoji="0" lang="en-US" sz="40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 </a:t>
            </a:r>
            <a:r>
              <a:rPr kumimoji="0" lang="en-US" sz="4000" b="1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Pendidikan</a:t>
            </a:r>
            <a:endParaRPr kumimoji="0" lang="en-US" sz="4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Gothic" panose="020B0502020202020204" pitchFamily="34" charset="0"/>
              <a:ea typeface="+mn-ea"/>
              <a:cs typeface="+mn-cs"/>
            </a:endParaRPr>
          </a:p>
        </p:txBody>
      </p:sp>
      <p:cxnSp>
        <p:nvCxnSpPr>
          <p:cNvPr id="6" name="Straight Connector 5"/>
          <p:cNvCxnSpPr/>
          <p:nvPr/>
        </p:nvCxnSpPr>
        <p:spPr>
          <a:xfrm>
            <a:off x="514351" y="4185433"/>
            <a:ext cx="10883900" cy="0"/>
          </a:xfrm>
          <a:prstGeom prst="line">
            <a:avLst/>
          </a:prstGeom>
          <a:ln w="57150">
            <a:solidFill>
              <a:schemeClr val="tx1"/>
            </a:solidFill>
            <a:headEnd type="diamond" w="med" len="med"/>
            <a:tailEnd type="diamond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01" name="TextBox 8"/>
          <p:cNvSpPr txBox="1">
            <a:spLocks noChangeArrowheads="1"/>
          </p:cNvSpPr>
          <p:nvPr/>
        </p:nvSpPr>
        <p:spPr bwMode="auto">
          <a:xfrm>
            <a:off x="9287738" y="4302159"/>
            <a:ext cx="219964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20 </a:t>
            </a:r>
            <a:r>
              <a:rPr kumimoji="0" lang="en-US" sz="2000" b="1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Februari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 2018</a:t>
            </a:r>
            <a:endParaRPr kumimoji="0" lang="en-US" sz="2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Gothic" panose="020B0502020202020204" pitchFamily="34" charset="0"/>
              <a:ea typeface="+mn-ea"/>
              <a:cs typeface="+mn-cs"/>
            </a:endParaRPr>
          </a:p>
        </p:txBody>
      </p:sp>
      <p:pic>
        <p:nvPicPr>
          <p:cNvPr id="4102" name="Picture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82627" y="146304"/>
            <a:ext cx="1615624" cy="1169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5D96B64-C309-4739-B673-1DB0B4DA3688}" type="slidenum">
              <a:rPr kumimoji="0" lang="id-ID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id-ID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79146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219976" y="106"/>
            <a:ext cx="9224320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d-ID" sz="2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Mengawal Implementasi DAK Bidang Pendidikan Tahun 2018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d-ID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112 T DAK Non Fisik dan 9,1 DAK Fisik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1ECBA77-8C1D-4EA2-B3DA-3CA6ACBF5A75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pSp>
        <p:nvGrpSpPr>
          <p:cNvPr id="13" name="Group 12"/>
          <p:cNvGrpSpPr/>
          <p:nvPr/>
        </p:nvGrpSpPr>
        <p:grpSpPr>
          <a:xfrm flipV="1">
            <a:off x="0" y="933458"/>
            <a:ext cx="10811434" cy="102198"/>
            <a:chOff x="0" y="2631522"/>
            <a:chExt cx="15040549" cy="828013"/>
          </a:xfrm>
        </p:grpSpPr>
        <p:grpSp>
          <p:nvGrpSpPr>
            <p:cNvPr id="14" name="Group 13"/>
            <p:cNvGrpSpPr/>
            <p:nvPr/>
          </p:nvGrpSpPr>
          <p:grpSpPr>
            <a:xfrm>
              <a:off x="0" y="2632049"/>
              <a:ext cx="10872788" cy="827486"/>
              <a:chOff x="3886200" y="942975"/>
              <a:chExt cx="6986588" cy="628650"/>
            </a:xfrm>
            <a:solidFill>
              <a:srgbClr val="277AC0"/>
            </a:solidFill>
          </p:grpSpPr>
          <p:sp>
            <p:nvSpPr>
              <p:cNvPr id="18" name="Rectangle 17"/>
              <p:cNvSpPr/>
              <p:nvPr/>
            </p:nvSpPr>
            <p:spPr>
              <a:xfrm>
                <a:off x="3886200" y="942975"/>
                <a:ext cx="4686300" cy="62865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257175" marR="0" lvl="0" indent="-257175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+mj-lt"/>
                  <a:buAutoNum type="arabicPeriod"/>
                  <a:tabLst/>
                  <a:defRPr/>
                </a:pPr>
                <a:endParaRPr kumimoji="0" lang="en-US" sz="1196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Helvetica Neue" charset="0"/>
                  <a:ea typeface="Helvetica Neue" charset="0"/>
                  <a:cs typeface="Helvetica Neue" charset="0"/>
                </a:endParaRPr>
              </a:p>
            </p:txBody>
          </p:sp>
          <p:sp>
            <p:nvSpPr>
              <p:cNvPr id="19" name="Parallelogram 18"/>
              <p:cNvSpPr/>
              <p:nvPr/>
            </p:nvSpPr>
            <p:spPr>
              <a:xfrm>
                <a:off x="7529513" y="942975"/>
                <a:ext cx="3343275" cy="628650"/>
              </a:xfrm>
              <a:prstGeom prst="parallelogram">
                <a:avLst>
                  <a:gd name="adj" fmla="val 70455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257175" marR="0" lvl="0" indent="-257175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+mj-lt"/>
                  <a:buAutoNum type="arabicPeriod"/>
                  <a:tabLst/>
                  <a:defRPr/>
                </a:pPr>
                <a:endParaRPr kumimoji="0" lang="en-US" sz="1196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Helvetica Neue" charset="0"/>
                  <a:ea typeface="Helvetica Neue" charset="0"/>
                  <a:cs typeface="Helvetica Neue" charset="0"/>
                </a:endParaRPr>
              </a:p>
            </p:txBody>
          </p:sp>
        </p:grpSp>
        <p:sp>
          <p:nvSpPr>
            <p:cNvPr id="17" name="Parallelogram 16"/>
            <p:cNvSpPr/>
            <p:nvPr/>
          </p:nvSpPr>
          <p:spPr>
            <a:xfrm>
              <a:off x="10276643" y="2631522"/>
              <a:ext cx="4763906" cy="828013"/>
            </a:xfrm>
            <a:prstGeom prst="parallelogram">
              <a:avLst>
                <a:gd name="adj" fmla="val 70455"/>
              </a:avLst>
            </a:prstGeom>
            <a:solidFill>
              <a:srgbClr val="F5A31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257175" marR="0" lvl="0" indent="-257175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endParaRPr kumimoji="0" lang="en-US" sz="1196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Helvetica Neue" charset="0"/>
                <a:ea typeface="Helvetica Neue" charset="0"/>
                <a:cs typeface="Helvetica Neue" charset="0"/>
              </a:endParaRPr>
            </a:p>
          </p:txBody>
        </p:sp>
      </p:grpSp>
      <p:sp>
        <p:nvSpPr>
          <p:cNvPr id="3" name="Rectangle 2"/>
          <p:cNvSpPr/>
          <p:nvPr/>
        </p:nvSpPr>
        <p:spPr>
          <a:xfrm>
            <a:off x="0" y="0"/>
            <a:ext cx="1225485" cy="93345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3a</a:t>
            </a:r>
            <a:endParaRPr kumimoji="0" lang="id-ID" sz="6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aphicFrame>
        <p:nvGraphicFramePr>
          <p:cNvPr id="22" name="Table 21">
            <a:extLst>
              <a:ext uri="{FF2B5EF4-FFF2-40B4-BE49-F238E27FC236}">
                <a16:creationId xmlns:a16="http://schemas.microsoft.com/office/drawing/2014/main" id="{952AD9B7-3CB4-4DE9-9FE5-7ECDD875082E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334170" y="1319033"/>
          <a:ext cx="7151945" cy="5171936"/>
        </p:xfrm>
        <a:graphic>
          <a:graphicData uri="http://schemas.openxmlformats.org/drawingml/2006/table">
            <a:tbl>
              <a:tblPr/>
              <a:tblGrid>
                <a:gridCol w="349275">
                  <a:extLst>
                    <a:ext uri="{9D8B030D-6E8A-4147-A177-3AD203B41FA5}">
                      <a16:colId xmlns:a16="http://schemas.microsoft.com/office/drawing/2014/main" val="3257080440"/>
                    </a:ext>
                  </a:extLst>
                </a:gridCol>
                <a:gridCol w="3884858">
                  <a:extLst>
                    <a:ext uri="{9D8B030D-6E8A-4147-A177-3AD203B41FA5}">
                      <a16:colId xmlns:a16="http://schemas.microsoft.com/office/drawing/2014/main" val="2483261149"/>
                    </a:ext>
                  </a:extLst>
                </a:gridCol>
                <a:gridCol w="100039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00275">
                  <a:extLst>
                    <a:ext uri="{9D8B030D-6E8A-4147-A177-3AD203B41FA5}">
                      <a16:colId xmlns:a16="http://schemas.microsoft.com/office/drawing/2014/main" val="573702976"/>
                    </a:ext>
                  </a:extLst>
                </a:gridCol>
                <a:gridCol w="1217144">
                  <a:extLst>
                    <a:ext uri="{9D8B030D-6E8A-4147-A177-3AD203B41FA5}">
                      <a16:colId xmlns:a16="http://schemas.microsoft.com/office/drawing/2014/main" val="2086911243"/>
                    </a:ext>
                  </a:extLst>
                </a:gridCol>
              </a:tblGrid>
              <a:tr h="571313"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</a:t>
                      </a:r>
                    </a:p>
                  </a:txBody>
                  <a:tcPr marL="9235" marR="9235" marT="923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d-ID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Transfer</a:t>
                      </a:r>
                      <a:r>
                        <a:rPr lang="id-ID" sz="14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Daerah</a:t>
                      </a:r>
                      <a:endParaRPr lang="en-US" sz="1400" b="1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35" marR="9235" marT="923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id-ID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Sasaran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235" marR="9235" marT="923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d-ID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Anggaran</a:t>
                      </a:r>
                      <a:endParaRPr lang="en-US" sz="1400" b="1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(</a:t>
                      </a:r>
                      <a:r>
                        <a:rPr lang="en-US" sz="1400" b="1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Milyar</a:t>
                      </a:r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US" sz="1400" b="1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Rp</a:t>
                      </a:r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)</a:t>
                      </a:r>
                      <a:endParaRPr lang="id-ID" sz="14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235" marR="9235" marT="923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94569395"/>
                  </a:ext>
                </a:extLst>
              </a:tr>
              <a:tr h="272236"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35" marR="9235" marT="923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DAU yang</a:t>
                      </a:r>
                      <a:r>
                        <a:rPr lang="id-ID" sz="14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Diperkirakan Untuk Pendidikan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35" marR="9235" marT="923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1400" dirty="0"/>
                    </a:p>
                  </a:txBody>
                  <a:tcPr marL="9235" marR="9235" marT="923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1400" dirty="0"/>
                    </a:p>
                  </a:txBody>
                  <a:tcPr marL="9235" marR="9235" marT="923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d-ID" sz="1400" b="1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153.100,00</a:t>
                      </a:r>
                      <a:endParaRPr lang="en-US" sz="1400" b="1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235" marR="9235" marT="923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72236"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35" marR="9235" marT="923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DAK Fisik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35" marR="9235" marT="923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1400" dirty="0"/>
                    </a:p>
                  </a:txBody>
                  <a:tcPr marL="9235" marR="9235" marT="923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1400" dirty="0"/>
                    </a:p>
                  </a:txBody>
                  <a:tcPr marL="9235" marR="9235" marT="923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d-ID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9.137,51 </a:t>
                      </a:r>
                      <a:endParaRPr lang="en-U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235" marR="9235" marT="923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47">
                <a:tc>
                  <a:txBody>
                    <a:bodyPr/>
                    <a:lstStyle/>
                    <a:p>
                      <a:pPr algn="ctr" fontAlgn="b"/>
                      <a:r>
                        <a:rPr lang="id-ID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35" marR="9235" marT="923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Reguler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35" marR="9235" marT="923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1400" dirty="0"/>
                    </a:p>
                  </a:txBody>
                  <a:tcPr marL="9235" marR="9235" marT="923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1400" dirty="0"/>
                    </a:p>
                  </a:txBody>
                  <a:tcPr marL="9235" marR="9235" marT="923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d-ID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6.629,29</a:t>
                      </a:r>
                      <a:endParaRPr lang="en-U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235" marR="9235" marT="923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72236">
                <a:tc>
                  <a:txBody>
                    <a:bodyPr/>
                    <a:lstStyle/>
                    <a:p>
                      <a:pPr algn="ctr" fontAlgn="b"/>
                      <a:r>
                        <a:rPr lang="id-ID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35" marR="9235" marT="923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Afirmasi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35" marR="9235" marT="923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1400" dirty="0"/>
                    </a:p>
                  </a:txBody>
                  <a:tcPr marL="9235" marR="9235" marT="923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1400" dirty="0"/>
                    </a:p>
                  </a:txBody>
                  <a:tcPr marL="9235" marR="9235" marT="923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d-ID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794,61 </a:t>
                      </a:r>
                      <a:endParaRPr lang="en-U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235" marR="9235" marT="923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72236">
                <a:tc>
                  <a:txBody>
                    <a:bodyPr/>
                    <a:lstStyle/>
                    <a:p>
                      <a:pPr algn="ctr" fontAlgn="b"/>
                      <a:r>
                        <a:rPr lang="id-ID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35" marR="9235" marT="923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Penugasan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35" marR="9235" marT="923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1400" dirty="0"/>
                    </a:p>
                  </a:txBody>
                  <a:tcPr marL="9235" marR="9235" marT="923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1400" dirty="0"/>
                    </a:p>
                  </a:txBody>
                  <a:tcPr marL="9235" marR="9235" marT="923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d-ID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1.713,60 </a:t>
                      </a:r>
                      <a:endParaRPr lang="en-U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235" marR="9235" marT="923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72236"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35" marR="9235" marT="923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DAK Non Fisik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35" marR="9235" marT="923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1400" dirty="0"/>
                    </a:p>
                  </a:txBody>
                  <a:tcPr marL="9235" marR="9235" marT="923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1400" dirty="0"/>
                    </a:p>
                  </a:txBody>
                  <a:tcPr marL="9235" marR="9235" marT="923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1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112.166,79 </a:t>
                      </a:r>
                      <a:endParaRPr lang="en-U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235" marR="9235" marT="923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27223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235" marR="9235" marT="923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Bantuan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US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Operasional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Sekolah (BOS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) *)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35" marR="9235" marT="923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D" sz="1400" dirty="0" smtClean="0"/>
                        <a:t>47.431.975</a:t>
                      </a:r>
                      <a:endParaRPr lang="en-US" sz="1400" dirty="0" smtClean="0"/>
                    </a:p>
                  </a:txBody>
                  <a:tcPr marL="9235" marR="9235" marT="923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err="1" smtClean="0"/>
                        <a:t>siswa</a:t>
                      </a:r>
                      <a:endParaRPr lang="en-US" sz="1400" dirty="0"/>
                    </a:p>
                  </a:txBody>
                  <a:tcPr marL="9235" marR="9235" marT="923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     46.695,53 </a:t>
                      </a:r>
                      <a:endParaRPr lang="en-U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235" marR="9235" marT="923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2009706"/>
                  </a:ext>
                </a:extLst>
              </a:tr>
              <a:tr h="272236"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35" marR="9235" marT="923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indent="-342900" algn="l" fontAlgn="b">
                        <a:buAutoNum type="alphaLcPeriod"/>
                      </a:pPr>
                      <a:r>
                        <a:rPr lang="en-ID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SD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35" marR="9235" marT="923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D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25.925.487</a:t>
                      </a:r>
                      <a:endParaRPr lang="en-U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235" marR="9235" marT="923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n-US" sz="14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siswa</a:t>
                      </a:r>
                      <a:endParaRPr lang="en-U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235" marR="9235" marT="923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D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20.740,39</a:t>
                      </a:r>
                      <a:endParaRPr lang="en-U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235" marR="9235" marT="923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72236"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35" marR="9235" marT="923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indent="-342900" algn="l" fontAlgn="b">
                        <a:buAutoNum type="alphaLcPeriod" startAt="2"/>
                      </a:pPr>
                      <a:r>
                        <a:rPr lang="en-ID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SMP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35" marR="9235" marT="923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ID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10.564.760</a:t>
                      </a:r>
                      <a:endParaRPr lang="en-U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235" marR="9235" marT="923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en-US" sz="14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siswa</a:t>
                      </a:r>
                      <a:endParaRPr lang="en-U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235" marR="9235" marT="923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D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10.564,76</a:t>
                      </a:r>
                      <a:endParaRPr lang="en-U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235" marR="9235" marT="923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72236"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35" marR="9235" marT="923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indent="-342900" algn="l" fontAlgn="b">
                        <a:buAutoNum type="alphaLcPeriod" startAt="3"/>
                      </a:pPr>
                      <a:r>
                        <a:rPr lang="en-ID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SMA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35" marR="9235" marT="923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ID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4.868.654</a:t>
                      </a:r>
                      <a:endParaRPr lang="en-U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235" marR="9235" marT="923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en-US" sz="14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siswa</a:t>
                      </a:r>
                      <a:endParaRPr lang="en-U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235" marR="9235" marT="923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D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6.816,12</a:t>
                      </a:r>
                      <a:endParaRPr lang="en-U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235" marR="9235" marT="923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72236"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35" marR="9235" marT="923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D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d.   SMK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35" marR="9235" marT="923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ID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5.209.146</a:t>
                      </a:r>
                      <a:endParaRPr lang="en-U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235" marR="9235" marT="923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en-US" sz="14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siswa</a:t>
                      </a:r>
                      <a:endParaRPr lang="en-U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235" marR="9235" marT="923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D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7.292,80</a:t>
                      </a:r>
                      <a:endParaRPr lang="en-U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235" marR="9235" marT="923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2236"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35" marR="9235" marT="923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D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e.   PKLK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35" marR="9235" marT="923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D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448.587</a:t>
                      </a:r>
                      <a:endParaRPr lang="en-U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235" marR="9235" marT="923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n-US" sz="14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siswa</a:t>
                      </a:r>
                      <a:endParaRPr lang="en-U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235" marR="9235" marT="923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D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628,02</a:t>
                      </a:r>
                      <a:endParaRPr lang="en-U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235" marR="9235" marT="923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7223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235" marR="9235" marT="923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Bantuan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US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Operasional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US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Penyelenggaraan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PAUD</a:t>
                      </a:r>
                    </a:p>
                  </a:txBody>
                  <a:tcPr marL="9235" marR="9235" marT="923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US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6.166.962 </a:t>
                      </a:r>
                    </a:p>
                  </a:txBody>
                  <a:tcPr marL="9235" marR="9235" marT="923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US" sz="1400" b="0" i="0" u="none" strike="noStrike" kern="1200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Peserta</a:t>
                      </a:r>
                      <a:endParaRPr lang="en-U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235" marR="9235" marT="923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       4.070,19 </a:t>
                      </a:r>
                    </a:p>
                  </a:txBody>
                  <a:tcPr marL="9235" marR="9235" marT="923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55088153"/>
                  </a:ext>
                </a:extLst>
              </a:tr>
              <a:tr h="27223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9235" marR="9235" marT="923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Tunjangan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US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Profesi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Guru PNSD</a:t>
                      </a:r>
                    </a:p>
                  </a:txBody>
                  <a:tcPr marL="9235" marR="9235" marT="923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ID" sz="1400" dirty="0"/>
                        <a:t>1.230.282</a:t>
                      </a:r>
                      <a:endParaRPr lang="en-US" sz="1400" dirty="0"/>
                    </a:p>
                  </a:txBody>
                  <a:tcPr marL="9235" marR="9235" marT="923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/>
                        <a:t>Guru</a:t>
                      </a:r>
                      <a:endParaRPr lang="en-US" sz="1400" dirty="0"/>
                    </a:p>
                  </a:txBody>
                  <a:tcPr marL="9235" marR="9235" marT="923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     58.293,08 </a:t>
                      </a:r>
                    </a:p>
                  </a:txBody>
                  <a:tcPr marL="9235" marR="9235" marT="923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28971820"/>
                  </a:ext>
                </a:extLst>
              </a:tr>
              <a:tr h="272236">
                <a:tc>
                  <a:txBody>
                    <a:bodyPr/>
                    <a:lstStyle/>
                    <a:p>
                      <a:pPr algn="ctr" fontAlgn="b"/>
                      <a:r>
                        <a:rPr lang="en-ID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35" marR="9235" marT="923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n-NO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Tunjangan Khusus Guru PNSD di Daerah Khusus</a:t>
                      </a:r>
                    </a:p>
                  </a:txBody>
                  <a:tcPr marL="9235" marR="9235" marT="923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D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50.099</a:t>
                      </a:r>
                      <a:endParaRPr lang="en-U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235" marR="9235" marT="923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Guru</a:t>
                      </a:r>
                      <a:endParaRPr lang="en-U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235" marR="9235" marT="923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       2.129,88 </a:t>
                      </a:r>
                    </a:p>
                  </a:txBody>
                  <a:tcPr marL="9235" marR="9235" marT="923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67993491"/>
                  </a:ext>
                </a:extLst>
              </a:tr>
              <a:tr h="272236">
                <a:tc>
                  <a:txBody>
                    <a:bodyPr/>
                    <a:lstStyle/>
                    <a:p>
                      <a:pPr algn="ctr" fontAlgn="b"/>
                      <a:r>
                        <a:rPr lang="en-ID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35" marR="9235" marT="923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Dana </a:t>
                      </a:r>
                      <a:r>
                        <a:rPr lang="en-US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Tambahan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US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Penghasilan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Guru</a:t>
                      </a:r>
                      <a:r>
                        <a:rPr lang="id-ID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PNSD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35" marR="9235" marT="923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D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265.038</a:t>
                      </a:r>
                      <a:endParaRPr lang="en-U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235" marR="9235" marT="923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Guru</a:t>
                      </a:r>
                      <a:endParaRPr lang="en-U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235" marR="9235" marT="923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           978,11 </a:t>
                      </a:r>
                    </a:p>
                  </a:txBody>
                  <a:tcPr marL="9235" marR="9235" marT="923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72236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35" marR="9235" marT="923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Total</a:t>
                      </a:r>
                    </a:p>
                  </a:txBody>
                  <a:tcPr marL="9235" marR="9235" marT="923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235" marR="9235" marT="923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235" marR="9235" marT="923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id-ID" sz="1400" b="1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274.404,3</a:t>
                      </a:r>
                      <a:r>
                        <a:rPr lang="en-US" sz="1400" b="1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  </a:t>
                      </a:r>
                      <a:endParaRPr lang="en-US" sz="1400" b="1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235" marR="9235" marT="923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E1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34349001"/>
                  </a:ext>
                </a:extLst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7815568" y="1413792"/>
            <a:ext cx="4284993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Catatan</a:t>
            </a:r>
            <a:r>
              <a:rPr kumimoji="0" lang="id-ID" sz="1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: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id-ID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Penyederhanaan proses implementasi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id-ID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Petunjuk teknis dan 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</a:t>
            </a:r>
            <a:r>
              <a:rPr kumimoji="0" lang="id-ID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etunjuk Operasional DAK 2018 tersosialisasikan selambat-lambatnya Januari 2018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(</a:t>
            </a:r>
            <a:r>
              <a:rPr kumimoji="0" lang="en-US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menunggu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en-US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setelah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en-US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Perpres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DAK </a:t>
            </a:r>
            <a:r>
              <a:rPr kumimoji="0" lang="en-US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terbit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)</a:t>
            </a:r>
            <a:endParaRPr kumimoji="0" lang="id-ID" sz="18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id-ID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Penguatan fungsi pengendalian DAK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n-US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Memastikan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a</a:t>
            </a:r>
            <a:r>
              <a:rPr kumimoji="0" lang="id-ID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kuntabilitas dan 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</a:t>
            </a:r>
            <a:r>
              <a:rPr kumimoji="0" lang="id-ID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ransparansi</a:t>
            </a:r>
            <a:endParaRPr kumimoji="0" lang="id-ID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7815568" y="4172901"/>
            <a:ext cx="384520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*) 	</a:t>
            </a: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Alokasi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BOS </a:t>
            </a: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untuk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sekolah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yang </a:t>
            </a: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siswanya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&lt;=60 </a:t>
            </a: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diberikan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untuk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60 </a:t>
            </a: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siswa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Wingdings" panose="05000000000000000000" pitchFamily="2" charset="2"/>
              </a:rPr>
              <a:t>sehingga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Wingdings" panose="05000000000000000000" pitchFamily="2" charset="2"/>
              </a:rPr>
              <a:t> </a:t>
            </a: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Wingdings" panose="05000000000000000000" pitchFamily="2" charset="2"/>
              </a:rPr>
              <a:t>perhitungan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Wingdings" panose="05000000000000000000" pitchFamily="2" charset="2"/>
              </a:rPr>
              <a:t> </a:t>
            </a: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Wingdings" panose="05000000000000000000" pitchFamily="2" charset="2"/>
              </a:rPr>
              <a:t>jumlah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Wingdings" panose="05000000000000000000" pitchFamily="2" charset="2"/>
              </a:rPr>
              <a:t> </a:t>
            </a: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Wingdings" panose="05000000000000000000" pitchFamily="2" charset="2"/>
              </a:rPr>
              <a:t>siswa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Wingdings" panose="05000000000000000000" pitchFamily="2" charset="2"/>
              </a:rPr>
              <a:t> </a:t>
            </a: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Wingdings" panose="05000000000000000000" pitchFamily="2" charset="2"/>
              </a:rPr>
              <a:t>penerima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Wingdings" panose="05000000000000000000" pitchFamily="2" charset="2"/>
              </a:rPr>
              <a:t> BOS </a:t>
            </a: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Wingdings" panose="05000000000000000000" pitchFamily="2" charset="2"/>
              </a:rPr>
              <a:t>tidak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Wingdings" panose="05000000000000000000" pitchFamily="2" charset="2"/>
              </a:rPr>
              <a:t> </a:t>
            </a: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Wingdings" panose="05000000000000000000" pitchFamily="2" charset="2"/>
              </a:rPr>
              <a:t>sama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Wingdings" panose="05000000000000000000" pitchFamily="2" charset="2"/>
              </a:rPr>
              <a:t> </a:t>
            </a: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Wingdings" panose="05000000000000000000" pitchFamily="2" charset="2"/>
              </a:rPr>
              <a:t>dengan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Wingdings" panose="05000000000000000000" pitchFamily="2" charset="2"/>
              </a:rPr>
              <a:t> </a:t>
            </a: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Wingdings" panose="05000000000000000000" pitchFamily="2" charset="2"/>
              </a:rPr>
              <a:t>jumlah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Wingdings" panose="05000000000000000000" pitchFamily="2" charset="2"/>
              </a:rPr>
              <a:t> </a:t>
            </a: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Wingdings" panose="05000000000000000000" pitchFamily="2" charset="2"/>
              </a:rPr>
              <a:t>siswa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Wingdings" panose="05000000000000000000" pitchFamily="2" charset="2"/>
              </a:rPr>
              <a:t> </a:t>
            </a: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Wingdings" panose="05000000000000000000" pitchFamily="2" charset="2"/>
              </a:rPr>
              <a:t>dalam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Wingdings" panose="05000000000000000000" pitchFamily="2" charset="2"/>
              </a:rPr>
              <a:t> data </a:t>
            </a: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Wingdings" panose="05000000000000000000" pitchFamily="2" charset="2"/>
              </a:rPr>
              <a:t>statistik</a:t>
            </a:r>
            <a:endParaRPr kumimoji="0" lang="id-ID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17486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219976" y="106"/>
            <a:ext cx="9224320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d-ID" sz="2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Mengawal Implementasi DAK Bidang Pendidikan Tahun 2018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d-ID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112 T DAK Non Fisik dan 9,1 DAK Fisik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240330" y="6437736"/>
            <a:ext cx="2743200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1ECBA77-8C1D-4EA2-B3DA-3CA6ACBF5A75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pSp>
        <p:nvGrpSpPr>
          <p:cNvPr id="13" name="Group 12"/>
          <p:cNvGrpSpPr/>
          <p:nvPr/>
        </p:nvGrpSpPr>
        <p:grpSpPr>
          <a:xfrm flipV="1">
            <a:off x="0" y="933458"/>
            <a:ext cx="10811434" cy="102198"/>
            <a:chOff x="0" y="2631522"/>
            <a:chExt cx="15040549" cy="828013"/>
          </a:xfrm>
        </p:grpSpPr>
        <p:grpSp>
          <p:nvGrpSpPr>
            <p:cNvPr id="14" name="Group 13"/>
            <p:cNvGrpSpPr/>
            <p:nvPr/>
          </p:nvGrpSpPr>
          <p:grpSpPr>
            <a:xfrm>
              <a:off x="0" y="2632049"/>
              <a:ext cx="10872788" cy="827486"/>
              <a:chOff x="3886200" y="942975"/>
              <a:chExt cx="6986588" cy="628650"/>
            </a:xfrm>
            <a:solidFill>
              <a:srgbClr val="277AC0"/>
            </a:solidFill>
          </p:grpSpPr>
          <p:sp>
            <p:nvSpPr>
              <p:cNvPr id="18" name="Rectangle 17"/>
              <p:cNvSpPr/>
              <p:nvPr/>
            </p:nvSpPr>
            <p:spPr>
              <a:xfrm>
                <a:off x="3886200" y="942975"/>
                <a:ext cx="4686300" cy="62865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257175" marR="0" lvl="0" indent="-257175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+mj-lt"/>
                  <a:buAutoNum type="arabicPeriod"/>
                  <a:tabLst/>
                  <a:defRPr/>
                </a:pPr>
                <a:endParaRPr kumimoji="0" lang="en-US" sz="1196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Helvetica Neue" charset="0"/>
                  <a:ea typeface="Helvetica Neue" charset="0"/>
                  <a:cs typeface="Helvetica Neue" charset="0"/>
                </a:endParaRPr>
              </a:p>
            </p:txBody>
          </p:sp>
          <p:sp>
            <p:nvSpPr>
              <p:cNvPr id="19" name="Parallelogram 18"/>
              <p:cNvSpPr/>
              <p:nvPr/>
            </p:nvSpPr>
            <p:spPr>
              <a:xfrm>
                <a:off x="7529513" y="942975"/>
                <a:ext cx="3343275" cy="628650"/>
              </a:xfrm>
              <a:prstGeom prst="parallelogram">
                <a:avLst>
                  <a:gd name="adj" fmla="val 70455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257175" marR="0" lvl="0" indent="-257175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+mj-lt"/>
                  <a:buAutoNum type="arabicPeriod"/>
                  <a:tabLst/>
                  <a:defRPr/>
                </a:pPr>
                <a:endParaRPr kumimoji="0" lang="en-US" sz="1196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Helvetica Neue" charset="0"/>
                  <a:ea typeface="Helvetica Neue" charset="0"/>
                  <a:cs typeface="Helvetica Neue" charset="0"/>
                </a:endParaRPr>
              </a:p>
            </p:txBody>
          </p:sp>
        </p:grpSp>
        <p:sp>
          <p:nvSpPr>
            <p:cNvPr id="17" name="Parallelogram 16"/>
            <p:cNvSpPr/>
            <p:nvPr/>
          </p:nvSpPr>
          <p:spPr>
            <a:xfrm>
              <a:off x="10276643" y="2631522"/>
              <a:ext cx="4763906" cy="828013"/>
            </a:xfrm>
            <a:prstGeom prst="parallelogram">
              <a:avLst>
                <a:gd name="adj" fmla="val 70455"/>
              </a:avLst>
            </a:prstGeom>
            <a:solidFill>
              <a:srgbClr val="F5A31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257175" marR="0" lvl="0" indent="-257175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endParaRPr kumimoji="0" lang="en-US" sz="1196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Helvetica Neue" charset="0"/>
                <a:ea typeface="Helvetica Neue" charset="0"/>
                <a:cs typeface="Helvetica Neue" charset="0"/>
              </a:endParaRPr>
            </a:p>
          </p:txBody>
        </p:sp>
      </p:grpSp>
      <p:sp>
        <p:nvSpPr>
          <p:cNvPr id="3" name="Rectangle 2"/>
          <p:cNvSpPr/>
          <p:nvPr/>
        </p:nvSpPr>
        <p:spPr>
          <a:xfrm>
            <a:off x="0" y="0"/>
            <a:ext cx="1225485" cy="93345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3b</a:t>
            </a:r>
            <a:endParaRPr kumimoji="0" lang="id-ID" sz="6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/>
          </p:nvPr>
        </p:nvGraphicFramePr>
        <p:xfrm>
          <a:off x="421639" y="1291572"/>
          <a:ext cx="11384280" cy="5203512"/>
        </p:xfrm>
        <a:graphic>
          <a:graphicData uri="http://schemas.openxmlformats.org/drawingml/2006/table">
            <a:tbl>
              <a:tblPr/>
              <a:tblGrid>
                <a:gridCol w="29619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79192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5024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400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0583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134991">
                <a:tc>
                  <a:txBody>
                    <a:bodyPr/>
                    <a:lstStyle/>
                    <a:p>
                      <a:pPr algn="l" fontAlgn="ctr"/>
                      <a:r>
                        <a:rPr lang="id-ID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No.</a:t>
                      </a:r>
                    </a:p>
                  </a:txBody>
                  <a:tcPr marL="3453" marR="3453" marT="34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d-ID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Menu</a:t>
                      </a:r>
                    </a:p>
                  </a:txBody>
                  <a:tcPr marL="3453" marR="3453" marT="34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id-ID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Volume *</a:t>
                      </a:r>
                      <a:endParaRPr lang="id-ID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53" marR="3453" marT="34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d-ID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d-ID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Anggaran</a:t>
                      </a:r>
                    </a:p>
                  </a:txBody>
                  <a:tcPr marL="3453" marR="3453" marT="34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34991">
                <a:tc>
                  <a:txBody>
                    <a:bodyPr/>
                    <a:lstStyle/>
                    <a:p>
                      <a:pPr algn="ctr" fontAlgn="t"/>
                      <a:r>
                        <a:rPr lang="id-ID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53" marR="3453" marT="345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id-ID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DAK Afirmasi</a:t>
                      </a:r>
                    </a:p>
                  </a:txBody>
                  <a:tcPr marL="3453" marR="3453" marT="34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id-ID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53" marR="3453" marT="34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id-ID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53" marR="3453" marT="3453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d-ID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794.612 </a:t>
                      </a:r>
                      <a:endParaRPr lang="id-ID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53" marR="3453" marT="34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34991">
                <a:tc>
                  <a:txBody>
                    <a:bodyPr/>
                    <a:lstStyle/>
                    <a:p>
                      <a:pPr algn="ctr" fontAlgn="t"/>
                      <a:r>
                        <a:rPr lang="id-ID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3453" marR="3453" marT="345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Pembangunan asrama siswa</a:t>
                      </a:r>
                    </a:p>
                  </a:txBody>
                  <a:tcPr marL="3453" marR="3453" marT="345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id-ID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121 </a:t>
                      </a:r>
                    </a:p>
                  </a:txBody>
                  <a:tcPr marL="3453" marR="3453" marT="34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id-ID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Unit</a:t>
                      </a:r>
                    </a:p>
                  </a:txBody>
                  <a:tcPr marL="3453" marR="3453" marT="3453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d-ID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53" marR="3453" marT="34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34991">
                <a:tc>
                  <a:txBody>
                    <a:bodyPr/>
                    <a:lstStyle/>
                    <a:p>
                      <a:pPr algn="ctr" fontAlgn="t"/>
                      <a:r>
                        <a:rPr lang="id-ID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3453" marR="3453" marT="345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Pembangunan rumah dinas/mess guru</a:t>
                      </a:r>
                    </a:p>
                  </a:txBody>
                  <a:tcPr marL="3453" marR="3453" marT="345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id-ID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4.451 </a:t>
                      </a:r>
                    </a:p>
                  </a:txBody>
                  <a:tcPr marL="3453" marR="3453" marT="34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id-ID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Unit</a:t>
                      </a:r>
                    </a:p>
                  </a:txBody>
                  <a:tcPr marL="3453" marR="3453" marT="3453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d-ID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53" marR="3453" marT="34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34991">
                <a:tc>
                  <a:txBody>
                    <a:bodyPr/>
                    <a:lstStyle/>
                    <a:p>
                      <a:pPr algn="ctr" fontAlgn="t"/>
                      <a:r>
                        <a:rPr lang="id-ID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53" marR="3453" marT="345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id-ID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DAK Reguler (Termasuk SKB)</a:t>
                      </a:r>
                    </a:p>
                  </a:txBody>
                  <a:tcPr marL="3453" marR="3453" marT="34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id-ID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53" marR="3453" marT="34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id-ID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53" marR="3453" marT="3453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d-ID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6.629.296</a:t>
                      </a:r>
                    </a:p>
                  </a:txBody>
                  <a:tcPr marL="3453" marR="3453" marT="34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34991">
                <a:tc>
                  <a:txBody>
                    <a:bodyPr/>
                    <a:lstStyle/>
                    <a:p>
                      <a:pPr algn="ctr" fontAlgn="t"/>
                      <a:r>
                        <a:rPr lang="id-ID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3453" marR="3453" marT="345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Pembangunan jamban siswa/guru beserta sanitasinya.</a:t>
                      </a:r>
                    </a:p>
                  </a:txBody>
                  <a:tcPr marL="3453" marR="3453" marT="345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id-ID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34.525 </a:t>
                      </a:r>
                    </a:p>
                  </a:txBody>
                  <a:tcPr marL="3453" marR="3453" marT="34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id-ID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Unit</a:t>
                      </a:r>
                    </a:p>
                  </a:txBody>
                  <a:tcPr marL="3453" marR="3453" marT="3453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d-ID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53" marR="3453" marT="34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34991">
                <a:tc>
                  <a:txBody>
                    <a:bodyPr/>
                    <a:lstStyle/>
                    <a:p>
                      <a:pPr algn="ctr" fontAlgn="t"/>
                      <a:r>
                        <a:rPr lang="id-ID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3453" marR="3453" marT="345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Pembangunan ruang kelas baru (RKB) berikut perabotnya;</a:t>
                      </a:r>
                    </a:p>
                  </a:txBody>
                  <a:tcPr marL="3453" marR="3453" marT="345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id-ID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9.625 </a:t>
                      </a:r>
                    </a:p>
                  </a:txBody>
                  <a:tcPr marL="3453" marR="3453" marT="34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id-ID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Ruang</a:t>
                      </a:r>
                    </a:p>
                  </a:txBody>
                  <a:tcPr marL="3453" marR="3453" marT="3453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d-ID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53" marR="3453" marT="34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34991">
                <a:tc>
                  <a:txBody>
                    <a:bodyPr/>
                    <a:lstStyle/>
                    <a:p>
                      <a:pPr algn="ctr" fontAlgn="t"/>
                      <a:r>
                        <a:rPr lang="id-ID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3453" marR="3453" marT="345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Pembangunan ruang laboratorium IPA beserta perabotnya</a:t>
                      </a:r>
                    </a:p>
                  </a:txBody>
                  <a:tcPr marL="3453" marR="3453" marT="345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id-ID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3.275 </a:t>
                      </a:r>
                    </a:p>
                  </a:txBody>
                  <a:tcPr marL="3453" marR="3453" marT="34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id-ID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Ruang</a:t>
                      </a:r>
                    </a:p>
                  </a:txBody>
                  <a:tcPr marL="3453" marR="3453" marT="3453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d-ID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53" marR="3453" marT="34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34991">
                <a:tc>
                  <a:txBody>
                    <a:bodyPr/>
                    <a:lstStyle/>
                    <a:p>
                      <a:pPr algn="ctr" fontAlgn="t"/>
                      <a:r>
                        <a:rPr lang="id-ID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3453" marR="3453" marT="345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v-SE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Rehabilitasi jamban siswa/guru dengan tingkat kerusakan sedang atau </a:t>
                      </a:r>
                      <a:r>
                        <a:rPr lang="sv-SE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berat</a:t>
                      </a:r>
                      <a:endParaRPr lang="sv-SE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53" marR="3453" marT="345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id-ID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23.842 </a:t>
                      </a:r>
                    </a:p>
                  </a:txBody>
                  <a:tcPr marL="3453" marR="3453" marT="34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id-ID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Unit</a:t>
                      </a:r>
                    </a:p>
                  </a:txBody>
                  <a:tcPr marL="3453" marR="3453" marT="3453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d-ID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53" marR="3453" marT="34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34991">
                <a:tc>
                  <a:txBody>
                    <a:bodyPr/>
                    <a:lstStyle/>
                    <a:p>
                      <a:pPr algn="ctr" fontAlgn="t"/>
                      <a:r>
                        <a:rPr lang="id-ID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</a:t>
                      </a:r>
                    </a:p>
                  </a:txBody>
                  <a:tcPr marL="3453" marR="3453" marT="345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sv-SE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Rehabilitasi ruang belajar, ruang penunjang lainnya, ruang perpustakaan dan/atau ruang guru </a:t>
                      </a:r>
                    </a:p>
                  </a:txBody>
                  <a:tcPr marL="3453" marR="3453" marT="34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id-ID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28.209 </a:t>
                      </a:r>
                    </a:p>
                  </a:txBody>
                  <a:tcPr marL="3453" marR="3453" marT="34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id-ID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Ruang</a:t>
                      </a:r>
                    </a:p>
                  </a:txBody>
                  <a:tcPr marL="3453" marR="3453" marT="3453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d-ID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53" marR="3453" marT="34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34991">
                <a:tc>
                  <a:txBody>
                    <a:bodyPr/>
                    <a:lstStyle/>
                    <a:p>
                      <a:pPr algn="ctr" fontAlgn="t"/>
                      <a:r>
                        <a:rPr lang="id-ID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3453" marR="3453" marT="345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Sarana PJOK dan/atau seni budaya</a:t>
                      </a:r>
                    </a:p>
                  </a:txBody>
                  <a:tcPr marL="3453" marR="3453" marT="345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id-ID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1.523 </a:t>
                      </a:r>
                    </a:p>
                  </a:txBody>
                  <a:tcPr marL="3453" marR="3453" marT="34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id-ID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Paket</a:t>
                      </a:r>
                    </a:p>
                  </a:txBody>
                  <a:tcPr marL="3453" marR="3453" marT="3453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d-ID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53" marR="3453" marT="34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34991">
                <a:tc>
                  <a:txBody>
                    <a:bodyPr/>
                    <a:lstStyle/>
                    <a:p>
                      <a:pPr algn="ctr" fontAlgn="t"/>
                      <a:r>
                        <a:rPr lang="id-ID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3453" marR="3453" marT="345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Buku Koleksi Perpustakaan</a:t>
                      </a:r>
                    </a:p>
                  </a:txBody>
                  <a:tcPr marL="3453" marR="3453" marT="345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id-ID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6.499 </a:t>
                      </a:r>
                    </a:p>
                  </a:txBody>
                  <a:tcPr marL="3453" marR="3453" marT="34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id-ID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Paket</a:t>
                      </a:r>
                    </a:p>
                  </a:txBody>
                  <a:tcPr marL="3453" marR="3453" marT="3453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d-ID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53" marR="3453" marT="34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34991">
                <a:tc>
                  <a:txBody>
                    <a:bodyPr/>
                    <a:lstStyle/>
                    <a:p>
                      <a:pPr algn="ctr" fontAlgn="t"/>
                      <a:r>
                        <a:rPr lang="id-ID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3453" marR="3453" marT="345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Alat Pembelajaran (SLB)</a:t>
                      </a:r>
                    </a:p>
                  </a:txBody>
                  <a:tcPr marL="3453" marR="3453" marT="345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id-ID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135 </a:t>
                      </a:r>
                    </a:p>
                  </a:txBody>
                  <a:tcPr marL="3453" marR="3453" marT="34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id-ID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Paket</a:t>
                      </a:r>
                    </a:p>
                  </a:txBody>
                  <a:tcPr marL="3453" marR="3453" marT="3453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d-ID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53" marR="3453" marT="34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134991">
                <a:tc>
                  <a:txBody>
                    <a:bodyPr/>
                    <a:lstStyle/>
                    <a:p>
                      <a:pPr algn="ctr" fontAlgn="t"/>
                      <a:r>
                        <a:rPr lang="id-ID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3453" marR="3453" marT="345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Media Pembelajaran</a:t>
                      </a:r>
                    </a:p>
                  </a:txBody>
                  <a:tcPr marL="3453" marR="3453" marT="345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id-ID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3.184 </a:t>
                      </a:r>
                    </a:p>
                  </a:txBody>
                  <a:tcPr marL="3453" marR="3453" marT="34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id-ID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Paket</a:t>
                      </a:r>
                    </a:p>
                  </a:txBody>
                  <a:tcPr marL="3453" marR="3453" marT="3453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d-ID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53" marR="3453" marT="34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134991">
                <a:tc>
                  <a:txBody>
                    <a:bodyPr/>
                    <a:lstStyle/>
                    <a:p>
                      <a:pPr algn="ctr" fontAlgn="t"/>
                      <a:r>
                        <a:rPr lang="id-ID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53" marR="3453" marT="345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id-ID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DAK Penugasan</a:t>
                      </a:r>
                    </a:p>
                  </a:txBody>
                  <a:tcPr marL="3453" marR="3453" marT="34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id-ID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53" marR="3453" marT="34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id-ID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53" marR="3453" marT="3453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d-ID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1.713.604 </a:t>
                      </a:r>
                      <a:endParaRPr lang="id-ID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53" marR="3453" marT="34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134991">
                <a:tc>
                  <a:txBody>
                    <a:bodyPr/>
                    <a:lstStyle/>
                    <a:p>
                      <a:pPr algn="ctr" fontAlgn="t"/>
                      <a:r>
                        <a:rPr lang="id-ID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3453" marR="3453" marT="345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id-ID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Pembangunan ruang kelas baru (RKB) berikut perabotnya (SMK Penugasan 3T)</a:t>
                      </a:r>
                    </a:p>
                  </a:txBody>
                  <a:tcPr marL="3453" marR="3453" marT="34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id-ID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549 </a:t>
                      </a:r>
                    </a:p>
                  </a:txBody>
                  <a:tcPr marL="3453" marR="3453" marT="34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id-ID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Ruang</a:t>
                      </a:r>
                    </a:p>
                  </a:txBody>
                  <a:tcPr marL="3453" marR="3453" marT="3453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d-ID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53" marR="3453" marT="34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134991">
                <a:tc>
                  <a:txBody>
                    <a:bodyPr/>
                    <a:lstStyle/>
                    <a:p>
                      <a:pPr algn="ctr" fontAlgn="t"/>
                      <a:r>
                        <a:rPr lang="id-ID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</a:t>
                      </a:r>
                    </a:p>
                  </a:txBody>
                  <a:tcPr marL="3453" marR="3453" marT="345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id-ID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Pembangunan ruang laboratorium berikut perabotnya (SMK Penugasan 3T)</a:t>
                      </a:r>
                    </a:p>
                  </a:txBody>
                  <a:tcPr marL="3453" marR="3453" marT="34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id-ID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53 </a:t>
                      </a:r>
                    </a:p>
                  </a:txBody>
                  <a:tcPr marL="3453" marR="3453" marT="34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id-ID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Ruang</a:t>
                      </a:r>
                    </a:p>
                  </a:txBody>
                  <a:tcPr marL="3453" marR="3453" marT="3453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d-ID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53" marR="3453" marT="34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134991">
                <a:tc>
                  <a:txBody>
                    <a:bodyPr/>
                    <a:lstStyle/>
                    <a:p>
                      <a:pPr algn="ctr" fontAlgn="t"/>
                      <a:r>
                        <a:rPr lang="id-ID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</a:t>
                      </a:r>
                    </a:p>
                  </a:txBody>
                  <a:tcPr marL="3453" marR="3453" marT="345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id-ID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Pembangunan ruang laboratorium berikut perabotnya (SMK Penugasan Sektor Unggulan)</a:t>
                      </a:r>
                    </a:p>
                  </a:txBody>
                  <a:tcPr marL="3453" marR="3453" marT="34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id-ID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374 </a:t>
                      </a:r>
                    </a:p>
                  </a:txBody>
                  <a:tcPr marL="3453" marR="3453" marT="34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id-ID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Ruang</a:t>
                      </a:r>
                    </a:p>
                  </a:txBody>
                  <a:tcPr marL="3453" marR="3453" marT="3453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d-ID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53" marR="3453" marT="34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134991">
                <a:tc>
                  <a:txBody>
                    <a:bodyPr/>
                    <a:lstStyle/>
                    <a:p>
                      <a:pPr algn="ctr" fontAlgn="t"/>
                      <a:r>
                        <a:rPr lang="id-ID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</a:t>
                      </a:r>
                    </a:p>
                  </a:txBody>
                  <a:tcPr marL="3453" marR="3453" marT="345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Pembangunan ruang praktik siswa (RPS) beserta perabotnya (SMK Penugasan 3T)</a:t>
                      </a:r>
                    </a:p>
                  </a:txBody>
                  <a:tcPr marL="3453" marR="3453" marT="345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id-ID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325 </a:t>
                      </a:r>
                    </a:p>
                  </a:txBody>
                  <a:tcPr marL="3453" marR="3453" marT="34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id-ID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Ruang</a:t>
                      </a:r>
                    </a:p>
                  </a:txBody>
                  <a:tcPr marL="3453" marR="3453" marT="3453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d-ID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53" marR="3453" marT="34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134991">
                <a:tc>
                  <a:txBody>
                    <a:bodyPr/>
                    <a:lstStyle/>
                    <a:p>
                      <a:pPr algn="ctr" fontAlgn="t"/>
                      <a:r>
                        <a:rPr lang="id-ID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</a:t>
                      </a:r>
                    </a:p>
                  </a:txBody>
                  <a:tcPr marL="3453" marR="3453" marT="345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Pembangunan ruang praktik siswa (RPS) beserta perabotnya (SMK Penugasan Sektor Unggulan)</a:t>
                      </a:r>
                    </a:p>
                  </a:txBody>
                  <a:tcPr marL="3453" marR="3453" marT="345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id-ID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1.107 </a:t>
                      </a:r>
                    </a:p>
                  </a:txBody>
                  <a:tcPr marL="3453" marR="3453" marT="34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id-ID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Ruang</a:t>
                      </a:r>
                    </a:p>
                  </a:txBody>
                  <a:tcPr marL="3453" marR="3453" marT="3453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d-ID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53" marR="3453" marT="34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134991">
                <a:tc>
                  <a:txBody>
                    <a:bodyPr/>
                    <a:lstStyle/>
                    <a:p>
                      <a:pPr algn="ctr" fontAlgn="t"/>
                      <a:r>
                        <a:rPr lang="id-ID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</a:t>
                      </a:r>
                    </a:p>
                  </a:txBody>
                  <a:tcPr marL="3453" marR="3453" marT="345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Pembangunan rumah dinas/mess guru (SMK Penugasan 3T)</a:t>
                      </a:r>
                    </a:p>
                  </a:txBody>
                  <a:tcPr marL="3453" marR="3453" marT="345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id-ID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170 </a:t>
                      </a:r>
                    </a:p>
                  </a:txBody>
                  <a:tcPr marL="3453" marR="3453" marT="34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id-ID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Unit</a:t>
                      </a:r>
                    </a:p>
                  </a:txBody>
                  <a:tcPr marL="3453" marR="3453" marT="3453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d-ID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53" marR="3453" marT="34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  <a:tr h="134991">
                <a:tc>
                  <a:txBody>
                    <a:bodyPr/>
                    <a:lstStyle/>
                    <a:p>
                      <a:pPr algn="ctr" fontAlgn="t"/>
                      <a:r>
                        <a:rPr lang="id-ID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</a:t>
                      </a:r>
                    </a:p>
                  </a:txBody>
                  <a:tcPr marL="3453" marR="3453" marT="345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v-SE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Peralatan praktik utama/peralatan praktik produksi (SMK Penugasan 3T)</a:t>
                      </a:r>
                    </a:p>
                  </a:txBody>
                  <a:tcPr marL="3453" marR="3453" marT="345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id-ID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320 </a:t>
                      </a:r>
                    </a:p>
                  </a:txBody>
                  <a:tcPr marL="3453" marR="3453" marT="34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id-ID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Paket</a:t>
                      </a:r>
                    </a:p>
                  </a:txBody>
                  <a:tcPr marL="3453" marR="3453" marT="3453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d-ID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53" marR="3453" marT="34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1"/>
                  </a:ext>
                </a:extLst>
              </a:tr>
              <a:tr h="134991">
                <a:tc>
                  <a:txBody>
                    <a:bodyPr/>
                    <a:lstStyle/>
                    <a:p>
                      <a:pPr algn="ctr" fontAlgn="t"/>
                      <a:r>
                        <a:rPr lang="id-ID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</a:t>
                      </a:r>
                    </a:p>
                  </a:txBody>
                  <a:tcPr marL="3453" marR="3453" marT="345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v-SE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Peralatan praktik utama/peralatan praktik produksi (SMK Penugasan Sektor Unggulan)</a:t>
                      </a:r>
                    </a:p>
                  </a:txBody>
                  <a:tcPr marL="3453" marR="3453" marT="345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id-ID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1.865 </a:t>
                      </a:r>
                    </a:p>
                  </a:txBody>
                  <a:tcPr marL="3453" marR="3453" marT="34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id-ID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Ruang</a:t>
                      </a:r>
                    </a:p>
                  </a:txBody>
                  <a:tcPr marL="3453" marR="3453" marT="3453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d-ID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53" marR="3453" marT="34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2"/>
                  </a:ext>
                </a:extLst>
              </a:tr>
              <a:tr h="134991">
                <a:tc>
                  <a:txBody>
                    <a:bodyPr/>
                    <a:lstStyle/>
                    <a:p>
                      <a:pPr algn="l" fontAlgn="b"/>
                      <a:r>
                        <a:rPr lang="id-ID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53" marR="3453" marT="345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TOTAL</a:t>
                      </a:r>
                    </a:p>
                  </a:txBody>
                  <a:tcPr marL="3453" marR="3453" marT="345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53" marR="3453" marT="345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53" marR="3453" marT="345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d-ID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9.137.512 </a:t>
                      </a:r>
                      <a:endParaRPr lang="id-ID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53" marR="3453" marT="3453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3"/>
                  </a:ext>
                </a:extLst>
              </a:tr>
            </a:tbl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10881305" y="963938"/>
            <a:ext cx="103637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d-ID" sz="1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(Rp. Milyar)</a:t>
            </a:r>
            <a:endParaRPr kumimoji="0" lang="id-ID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21639" y="6495084"/>
            <a:ext cx="24130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d-ID" sz="1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*) Data hasil sinkron DAK 2018</a:t>
            </a:r>
            <a:endParaRPr kumimoji="0" lang="id-ID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53659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219976" y="106"/>
            <a:ext cx="9224320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d-ID" sz="2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Mengawal Implementasi DAK Bidang Pendidikan Tahun 2018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d-ID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112 T DAK Non Fisik dan 9,1 DAK Fisik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240330" y="6437736"/>
            <a:ext cx="2743200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1ECBA77-8C1D-4EA2-B3DA-3CA6ACBF5A75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pSp>
        <p:nvGrpSpPr>
          <p:cNvPr id="13" name="Group 12"/>
          <p:cNvGrpSpPr/>
          <p:nvPr/>
        </p:nvGrpSpPr>
        <p:grpSpPr>
          <a:xfrm flipV="1">
            <a:off x="0" y="933458"/>
            <a:ext cx="10811434" cy="102198"/>
            <a:chOff x="0" y="2631522"/>
            <a:chExt cx="15040549" cy="828013"/>
          </a:xfrm>
        </p:grpSpPr>
        <p:grpSp>
          <p:nvGrpSpPr>
            <p:cNvPr id="14" name="Group 13"/>
            <p:cNvGrpSpPr/>
            <p:nvPr/>
          </p:nvGrpSpPr>
          <p:grpSpPr>
            <a:xfrm>
              <a:off x="0" y="2632049"/>
              <a:ext cx="10872788" cy="827486"/>
              <a:chOff x="3886200" y="942975"/>
              <a:chExt cx="6986588" cy="628650"/>
            </a:xfrm>
            <a:solidFill>
              <a:srgbClr val="277AC0"/>
            </a:solidFill>
          </p:grpSpPr>
          <p:sp>
            <p:nvSpPr>
              <p:cNvPr id="18" name="Rectangle 17"/>
              <p:cNvSpPr/>
              <p:nvPr/>
            </p:nvSpPr>
            <p:spPr>
              <a:xfrm>
                <a:off x="3886200" y="942975"/>
                <a:ext cx="4686300" cy="62865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257175" marR="0" lvl="0" indent="-257175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+mj-lt"/>
                  <a:buAutoNum type="arabicPeriod"/>
                  <a:tabLst/>
                  <a:defRPr/>
                </a:pPr>
                <a:endParaRPr kumimoji="0" lang="en-US" sz="1196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Helvetica Neue" charset="0"/>
                  <a:ea typeface="Helvetica Neue" charset="0"/>
                  <a:cs typeface="Helvetica Neue" charset="0"/>
                </a:endParaRPr>
              </a:p>
            </p:txBody>
          </p:sp>
          <p:sp>
            <p:nvSpPr>
              <p:cNvPr id="19" name="Parallelogram 18"/>
              <p:cNvSpPr/>
              <p:nvPr/>
            </p:nvSpPr>
            <p:spPr>
              <a:xfrm>
                <a:off x="7529513" y="942975"/>
                <a:ext cx="3343275" cy="628650"/>
              </a:xfrm>
              <a:prstGeom prst="parallelogram">
                <a:avLst>
                  <a:gd name="adj" fmla="val 70455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257175" marR="0" lvl="0" indent="-257175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+mj-lt"/>
                  <a:buAutoNum type="arabicPeriod"/>
                  <a:tabLst/>
                  <a:defRPr/>
                </a:pPr>
                <a:endParaRPr kumimoji="0" lang="en-US" sz="1196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Helvetica Neue" charset="0"/>
                  <a:ea typeface="Helvetica Neue" charset="0"/>
                  <a:cs typeface="Helvetica Neue" charset="0"/>
                </a:endParaRPr>
              </a:p>
            </p:txBody>
          </p:sp>
        </p:grpSp>
        <p:sp>
          <p:nvSpPr>
            <p:cNvPr id="17" name="Parallelogram 16"/>
            <p:cNvSpPr/>
            <p:nvPr/>
          </p:nvSpPr>
          <p:spPr>
            <a:xfrm>
              <a:off x="10276643" y="2631522"/>
              <a:ext cx="4763906" cy="828013"/>
            </a:xfrm>
            <a:prstGeom prst="parallelogram">
              <a:avLst>
                <a:gd name="adj" fmla="val 70455"/>
              </a:avLst>
            </a:prstGeom>
            <a:solidFill>
              <a:srgbClr val="F5A31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257175" marR="0" lvl="0" indent="-257175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endParaRPr kumimoji="0" lang="en-US" sz="1196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Helvetica Neue" charset="0"/>
                <a:ea typeface="Helvetica Neue" charset="0"/>
                <a:cs typeface="Helvetica Neue" charset="0"/>
              </a:endParaRPr>
            </a:p>
          </p:txBody>
        </p:sp>
      </p:grpSp>
      <p:sp>
        <p:nvSpPr>
          <p:cNvPr id="3" name="Rectangle 2"/>
          <p:cNvSpPr/>
          <p:nvPr/>
        </p:nvSpPr>
        <p:spPr>
          <a:xfrm>
            <a:off x="0" y="0"/>
            <a:ext cx="1225485" cy="93345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3b</a:t>
            </a:r>
            <a:endParaRPr kumimoji="0" lang="id-ID" sz="6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4064619"/>
              </p:ext>
            </p:extLst>
          </p:nvPr>
        </p:nvGraphicFramePr>
        <p:xfrm>
          <a:off x="421639" y="1291572"/>
          <a:ext cx="10378441" cy="2993825"/>
        </p:xfrm>
        <a:graphic>
          <a:graphicData uri="http://schemas.openxmlformats.org/drawingml/2006/table">
            <a:tbl>
              <a:tblPr/>
              <a:tblGrid>
                <a:gridCol w="29619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79192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5024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400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34991">
                <a:tc>
                  <a:txBody>
                    <a:bodyPr/>
                    <a:lstStyle/>
                    <a:p>
                      <a:pPr algn="l" fontAlgn="ctr"/>
                      <a:r>
                        <a:rPr lang="id-ID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No.</a:t>
                      </a:r>
                    </a:p>
                  </a:txBody>
                  <a:tcPr marL="3453" marR="3453" marT="34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d-ID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Menu</a:t>
                      </a:r>
                    </a:p>
                  </a:txBody>
                  <a:tcPr marL="3453" marR="3453" marT="34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id-ID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Volume *</a:t>
                      </a:r>
                      <a:endParaRPr lang="id-ID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53" marR="3453" marT="34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d-ID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34991">
                <a:tc>
                  <a:txBody>
                    <a:bodyPr/>
                    <a:lstStyle/>
                    <a:p>
                      <a:pPr algn="ctr" fontAlgn="t"/>
                      <a:r>
                        <a:rPr lang="id-ID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53" marR="3453" marT="345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id-ID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DAK Reguler </a:t>
                      </a:r>
                      <a:r>
                        <a:rPr lang="id-ID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(</a:t>
                      </a:r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SMA</a:t>
                      </a:r>
                      <a:r>
                        <a:rPr lang="id-ID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)</a:t>
                      </a:r>
                      <a:endParaRPr lang="id-ID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53" marR="3453" marT="34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id-ID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53" marR="3453" marT="34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id-ID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53" marR="3453" marT="3453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34991"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</a:t>
                      </a:r>
                      <a:endParaRPr lang="id-ID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53" marR="3453" marT="345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Rehabilitasi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US" sz="14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ruang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US" sz="14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belajar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SMA, </a:t>
                      </a:r>
                      <a:r>
                        <a:rPr lang="en-US" sz="14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ruang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US" sz="14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penunjang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US" sz="14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lainnya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,</a:t>
                      </a:r>
                      <a:r>
                        <a:rPr lang="en-US" sz="14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US" sz="14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ruang</a:t>
                      </a:r>
                      <a:r>
                        <a:rPr lang="en-US" sz="14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US" sz="14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perpustakaan</a:t>
                      </a:r>
                      <a:r>
                        <a:rPr lang="en-US" sz="14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US" sz="14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dan</a:t>
                      </a:r>
                      <a:r>
                        <a:rPr lang="en-US" sz="14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/</a:t>
                      </a:r>
                      <a:r>
                        <a:rPr lang="en-US" sz="14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atau</a:t>
                      </a:r>
                      <a:r>
                        <a:rPr lang="en-US" sz="14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US" sz="14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ruang</a:t>
                      </a:r>
                      <a:r>
                        <a:rPr lang="en-US" sz="14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guru </a:t>
                      </a:r>
                      <a:r>
                        <a:rPr lang="en-US" sz="14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dengan</a:t>
                      </a:r>
                      <a:r>
                        <a:rPr lang="en-US" sz="14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US" sz="14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tingkat</a:t>
                      </a:r>
                      <a:r>
                        <a:rPr lang="en-US" sz="14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US" sz="14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kerusakan</a:t>
                      </a:r>
                      <a:r>
                        <a:rPr lang="en-US" sz="14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US" sz="14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sedang</a:t>
                      </a:r>
                      <a:r>
                        <a:rPr lang="en-US" sz="14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US" sz="14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atau</a:t>
                      </a:r>
                      <a:r>
                        <a:rPr lang="en-US" sz="14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US" sz="14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berat</a:t>
                      </a:r>
                      <a:r>
                        <a:rPr lang="en-US" sz="14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, </a:t>
                      </a:r>
                      <a:r>
                        <a:rPr lang="en-US" sz="14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baik</a:t>
                      </a:r>
                      <a:r>
                        <a:rPr lang="en-US" sz="14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US" sz="14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beserta</a:t>
                      </a:r>
                      <a:r>
                        <a:rPr lang="en-US" sz="14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US" sz="14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perabotnya</a:t>
                      </a:r>
                      <a:r>
                        <a:rPr lang="en-US" sz="14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US" sz="14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atau</a:t>
                      </a:r>
                      <a:r>
                        <a:rPr lang="en-US" sz="14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US" sz="14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tanpa</a:t>
                      </a:r>
                      <a:r>
                        <a:rPr lang="en-US" sz="14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US" sz="14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perabotnya</a:t>
                      </a:r>
                      <a:endParaRPr lang="id-ID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53" marR="3453" marT="345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2.889</a:t>
                      </a:r>
                      <a:endParaRPr lang="id-ID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53" marR="3453" marT="34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id-ID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53" marR="3453" marT="3453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34991"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</a:t>
                      </a:r>
                      <a:endParaRPr lang="id-ID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53" marR="3453" marT="345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Pembangunan ruang kelas baru (RKB) berikut perabotnya;</a:t>
                      </a:r>
                    </a:p>
                  </a:txBody>
                  <a:tcPr marL="3453" marR="3453" marT="345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1.405</a:t>
                      </a:r>
                      <a:endParaRPr lang="id-ID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53" marR="3453" marT="34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id-ID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53" marR="3453" marT="3453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34991"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</a:t>
                      </a:r>
                      <a:endParaRPr lang="id-ID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53" marR="3453" marT="345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Pembangunan ruang laboratorium IPA beserta perabotnya</a:t>
                      </a:r>
                    </a:p>
                  </a:txBody>
                  <a:tcPr marL="3453" marR="3453" marT="345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1.013</a:t>
                      </a:r>
                      <a:endParaRPr lang="id-ID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53" marR="3453" marT="34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id-ID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53" marR="3453" marT="3453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34991"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</a:t>
                      </a:r>
                      <a:endParaRPr lang="id-ID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53" marR="3453" marT="345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v-SE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Pembangunan </a:t>
                      </a:r>
                      <a:r>
                        <a:rPr lang="sv-SE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jamban siswa/guru </a:t>
                      </a:r>
                      <a:r>
                        <a:rPr lang="sv-SE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beserta sanitasinya</a:t>
                      </a:r>
                      <a:endParaRPr lang="sv-SE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53" marR="3453" marT="345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410</a:t>
                      </a:r>
                      <a:endParaRPr lang="id-ID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53" marR="3453" marT="34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id-ID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53" marR="3453" marT="3453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34991"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24</a:t>
                      </a:r>
                      <a:endParaRPr lang="id-ID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53" marR="3453" marT="345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sv-SE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Peralatan Pendidikan</a:t>
                      </a:r>
                      <a:endParaRPr lang="sv-SE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53" marR="3453" marT="34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723</a:t>
                      </a:r>
                      <a:endParaRPr lang="id-ID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53" marR="3453" marT="34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id-ID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53" marR="3453" marT="3453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34991"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</a:t>
                      </a:r>
                      <a:endParaRPr lang="id-ID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53" marR="3453" marT="345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Sarana PJOK dan/atau seni budaya</a:t>
                      </a:r>
                    </a:p>
                  </a:txBody>
                  <a:tcPr marL="3453" marR="3453" marT="345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283</a:t>
                      </a:r>
                      <a:endParaRPr lang="id-ID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53" marR="3453" marT="34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id-ID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53" marR="3453" marT="3453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34991"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26</a:t>
                      </a:r>
                      <a:endParaRPr lang="id-ID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53" marR="3453" marT="345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Media </a:t>
                      </a:r>
                      <a:r>
                        <a:rPr lang="en-US" sz="14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Pembelajaran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endParaRPr lang="id-ID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53" marR="3453" marT="345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257</a:t>
                      </a:r>
                      <a:endParaRPr lang="id-ID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53" marR="3453" marT="34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id-ID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53" marR="3453" marT="3453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34991"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27</a:t>
                      </a:r>
                      <a:endParaRPr lang="id-ID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53" marR="3453" marT="345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Rehabilitasi</a:t>
                      </a:r>
                      <a:r>
                        <a:rPr lang="en-US" sz="14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US" sz="14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jamban</a:t>
                      </a:r>
                      <a:r>
                        <a:rPr lang="en-US" sz="14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US" sz="14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siswa</a:t>
                      </a:r>
                      <a:r>
                        <a:rPr lang="en-US" sz="14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/guru </a:t>
                      </a:r>
                      <a:r>
                        <a:rPr lang="en-US" sz="14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dengan</a:t>
                      </a:r>
                      <a:r>
                        <a:rPr lang="en-US" sz="14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US" sz="14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tingkat</a:t>
                      </a:r>
                      <a:r>
                        <a:rPr lang="en-US" sz="14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US" sz="14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kerusakan</a:t>
                      </a:r>
                      <a:r>
                        <a:rPr lang="en-US" sz="14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US" sz="14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sedang</a:t>
                      </a:r>
                      <a:r>
                        <a:rPr lang="en-US" sz="14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US" sz="14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atau</a:t>
                      </a:r>
                      <a:r>
                        <a:rPr lang="en-US" sz="14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US" sz="14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berat</a:t>
                      </a:r>
                      <a:r>
                        <a:rPr lang="en-US" sz="14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, </a:t>
                      </a:r>
                      <a:r>
                        <a:rPr lang="en-US" sz="14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baik</a:t>
                      </a:r>
                      <a:r>
                        <a:rPr lang="en-US" sz="14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US" sz="14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beserta</a:t>
                      </a:r>
                      <a:r>
                        <a:rPr lang="en-US" sz="14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US" sz="14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sanitasinya</a:t>
                      </a:r>
                      <a:r>
                        <a:rPr lang="en-US" sz="14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US" sz="14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atau</a:t>
                      </a:r>
                      <a:r>
                        <a:rPr lang="en-US" sz="14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US" sz="14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tanpa</a:t>
                      </a:r>
                      <a:r>
                        <a:rPr lang="en-US" sz="14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US" sz="14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sanitasinya</a:t>
                      </a:r>
                      <a:endParaRPr lang="id-ID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53" marR="3453" marT="345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945</a:t>
                      </a:r>
                      <a:endParaRPr lang="id-ID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53" marR="3453" marT="34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id-ID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53" marR="3453" marT="3453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398975">
                <a:tc>
                  <a:txBody>
                    <a:bodyPr/>
                    <a:lstStyle/>
                    <a:p>
                      <a:pPr algn="ctr" fontAlgn="t"/>
                      <a:endParaRPr lang="id-ID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53" marR="3453" marT="345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d-ID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53" marR="3453" marT="345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id-ID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53" marR="3453" marT="34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id-ID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53" marR="3453" marT="3453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54000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1ECBA77-8C1D-4EA2-B3DA-3CA6ACBF5A75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902812" y="3429397"/>
            <a:ext cx="2219932" cy="993775"/>
          </a:xfrm>
        </p:spPr>
        <p:txBody>
          <a:bodyPr>
            <a:noAutofit/>
          </a:bodyPr>
          <a:lstStyle/>
          <a:p>
            <a:pPr algn="ctr"/>
            <a:r>
              <a:rPr lang="en-US" sz="13143" b="1" dirty="0" smtClean="0">
                <a:solidFill>
                  <a:srgbClr val="0070C0"/>
                </a:solidFill>
                <a:latin typeface="Century Gothic" panose="020B0502020202020204" pitchFamily="34" charset="0"/>
                <a:ea typeface="Adobe Fan Heiti Std B" panose="020B0700000000000000" pitchFamily="34" charset="-128"/>
              </a:rPr>
              <a:t>02</a:t>
            </a:r>
            <a:endParaRPr lang="en-US" sz="13143" b="1" dirty="0">
              <a:solidFill>
                <a:srgbClr val="0070C0"/>
              </a:solidFill>
              <a:latin typeface="Century Gothic" panose="020B0502020202020204" pitchFamily="34" charset="0"/>
              <a:ea typeface="Adobe Fan Heiti Std B" panose="020B0700000000000000" pitchFamily="34" charset="-128"/>
            </a:endParaRPr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3321554" y="3429397"/>
            <a:ext cx="7337248" cy="994172"/>
          </a:xfrm>
          <a:prstGeom prst="rect">
            <a:avLst/>
          </a:prstGeom>
        </p:spPr>
        <p:txBody>
          <a:bodyPr vert="horz" lIns="65314" tIns="32657" rIns="65314" bIns="32657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810" b="1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Century Gothic" panose="020B0502020202020204" pitchFamily="34" charset="0"/>
                <a:ea typeface="+mj-ea"/>
                <a:cs typeface="+mj-cs"/>
              </a:rPr>
              <a:t>Pembiayaan</a:t>
            </a:r>
            <a:r>
              <a:rPr kumimoji="0" lang="en-US" sz="381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Century Gothic" panose="020B0502020202020204" pitchFamily="34" charset="0"/>
                <a:ea typeface="+mj-ea"/>
                <a:cs typeface="+mj-cs"/>
              </a:rPr>
              <a:t> </a:t>
            </a:r>
            <a:r>
              <a:rPr kumimoji="0" lang="en-US" sz="3810" b="1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Century Gothic" panose="020B0502020202020204" pitchFamily="34" charset="0"/>
                <a:ea typeface="+mj-ea"/>
                <a:cs typeface="+mj-cs"/>
              </a:rPr>
              <a:t>Pendidikan</a:t>
            </a:r>
            <a:r>
              <a:rPr kumimoji="0" lang="en-US" sz="381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Century Gothic" panose="020B0502020202020204" pitchFamily="34" charset="0"/>
                <a:ea typeface="+mj-ea"/>
                <a:cs typeface="+mj-cs"/>
              </a:rPr>
              <a:t> </a:t>
            </a:r>
            <a:r>
              <a:rPr kumimoji="0" lang="en-US" sz="3810" b="1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Century Gothic" panose="020B0502020202020204" pitchFamily="34" charset="0"/>
                <a:ea typeface="+mj-ea"/>
                <a:cs typeface="+mj-cs"/>
              </a:rPr>
              <a:t>dan</a:t>
            </a:r>
            <a:r>
              <a:rPr kumimoji="0" lang="en-US" sz="381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Century Gothic" panose="020B0502020202020204" pitchFamily="34" charset="0"/>
                <a:ea typeface="+mj-ea"/>
                <a:cs typeface="+mj-cs"/>
              </a:rPr>
              <a:t> </a:t>
            </a:r>
            <a:r>
              <a:rPr kumimoji="0" lang="en-US" sz="3810" b="1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Century Gothic" panose="020B0502020202020204" pitchFamily="34" charset="0"/>
                <a:ea typeface="+mj-ea"/>
                <a:cs typeface="+mj-cs"/>
              </a:rPr>
              <a:t>Kebudayaan</a:t>
            </a:r>
            <a:r>
              <a:rPr kumimoji="0" lang="en-US" sz="381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Century Gothic" panose="020B0502020202020204" pitchFamily="34" charset="0"/>
                <a:ea typeface="+mj-ea"/>
                <a:cs typeface="+mj-cs"/>
              </a:rPr>
              <a:t> </a:t>
            </a:r>
            <a:r>
              <a:rPr kumimoji="0" lang="en-US" sz="3810" b="1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Century Gothic" panose="020B0502020202020204" pitchFamily="34" charset="0"/>
                <a:ea typeface="+mj-ea"/>
                <a:cs typeface="+mj-cs"/>
              </a:rPr>
              <a:t>oleh</a:t>
            </a:r>
            <a:r>
              <a:rPr kumimoji="0" lang="en-US" sz="381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Century Gothic" panose="020B0502020202020204" pitchFamily="34" charset="0"/>
                <a:ea typeface="+mj-ea"/>
                <a:cs typeface="+mj-cs"/>
              </a:rPr>
              <a:t> </a:t>
            </a:r>
            <a:r>
              <a:rPr kumimoji="0" lang="en-US" sz="3810" b="1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Century Gothic" panose="020B0502020202020204" pitchFamily="34" charset="0"/>
                <a:ea typeface="+mj-ea"/>
                <a:cs typeface="+mj-cs"/>
              </a:rPr>
              <a:t>Pemerintah</a:t>
            </a:r>
            <a:r>
              <a:rPr kumimoji="0" lang="en-US" sz="381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Century Gothic" panose="020B0502020202020204" pitchFamily="34" charset="0"/>
                <a:ea typeface="+mj-ea"/>
                <a:cs typeface="+mj-cs"/>
              </a:rPr>
              <a:t> </a:t>
            </a:r>
            <a:r>
              <a:rPr kumimoji="0" lang="en-US" sz="381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Century Gothic" panose="020B0502020202020204" pitchFamily="34" charset="0"/>
                <a:ea typeface="+mj-ea"/>
                <a:cs typeface="+mj-cs"/>
              </a:rPr>
              <a:t>Daerah* </a:t>
            </a: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Century Gothic" panose="020B0502020202020204" pitchFamily="34" charset="0"/>
              </a:rPr>
              <a:t>(</a:t>
            </a:r>
            <a:r>
              <a:rPr lang="en-US" sz="1800" b="1" noProof="0" dirty="0" err="1" smtClean="0">
                <a:solidFill>
                  <a:prstClr val="black">
                    <a:lumMod val="75000"/>
                    <a:lumOff val="25000"/>
                  </a:prstClr>
                </a:solidFill>
                <a:latin typeface="Century Gothic" panose="020B0502020202020204" pitchFamily="34" charset="0"/>
              </a:rPr>
              <a:t>R</a:t>
            </a:r>
            <a:r>
              <a:rPr kumimoji="0" lang="en-US" sz="1800" b="1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Century Gothic" panose="020B0502020202020204" pitchFamily="34" charset="0"/>
              </a:rPr>
              <a:t>ekomendasi</a:t>
            </a: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Century Gothic" panose="020B0502020202020204" pitchFamily="34" charset="0"/>
              </a:rPr>
              <a:t> RNPK)</a:t>
            </a:r>
            <a:endParaRPr kumimoji="0" lang="fi-FI" sz="2400" b="1" i="0" u="none" strike="noStrike" kern="1200" cap="none" spc="0" normalizeH="0" baseline="0" noProof="0" dirty="0">
              <a:ln>
                <a:noFill/>
              </a:ln>
              <a:solidFill>
                <a:srgbClr val="ED7D31"/>
              </a:solidFill>
              <a:effectLst/>
              <a:uLnTx/>
              <a:uFillTx/>
              <a:latin typeface="Century Gothic" panose="020B0502020202020204" pitchFamily="34" charset="0"/>
              <a:ea typeface="+mj-ea"/>
              <a:cs typeface="+mj-cs"/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3075908" y="3175385"/>
            <a:ext cx="0" cy="1501796"/>
          </a:xfrm>
          <a:prstGeom prst="line">
            <a:avLst/>
          </a:prstGeom>
          <a:ln w="285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836789" y="215996"/>
            <a:ext cx="4969531" cy="678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905" b="0" i="0" u="none" strike="noStrike" kern="1200" cap="none" spc="0" normalizeH="0" baseline="0" noProof="0" dirty="0" err="1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Kementerian</a:t>
            </a:r>
            <a:r>
              <a:rPr kumimoji="0" lang="en-US" sz="1905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 </a:t>
            </a:r>
            <a:r>
              <a:rPr kumimoji="0" lang="en-US" sz="1905" b="0" i="0" u="none" strike="noStrike" kern="1200" cap="none" spc="0" normalizeH="0" baseline="0" noProof="0" dirty="0" err="1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Pendidikan</a:t>
            </a:r>
            <a:r>
              <a:rPr kumimoji="0" lang="en-US" sz="1905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 </a:t>
            </a:r>
            <a:r>
              <a:rPr kumimoji="0" lang="en-US" sz="1905" b="0" i="0" u="none" strike="noStrike" kern="1200" cap="none" spc="0" normalizeH="0" baseline="0" noProof="0" dirty="0" err="1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dan</a:t>
            </a:r>
            <a:r>
              <a:rPr kumimoji="0" lang="en-US" sz="1905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 </a:t>
            </a:r>
            <a:r>
              <a:rPr kumimoji="0" lang="en-US" sz="1905" b="0" i="0" u="none" strike="noStrike" kern="1200" cap="none" spc="0" normalizeH="0" baseline="0" noProof="0" dirty="0" err="1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Kebudayaan</a:t>
            </a:r>
            <a:endParaRPr kumimoji="0" lang="en-US" sz="1905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Arial" charset="0"/>
              <a:ea typeface="Arial" charset="0"/>
              <a:cs typeface="Arial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905" b="0" i="0" u="none" strike="noStrike" kern="1200" cap="none" spc="0" normalizeH="0" baseline="0" noProof="0" dirty="0" err="1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Republik</a:t>
            </a:r>
            <a:r>
              <a:rPr kumimoji="0" lang="en-US" sz="1905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 Indonesia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321" y="285722"/>
            <a:ext cx="600519" cy="6089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5762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838201" y="515251"/>
            <a:ext cx="10515600" cy="958707"/>
          </a:xfrm>
        </p:spPr>
        <p:txBody>
          <a:bodyPr>
            <a:noAutofit/>
          </a:bodyPr>
          <a:lstStyle/>
          <a:p>
            <a:pPr lvl="0"/>
            <a:r>
              <a:rPr lang="en-US" sz="3200" b="1" dirty="0" err="1">
                <a:solidFill>
                  <a:prstClr val="black">
                    <a:lumMod val="75000"/>
                    <a:lumOff val="25000"/>
                  </a:prstClr>
                </a:solidFill>
                <a:latin typeface="Century Gothic" panose="020B0502020202020204" pitchFamily="34" charset="0"/>
              </a:rPr>
              <a:t>Pembiayaan</a:t>
            </a:r>
            <a:r>
              <a:rPr lang="en-US" sz="3200" b="1" dirty="0">
                <a:solidFill>
                  <a:prstClr val="black">
                    <a:lumMod val="75000"/>
                    <a:lumOff val="25000"/>
                  </a:prstClr>
                </a:solidFill>
                <a:latin typeface="Century Gothic" panose="020B0502020202020204" pitchFamily="34" charset="0"/>
              </a:rPr>
              <a:t> </a:t>
            </a:r>
            <a:r>
              <a:rPr lang="en-US" sz="3200" b="1" dirty="0" err="1">
                <a:solidFill>
                  <a:prstClr val="black">
                    <a:lumMod val="75000"/>
                    <a:lumOff val="25000"/>
                  </a:prstClr>
                </a:solidFill>
                <a:latin typeface="Century Gothic" panose="020B0502020202020204" pitchFamily="34" charset="0"/>
              </a:rPr>
              <a:t>Pendidikan</a:t>
            </a:r>
            <a:r>
              <a:rPr lang="en-US" sz="3200" b="1" dirty="0">
                <a:solidFill>
                  <a:prstClr val="black">
                    <a:lumMod val="75000"/>
                    <a:lumOff val="25000"/>
                  </a:prstClr>
                </a:solidFill>
                <a:latin typeface="Century Gothic" panose="020B0502020202020204" pitchFamily="34" charset="0"/>
              </a:rPr>
              <a:t> </a:t>
            </a:r>
            <a:r>
              <a:rPr lang="en-US" sz="3200" b="1" dirty="0" err="1">
                <a:solidFill>
                  <a:prstClr val="black">
                    <a:lumMod val="75000"/>
                    <a:lumOff val="25000"/>
                  </a:prstClr>
                </a:solidFill>
                <a:latin typeface="Century Gothic" panose="020B0502020202020204" pitchFamily="34" charset="0"/>
              </a:rPr>
              <a:t>dan</a:t>
            </a:r>
            <a:r>
              <a:rPr lang="en-US" sz="3200" b="1" dirty="0">
                <a:solidFill>
                  <a:prstClr val="black">
                    <a:lumMod val="75000"/>
                    <a:lumOff val="25000"/>
                  </a:prstClr>
                </a:solidFill>
                <a:latin typeface="Century Gothic" panose="020B0502020202020204" pitchFamily="34" charset="0"/>
              </a:rPr>
              <a:t> </a:t>
            </a:r>
            <a:r>
              <a:rPr lang="en-US" sz="3200" b="1" dirty="0" err="1">
                <a:solidFill>
                  <a:prstClr val="black">
                    <a:lumMod val="75000"/>
                    <a:lumOff val="25000"/>
                  </a:prstClr>
                </a:solidFill>
                <a:latin typeface="Century Gothic" panose="020B0502020202020204" pitchFamily="34" charset="0"/>
              </a:rPr>
              <a:t>Kebudayaan</a:t>
            </a:r>
            <a:r>
              <a:rPr lang="en-US" sz="3200" b="1" dirty="0">
                <a:solidFill>
                  <a:prstClr val="black">
                    <a:lumMod val="75000"/>
                    <a:lumOff val="25000"/>
                  </a:prstClr>
                </a:solidFill>
                <a:latin typeface="Century Gothic" panose="020B0502020202020204" pitchFamily="34" charset="0"/>
              </a:rPr>
              <a:t> </a:t>
            </a:r>
            <a:r>
              <a:rPr lang="en-US" sz="3200" b="1" dirty="0" err="1">
                <a:solidFill>
                  <a:prstClr val="black">
                    <a:lumMod val="75000"/>
                    <a:lumOff val="25000"/>
                  </a:prstClr>
                </a:solidFill>
                <a:latin typeface="Century Gothic" panose="020B0502020202020204" pitchFamily="34" charset="0"/>
              </a:rPr>
              <a:t>oleh</a:t>
            </a:r>
            <a:r>
              <a:rPr lang="en-US" sz="3200" b="1" dirty="0">
                <a:solidFill>
                  <a:prstClr val="black">
                    <a:lumMod val="75000"/>
                    <a:lumOff val="25000"/>
                  </a:prstClr>
                </a:solidFill>
                <a:latin typeface="Century Gothic" panose="020B0502020202020204" pitchFamily="34" charset="0"/>
              </a:rPr>
              <a:t> </a:t>
            </a:r>
            <a:r>
              <a:rPr lang="en-US" sz="3200" b="1" dirty="0" err="1">
                <a:solidFill>
                  <a:prstClr val="black">
                    <a:lumMod val="75000"/>
                    <a:lumOff val="25000"/>
                  </a:prstClr>
                </a:solidFill>
                <a:latin typeface="Century Gothic" panose="020B0502020202020204" pitchFamily="34" charset="0"/>
              </a:rPr>
              <a:t>Pemerintah</a:t>
            </a:r>
            <a:r>
              <a:rPr lang="en-US" sz="3200" b="1" dirty="0">
                <a:solidFill>
                  <a:prstClr val="black">
                    <a:lumMod val="75000"/>
                    <a:lumOff val="25000"/>
                  </a:prstClr>
                </a:solidFill>
                <a:latin typeface="Century Gothic" panose="020B0502020202020204" pitchFamily="34" charset="0"/>
              </a:rPr>
              <a:t> </a:t>
            </a:r>
            <a:r>
              <a:rPr lang="en-US" sz="3200" b="1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Century Gothic" panose="020B0502020202020204" pitchFamily="34" charset="0"/>
              </a:rPr>
              <a:t>Daerah (1/2)</a:t>
            </a:r>
            <a:r>
              <a:rPr lang="fi-FI" b="1" dirty="0">
                <a:solidFill>
                  <a:srgbClr val="ED7D31"/>
                </a:solidFill>
                <a:latin typeface="Century Gothic" panose="020B0502020202020204" pitchFamily="34" charset="0"/>
              </a:rPr>
              <a:t/>
            </a:r>
            <a:br>
              <a:rPr lang="fi-FI" b="1" dirty="0">
                <a:solidFill>
                  <a:srgbClr val="ED7D31"/>
                </a:solidFill>
                <a:latin typeface="Century Gothic" panose="020B0502020202020204" pitchFamily="34" charset="0"/>
              </a:rPr>
            </a:br>
            <a:endParaRPr lang="en-US" sz="32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5D96B64-C309-4739-B673-1DB0B4DA3688}" type="slidenum">
              <a:rPr kumimoji="0" lang="id-ID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id-ID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838201" y="1582341"/>
            <a:ext cx="990599" cy="1036227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1</a:t>
            </a:r>
            <a:endParaRPr kumimoji="0" lang="id-ID" sz="4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055127" y="1595189"/>
            <a:ext cx="9074054" cy="1023379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000" dirty="0" err="1" smtClean="0">
                <a:solidFill>
                  <a:schemeClr val="tx1"/>
                </a:solidFill>
              </a:rPr>
              <a:t>Mengawal</a:t>
            </a:r>
            <a:r>
              <a:rPr lang="en-US" sz="2000" dirty="0" smtClean="0">
                <a:solidFill>
                  <a:schemeClr val="tx1"/>
                </a:solidFill>
              </a:rPr>
              <a:t> proses </a:t>
            </a:r>
            <a:r>
              <a:rPr lang="en-US" sz="2000" dirty="0" err="1" smtClean="0">
                <a:solidFill>
                  <a:schemeClr val="tx1"/>
                </a:solidFill>
              </a:rPr>
              <a:t>perencanaan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dan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akuntabilitas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penyaluran</a:t>
            </a:r>
            <a:r>
              <a:rPr lang="en-US" sz="2000" dirty="0" smtClean="0">
                <a:solidFill>
                  <a:schemeClr val="tx1"/>
                </a:solidFill>
              </a:rPr>
              <a:t> Dana Transfer Daerah </a:t>
            </a:r>
            <a:r>
              <a:rPr lang="en-US" sz="2000" dirty="0" err="1" smtClean="0">
                <a:solidFill>
                  <a:schemeClr val="tx1"/>
                </a:solidFill>
              </a:rPr>
              <a:t>melalui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perbaikan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kualitas</a:t>
            </a:r>
            <a:r>
              <a:rPr lang="en-US" sz="2000" dirty="0" smtClean="0">
                <a:solidFill>
                  <a:schemeClr val="tx1"/>
                </a:solidFill>
              </a:rPr>
              <a:t> Data </a:t>
            </a:r>
            <a:r>
              <a:rPr lang="en-US" sz="2000" dirty="0" err="1" smtClean="0">
                <a:solidFill>
                  <a:schemeClr val="tx1"/>
                </a:solidFill>
              </a:rPr>
              <a:t>Pokok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Pendidikan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oleh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satuan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pendidikan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dan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oleh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Pemerintah</a:t>
            </a:r>
            <a:r>
              <a:rPr lang="en-US" sz="2000" dirty="0" smtClean="0">
                <a:solidFill>
                  <a:schemeClr val="tx1"/>
                </a:solidFill>
              </a:rPr>
              <a:t> Daerah </a:t>
            </a:r>
            <a:r>
              <a:rPr lang="en-US" sz="2000" dirty="0" err="1" smtClean="0">
                <a:solidFill>
                  <a:schemeClr val="tx1"/>
                </a:solidFill>
              </a:rPr>
              <a:t>sesuai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kewenangannya</a:t>
            </a:r>
            <a:r>
              <a:rPr lang="en-US" sz="2000" dirty="0" smtClean="0">
                <a:solidFill>
                  <a:schemeClr val="tx1"/>
                </a:solidFill>
              </a:rPr>
              <a:t>. </a:t>
            </a:r>
          </a:p>
        </p:txBody>
      </p:sp>
      <p:sp>
        <p:nvSpPr>
          <p:cNvPr id="7" name="Rectangle 6"/>
          <p:cNvSpPr/>
          <p:nvPr/>
        </p:nvSpPr>
        <p:spPr>
          <a:xfrm>
            <a:off x="838201" y="2771960"/>
            <a:ext cx="990599" cy="1036227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800" dirty="0">
                <a:solidFill>
                  <a:prstClr val="white"/>
                </a:solidFill>
                <a:latin typeface="Calibri"/>
              </a:rPr>
              <a:t>2</a:t>
            </a:r>
            <a:endParaRPr kumimoji="0" lang="id-ID" sz="4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2055127" y="2784808"/>
            <a:ext cx="9074054" cy="1023379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000" dirty="0" err="1" smtClean="0">
                <a:solidFill>
                  <a:schemeClr val="tx1"/>
                </a:solidFill>
              </a:rPr>
              <a:t>Memperjelas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ketentuan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tentang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bantuan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pembiayaan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pendidikan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dan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kebudayaan</a:t>
            </a:r>
            <a:r>
              <a:rPr lang="en-US" sz="2000" dirty="0" smtClean="0">
                <a:solidFill>
                  <a:schemeClr val="tx1"/>
                </a:solidFill>
              </a:rPr>
              <a:t> di </a:t>
            </a:r>
            <a:r>
              <a:rPr lang="en-US" sz="2000" dirty="0" err="1" smtClean="0">
                <a:solidFill>
                  <a:schemeClr val="tx1"/>
                </a:solidFill>
              </a:rPr>
              <a:t>luar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kewenangan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masing-masing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tingkat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pemerintahan</a:t>
            </a:r>
            <a:r>
              <a:rPr lang="en-US" sz="2000" dirty="0" smtClean="0">
                <a:solidFill>
                  <a:schemeClr val="tx1"/>
                </a:solidFill>
              </a:rPr>
              <a:t>. </a:t>
            </a:r>
          </a:p>
        </p:txBody>
      </p:sp>
      <p:sp>
        <p:nvSpPr>
          <p:cNvPr id="9" name="Rectangle 8"/>
          <p:cNvSpPr/>
          <p:nvPr/>
        </p:nvSpPr>
        <p:spPr>
          <a:xfrm>
            <a:off x="838201" y="3975891"/>
            <a:ext cx="990599" cy="1036227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3</a:t>
            </a:r>
            <a:endParaRPr kumimoji="0" lang="id-ID" sz="4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2055127" y="3988739"/>
            <a:ext cx="9074054" cy="1023379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000" dirty="0" err="1" smtClean="0">
                <a:solidFill>
                  <a:schemeClr val="tx1"/>
                </a:solidFill>
              </a:rPr>
              <a:t>Menyinkronkan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kebijakan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Kemeterian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Pendidikan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dan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Kebudayaan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dan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Kementerian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Dalam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Negeri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terkait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penggunaan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anggaran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pendidikan</a:t>
            </a:r>
            <a:r>
              <a:rPr lang="en-US" sz="2000" dirty="0" smtClean="0">
                <a:solidFill>
                  <a:schemeClr val="tx1"/>
                </a:solidFill>
              </a:rPr>
              <a:t> di </a:t>
            </a:r>
            <a:r>
              <a:rPr lang="en-US" sz="2000" dirty="0" err="1" smtClean="0">
                <a:solidFill>
                  <a:schemeClr val="tx1"/>
                </a:solidFill>
              </a:rPr>
              <a:t>daerah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dengan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menggunakan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mekanisme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hibah</a:t>
            </a:r>
            <a:r>
              <a:rPr lang="en-US" sz="2000" dirty="0" smtClean="0">
                <a:solidFill>
                  <a:schemeClr val="tx1"/>
                </a:solidFill>
              </a:rPr>
              <a:t>, </a:t>
            </a:r>
            <a:r>
              <a:rPr lang="en-US" sz="2000" dirty="0" err="1" smtClean="0">
                <a:solidFill>
                  <a:schemeClr val="tx1"/>
                </a:solidFill>
              </a:rPr>
              <a:t>bantuan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sosial</a:t>
            </a:r>
            <a:r>
              <a:rPr lang="en-US" sz="2000" dirty="0" smtClean="0">
                <a:solidFill>
                  <a:schemeClr val="tx1"/>
                </a:solidFill>
              </a:rPr>
              <a:t>, </a:t>
            </a:r>
            <a:r>
              <a:rPr lang="en-US" sz="2000" dirty="0" err="1" smtClean="0">
                <a:solidFill>
                  <a:schemeClr val="tx1"/>
                </a:solidFill>
              </a:rPr>
              <a:t>dan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belanja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langsung</a:t>
            </a:r>
            <a:r>
              <a:rPr lang="en-US" sz="2000" dirty="0" smtClean="0">
                <a:solidFill>
                  <a:schemeClr val="tx1"/>
                </a:solidFill>
              </a:rPr>
              <a:t>. </a:t>
            </a:r>
          </a:p>
        </p:txBody>
      </p:sp>
      <p:sp>
        <p:nvSpPr>
          <p:cNvPr id="11" name="Rectangle 10"/>
          <p:cNvSpPr/>
          <p:nvPr/>
        </p:nvSpPr>
        <p:spPr>
          <a:xfrm>
            <a:off x="838201" y="5199423"/>
            <a:ext cx="990599" cy="1036227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800" dirty="0">
                <a:solidFill>
                  <a:prstClr val="white"/>
                </a:solidFill>
                <a:latin typeface="Calibri"/>
              </a:rPr>
              <a:t>4</a:t>
            </a:r>
            <a:endParaRPr kumimoji="0" lang="id-ID" sz="4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2055127" y="5212271"/>
            <a:ext cx="9074054" cy="1023379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000" dirty="0" err="1" smtClean="0">
                <a:solidFill>
                  <a:schemeClr val="tx1"/>
                </a:solidFill>
              </a:rPr>
              <a:t>Peningkatan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kualitas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aparatur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Pemerintah</a:t>
            </a:r>
            <a:r>
              <a:rPr lang="en-US" sz="2000" dirty="0" smtClean="0">
                <a:solidFill>
                  <a:schemeClr val="tx1"/>
                </a:solidFill>
              </a:rPr>
              <a:t> Daerah </a:t>
            </a:r>
            <a:r>
              <a:rPr lang="en-US" sz="2000" dirty="0" err="1" smtClean="0">
                <a:solidFill>
                  <a:schemeClr val="tx1"/>
                </a:solidFill>
              </a:rPr>
              <a:t>dalam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menyusun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perencanaan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pendidikan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dan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kebudayaan</a:t>
            </a:r>
            <a:r>
              <a:rPr lang="en-US" sz="2000" dirty="0" smtClean="0">
                <a:solidFill>
                  <a:schemeClr val="tx1"/>
                </a:solidFill>
              </a:rPr>
              <a:t> yang </a:t>
            </a:r>
            <a:r>
              <a:rPr lang="en-US" sz="2000" dirty="0" err="1" smtClean="0">
                <a:solidFill>
                  <a:schemeClr val="tx1"/>
                </a:solidFill>
              </a:rPr>
              <a:t>transparan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dan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akuntabel</a:t>
            </a:r>
            <a:r>
              <a:rPr lang="en-US" sz="2000" dirty="0" smtClean="0">
                <a:solidFill>
                  <a:schemeClr val="tx1"/>
                </a:solidFill>
              </a:rPr>
              <a:t>.</a:t>
            </a:r>
            <a:endParaRPr lang="en-US" sz="2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5883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838201" y="515251"/>
            <a:ext cx="10515600" cy="958707"/>
          </a:xfrm>
        </p:spPr>
        <p:txBody>
          <a:bodyPr>
            <a:noAutofit/>
          </a:bodyPr>
          <a:lstStyle/>
          <a:p>
            <a:pPr lvl="0"/>
            <a:r>
              <a:rPr lang="en-US" sz="3200" b="1" dirty="0" err="1">
                <a:solidFill>
                  <a:prstClr val="black">
                    <a:lumMod val="75000"/>
                    <a:lumOff val="25000"/>
                  </a:prstClr>
                </a:solidFill>
                <a:latin typeface="Century Gothic" panose="020B0502020202020204" pitchFamily="34" charset="0"/>
              </a:rPr>
              <a:t>Pembiayaan</a:t>
            </a:r>
            <a:r>
              <a:rPr lang="en-US" sz="3200" b="1" dirty="0">
                <a:solidFill>
                  <a:prstClr val="black">
                    <a:lumMod val="75000"/>
                    <a:lumOff val="25000"/>
                  </a:prstClr>
                </a:solidFill>
                <a:latin typeface="Century Gothic" panose="020B0502020202020204" pitchFamily="34" charset="0"/>
              </a:rPr>
              <a:t> </a:t>
            </a:r>
            <a:r>
              <a:rPr lang="en-US" sz="3200" b="1" dirty="0" err="1">
                <a:solidFill>
                  <a:prstClr val="black">
                    <a:lumMod val="75000"/>
                    <a:lumOff val="25000"/>
                  </a:prstClr>
                </a:solidFill>
                <a:latin typeface="Century Gothic" panose="020B0502020202020204" pitchFamily="34" charset="0"/>
              </a:rPr>
              <a:t>Pendidikan</a:t>
            </a:r>
            <a:r>
              <a:rPr lang="en-US" sz="3200" b="1" dirty="0">
                <a:solidFill>
                  <a:prstClr val="black">
                    <a:lumMod val="75000"/>
                    <a:lumOff val="25000"/>
                  </a:prstClr>
                </a:solidFill>
                <a:latin typeface="Century Gothic" panose="020B0502020202020204" pitchFamily="34" charset="0"/>
              </a:rPr>
              <a:t> </a:t>
            </a:r>
            <a:r>
              <a:rPr lang="en-US" sz="3200" b="1" dirty="0" err="1">
                <a:solidFill>
                  <a:prstClr val="black">
                    <a:lumMod val="75000"/>
                    <a:lumOff val="25000"/>
                  </a:prstClr>
                </a:solidFill>
                <a:latin typeface="Century Gothic" panose="020B0502020202020204" pitchFamily="34" charset="0"/>
              </a:rPr>
              <a:t>dan</a:t>
            </a:r>
            <a:r>
              <a:rPr lang="en-US" sz="3200" b="1" dirty="0">
                <a:solidFill>
                  <a:prstClr val="black">
                    <a:lumMod val="75000"/>
                    <a:lumOff val="25000"/>
                  </a:prstClr>
                </a:solidFill>
                <a:latin typeface="Century Gothic" panose="020B0502020202020204" pitchFamily="34" charset="0"/>
              </a:rPr>
              <a:t> </a:t>
            </a:r>
            <a:r>
              <a:rPr lang="en-US" sz="3200" b="1" dirty="0" err="1">
                <a:solidFill>
                  <a:prstClr val="black">
                    <a:lumMod val="75000"/>
                    <a:lumOff val="25000"/>
                  </a:prstClr>
                </a:solidFill>
                <a:latin typeface="Century Gothic" panose="020B0502020202020204" pitchFamily="34" charset="0"/>
              </a:rPr>
              <a:t>Kebudayaan</a:t>
            </a:r>
            <a:r>
              <a:rPr lang="en-US" sz="3200" b="1" dirty="0">
                <a:solidFill>
                  <a:prstClr val="black">
                    <a:lumMod val="75000"/>
                    <a:lumOff val="25000"/>
                  </a:prstClr>
                </a:solidFill>
                <a:latin typeface="Century Gothic" panose="020B0502020202020204" pitchFamily="34" charset="0"/>
              </a:rPr>
              <a:t> </a:t>
            </a:r>
            <a:r>
              <a:rPr lang="en-US" sz="3200" b="1" dirty="0" err="1">
                <a:solidFill>
                  <a:prstClr val="black">
                    <a:lumMod val="75000"/>
                    <a:lumOff val="25000"/>
                  </a:prstClr>
                </a:solidFill>
                <a:latin typeface="Century Gothic" panose="020B0502020202020204" pitchFamily="34" charset="0"/>
              </a:rPr>
              <a:t>oleh</a:t>
            </a:r>
            <a:r>
              <a:rPr lang="en-US" sz="3200" b="1" dirty="0">
                <a:solidFill>
                  <a:prstClr val="black">
                    <a:lumMod val="75000"/>
                    <a:lumOff val="25000"/>
                  </a:prstClr>
                </a:solidFill>
                <a:latin typeface="Century Gothic" panose="020B0502020202020204" pitchFamily="34" charset="0"/>
              </a:rPr>
              <a:t> </a:t>
            </a:r>
            <a:r>
              <a:rPr lang="en-US" sz="3200" b="1" dirty="0" err="1">
                <a:solidFill>
                  <a:prstClr val="black">
                    <a:lumMod val="75000"/>
                    <a:lumOff val="25000"/>
                  </a:prstClr>
                </a:solidFill>
                <a:latin typeface="Century Gothic" panose="020B0502020202020204" pitchFamily="34" charset="0"/>
              </a:rPr>
              <a:t>Pemerintah</a:t>
            </a:r>
            <a:r>
              <a:rPr lang="en-US" sz="3200" b="1" dirty="0">
                <a:solidFill>
                  <a:prstClr val="black">
                    <a:lumMod val="75000"/>
                    <a:lumOff val="25000"/>
                  </a:prstClr>
                </a:solidFill>
                <a:latin typeface="Century Gothic" panose="020B0502020202020204" pitchFamily="34" charset="0"/>
              </a:rPr>
              <a:t> </a:t>
            </a:r>
            <a:r>
              <a:rPr lang="en-US" sz="3200" b="1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Century Gothic" panose="020B0502020202020204" pitchFamily="34" charset="0"/>
              </a:rPr>
              <a:t>Daerah (2/2)</a:t>
            </a:r>
            <a:r>
              <a:rPr lang="fi-FI" b="1" dirty="0">
                <a:solidFill>
                  <a:srgbClr val="ED7D31"/>
                </a:solidFill>
                <a:latin typeface="Century Gothic" panose="020B0502020202020204" pitchFamily="34" charset="0"/>
              </a:rPr>
              <a:t/>
            </a:r>
            <a:br>
              <a:rPr lang="fi-FI" b="1" dirty="0">
                <a:solidFill>
                  <a:srgbClr val="ED7D31"/>
                </a:solidFill>
                <a:latin typeface="Century Gothic" panose="020B0502020202020204" pitchFamily="34" charset="0"/>
              </a:rPr>
            </a:br>
            <a:endParaRPr lang="en-US" sz="32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5D96B64-C309-4739-B673-1DB0B4DA3688}" type="slidenum">
              <a:rPr kumimoji="0" lang="id-ID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id-ID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838201" y="1582341"/>
            <a:ext cx="990599" cy="1036227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800" dirty="0">
                <a:solidFill>
                  <a:prstClr val="white"/>
                </a:solidFill>
                <a:latin typeface="Calibri"/>
              </a:rPr>
              <a:t>5</a:t>
            </a:r>
            <a:endParaRPr kumimoji="0" lang="id-ID" sz="4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164309" y="1582341"/>
            <a:ext cx="9074054" cy="476336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57200" indent="-457200">
              <a:buFont typeface="+mj-lt"/>
              <a:buAutoNum type="alphaLcPeriod"/>
            </a:pPr>
            <a:endParaRPr lang="en-US" sz="2000" dirty="0" smtClean="0">
              <a:solidFill>
                <a:schemeClr val="tx1"/>
              </a:solidFill>
            </a:endParaRPr>
          </a:p>
          <a:p>
            <a:r>
              <a:rPr lang="en-US" sz="2000" dirty="0" err="1" smtClean="0">
                <a:solidFill>
                  <a:schemeClr val="tx1"/>
                </a:solidFill>
              </a:rPr>
              <a:t>Perlu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diterbitkan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dan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disosialisasikan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regulasi</a:t>
            </a:r>
            <a:r>
              <a:rPr lang="en-US" sz="2000" dirty="0" smtClean="0">
                <a:solidFill>
                  <a:schemeClr val="tx1"/>
                </a:solidFill>
              </a:rPr>
              <a:t> yang </a:t>
            </a:r>
            <a:r>
              <a:rPr lang="en-US" sz="2000" dirty="0" err="1" smtClean="0">
                <a:solidFill>
                  <a:schemeClr val="tx1"/>
                </a:solidFill>
              </a:rPr>
              <a:t>terkait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dengan</a:t>
            </a:r>
            <a:r>
              <a:rPr lang="en-US" sz="2000" dirty="0" smtClean="0">
                <a:solidFill>
                  <a:schemeClr val="tx1"/>
                </a:solidFill>
              </a:rPr>
              <a:t>:</a:t>
            </a:r>
          </a:p>
          <a:p>
            <a:endParaRPr lang="en-US" sz="2000" dirty="0">
              <a:solidFill>
                <a:schemeClr val="tx1"/>
              </a:solidFill>
            </a:endParaRPr>
          </a:p>
          <a:p>
            <a:pPr marL="457200" indent="-457200">
              <a:buFont typeface="+mj-lt"/>
              <a:buAutoNum type="alphaLcPeriod"/>
            </a:pPr>
            <a:r>
              <a:rPr lang="en-US" sz="2000" dirty="0" err="1" smtClean="0">
                <a:solidFill>
                  <a:schemeClr val="tx1"/>
                </a:solidFill>
              </a:rPr>
              <a:t>Peraturan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Menteri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Pendidikan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dan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Kebudayaan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terkait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indikator</a:t>
            </a:r>
            <a:r>
              <a:rPr lang="en-US" sz="2000" dirty="0" smtClean="0">
                <a:solidFill>
                  <a:schemeClr val="tx1"/>
                </a:solidFill>
              </a:rPr>
              <a:t> SPM </a:t>
            </a:r>
            <a:r>
              <a:rPr lang="en-US" sz="2000" dirty="0" err="1" smtClean="0">
                <a:solidFill>
                  <a:schemeClr val="tx1"/>
                </a:solidFill>
              </a:rPr>
              <a:t>sebagai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turunan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Peraturan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Pemerintah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Nomor</a:t>
            </a:r>
            <a:r>
              <a:rPr lang="en-US" sz="2000" dirty="0" smtClean="0">
                <a:solidFill>
                  <a:schemeClr val="tx1"/>
                </a:solidFill>
              </a:rPr>
              <a:t> 2 </a:t>
            </a:r>
            <a:r>
              <a:rPr lang="en-US" sz="2000" dirty="0" err="1" smtClean="0">
                <a:solidFill>
                  <a:schemeClr val="tx1"/>
                </a:solidFill>
              </a:rPr>
              <a:t>Tahun</a:t>
            </a:r>
            <a:r>
              <a:rPr lang="en-US" sz="2000" dirty="0" smtClean="0">
                <a:solidFill>
                  <a:schemeClr val="tx1"/>
                </a:solidFill>
              </a:rPr>
              <a:t> 2018 </a:t>
            </a:r>
            <a:r>
              <a:rPr lang="en-US" sz="2000" dirty="0" err="1" smtClean="0">
                <a:solidFill>
                  <a:schemeClr val="tx1"/>
                </a:solidFill>
              </a:rPr>
              <a:t>serta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Peraturan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Menteri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Pendidikan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dan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Kebudayaan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terkait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Pembiayaan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Pendidikan</a:t>
            </a:r>
            <a:r>
              <a:rPr lang="en-US" sz="2000" dirty="0" smtClean="0">
                <a:solidFill>
                  <a:schemeClr val="tx1"/>
                </a:solidFill>
              </a:rPr>
              <a:t>; </a:t>
            </a:r>
          </a:p>
          <a:p>
            <a:pPr marL="457200" indent="-457200">
              <a:buFont typeface="+mj-lt"/>
              <a:buAutoNum type="alphaLcPeriod"/>
            </a:pPr>
            <a:r>
              <a:rPr lang="en-US" sz="2000" dirty="0" err="1" smtClean="0">
                <a:solidFill>
                  <a:schemeClr val="tx1"/>
                </a:solidFill>
              </a:rPr>
              <a:t>Peraturan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Menteri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Pendidikan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dan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Kebudayaan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atau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Peraturan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Menteri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Dalam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Negeri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terkait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penggunaan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Tunjangan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Profesi</a:t>
            </a:r>
            <a:r>
              <a:rPr lang="en-US" sz="2000" dirty="0" smtClean="0">
                <a:solidFill>
                  <a:schemeClr val="tx1"/>
                </a:solidFill>
              </a:rPr>
              <a:t> Guru </a:t>
            </a:r>
            <a:r>
              <a:rPr lang="en-US" sz="2000" dirty="0" err="1" smtClean="0">
                <a:solidFill>
                  <a:schemeClr val="tx1"/>
                </a:solidFill>
              </a:rPr>
              <a:t>untuk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peningkatan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kualitas</a:t>
            </a:r>
            <a:r>
              <a:rPr lang="en-US" sz="2000" dirty="0" smtClean="0">
                <a:solidFill>
                  <a:schemeClr val="tx1"/>
                </a:solidFill>
              </a:rPr>
              <a:t> guru; </a:t>
            </a:r>
          </a:p>
          <a:p>
            <a:pPr marL="457200" indent="-457200">
              <a:buFont typeface="+mj-lt"/>
              <a:buAutoNum type="alphaLcPeriod"/>
            </a:pPr>
            <a:r>
              <a:rPr lang="en-US" sz="2000" dirty="0" err="1" smtClean="0">
                <a:solidFill>
                  <a:schemeClr val="tx1"/>
                </a:solidFill>
              </a:rPr>
              <a:t>Regulasi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bantuan</a:t>
            </a:r>
            <a:r>
              <a:rPr lang="en-US" sz="2000" dirty="0" smtClean="0">
                <a:solidFill>
                  <a:schemeClr val="tx1"/>
                </a:solidFill>
              </a:rPr>
              <a:t> dana </a:t>
            </a:r>
            <a:r>
              <a:rPr lang="en-US" sz="2000" dirty="0" err="1" smtClean="0">
                <a:solidFill>
                  <a:schemeClr val="tx1"/>
                </a:solidFill>
              </a:rPr>
              <a:t>pendidikan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untuk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sekolah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swasta</a:t>
            </a:r>
            <a:r>
              <a:rPr lang="en-US" sz="2000" dirty="0" smtClean="0">
                <a:solidFill>
                  <a:schemeClr val="tx1"/>
                </a:solidFill>
              </a:rPr>
              <a:t>; </a:t>
            </a:r>
          </a:p>
          <a:p>
            <a:pPr marL="457200" indent="-457200">
              <a:buFont typeface="+mj-lt"/>
              <a:buAutoNum type="alphaLcPeriod"/>
            </a:pPr>
            <a:r>
              <a:rPr lang="en-US" sz="2000" dirty="0" err="1" smtClean="0">
                <a:solidFill>
                  <a:schemeClr val="tx1"/>
                </a:solidFill>
              </a:rPr>
              <a:t>Peraturan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Menteri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Dalam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Negeri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tentang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Bantuan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Keuangan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Khusus</a:t>
            </a:r>
            <a:r>
              <a:rPr lang="en-US" sz="2000" dirty="0" smtClean="0">
                <a:solidFill>
                  <a:schemeClr val="tx1"/>
                </a:solidFill>
              </a:rPr>
              <a:t>; </a:t>
            </a:r>
          </a:p>
          <a:p>
            <a:pPr marL="457200" indent="-457200">
              <a:buFont typeface="+mj-lt"/>
              <a:buAutoNum type="alphaLcPeriod"/>
            </a:pPr>
            <a:r>
              <a:rPr lang="en-US" sz="2000" dirty="0" err="1" smtClean="0">
                <a:solidFill>
                  <a:schemeClr val="tx1"/>
                </a:solidFill>
              </a:rPr>
              <a:t>Peraturan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Menteri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Dalam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Negeri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tentang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anggaran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untuk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sektor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pendidikan</a:t>
            </a:r>
            <a:r>
              <a:rPr lang="en-US" sz="2000" dirty="0" smtClean="0">
                <a:solidFill>
                  <a:schemeClr val="tx1"/>
                </a:solidFill>
              </a:rPr>
              <a:t> yang </a:t>
            </a:r>
            <a:r>
              <a:rPr lang="en-US" sz="2000" dirty="0" err="1" smtClean="0">
                <a:solidFill>
                  <a:schemeClr val="tx1"/>
                </a:solidFill>
              </a:rPr>
              <a:t>dialokasikan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melalui</a:t>
            </a:r>
            <a:r>
              <a:rPr lang="en-US" sz="2000" dirty="0" smtClean="0">
                <a:solidFill>
                  <a:schemeClr val="tx1"/>
                </a:solidFill>
              </a:rPr>
              <a:t> SKPD lain; </a:t>
            </a:r>
          </a:p>
          <a:p>
            <a:pPr marL="457200" indent="-457200">
              <a:buFont typeface="+mj-lt"/>
              <a:buAutoNum type="alphaLcPeriod"/>
            </a:pPr>
            <a:r>
              <a:rPr lang="en-US" sz="2000" dirty="0" err="1" smtClean="0">
                <a:solidFill>
                  <a:schemeClr val="tx1"/>
                </a:solidFill>
              </a:rPr>
              <a:t>Payung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hukum</a:t>
            </a:r>
            <a:r>
              <a:rPr lang="en-US" sz="2000" dirty="0" smtClean="0">
                <a:solidFill>
                  <a:schemeClr val="tx1"/>
                </a:solidFill>
              </a:rPr>
              <a:t> yang </a:t>
            </a:r>
            <a:r>
              <a:rPr lang="en-US" sz="2000" dirty="0" err="1" smtClean="0">
                <a:solidFill>
                  <a:schemeClr val="tx1"/>
                </a:solidFill>
              </a:rPr>
              <a:t>memastikan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kewajiban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pengalokasian</a:t>
            </a:r>
            <a:r>
              <a:rPr lang="en-US" sz="2000" dirty="0" smtClean="0">
                <a:solidFill>
                  <a:schemeClr val="tx1"/>
                </a:solidFill>
              </a:rPr>
              <a:t> APBD minimal 20% </a:t>
            </a:r>
            <a:r>
              <a:rPr lang="en-US" sz="2000" dirty="0" err="1" smtClean="0">
                <a:solidFill>
                  <a:schemeClr val="tx1"/>
                </a:solidFill>
              </a:rPr>
              <a:t>dari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Pendapatan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Asli</a:t>
            </a:r>
            <a:r>
              <a:rPr lang="en-US" sz="2000" dirty="0" smtClean="0">
                <a:solidFill>
                  <a:schemeClr val="tx1"/>
                </a:solidFill>
              </a:rPr>
              <a:t> Daerah </a:t>
            </a:r>
            <a:r>
              <a:rPr lang="en-US" sz="2000" dirty="0" err="1" smtClean="0">
                <a:solidFill>
                  <a:schemeClr val="tx1"/>
                </a:solidFill>
              </a:rPr>
              <a:t>untuk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fungsi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pendidikan</a:t>
            </a:r>
            <a:r>
              <a:rPr lang="en-US" sz="2000" dirty="0" smtClean="0">
                <a:solidFill>
                  <a:schemeClr val="tx1"/>
                </a:solidFill>
              </a:rPr>
              <a:t>; </a:t>
            </a:r>
            <a:r>
              <a:rPr lang="en-US" sz="2000" dirty="0" err="1" smtClean="0">
                <a:solidFill>
                  <a:schemeClr val="tx1"/>
                </a:solidFill>
              </a:rPr>
              <a:t>dan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</a:p>
          <a:p>
            <a:pPr marL="457200" indent="-457200">
              <a:buFont typeface="+mj-lt"/>
              <a:buAutoNum type="alphaLcPeriod"/>
            </a:pPr>
            <a:r>
              <a:rPr lang="en-US" sz="2000" dirty="0" err="1" smtClean="0">
                <a:solidFill>
                  <a:schemeClr val="tx1"/>
                </a:solidFill>
              </a:rPr>
              <a:t>Regulasi</a:t>
            </a:r>
            <a:r>
              <a:rPr lang="en-US" sz="2000" dirty="0" smtClean="0">
                <a:solidFill>
                  <a:schemeClr val="tx1"/>
                </a:solidFill>
              </a:rPr>
              <a:t> DAK </a:t>
            </a:r>
            <a:r>
              <a:rPr lang="en-US" sz="2000" dirty="0" err="1" smtClean="0">
                <a:solidFill>
                  <a:schemeClr val="tx1"/>
                </a:solidFill>
              </a:rPr>
              <a:t>Fisik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untuk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Kebudayaan</a:t>
            </a:r>
            <a:r>
              <a:rPr lang="en-US" sz="2000" dirty="0" smtClean="0">
                <a:solidFill>
                  <a:schemeClr val="tx1"/>
                </a:solidFill>
              </a:rPr>
              <a:t>.</a:t>
            </a:r>
          </a:p>
          <a:p>
            <a:endParaRPr lang="en-US" sz="2000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4338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1ECBA77-8C1D-4EA2-B3DA-3CA6ACBF5A75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1101623" y="2633873"/>
            <a:ext cx="2219932" cy="993775"/>
          </a:xfrm>
        </p:spPr>
        <p:txBody>
          <a:bodyPr>
            <a:noAutofit/>
          </a:bodyPr>
          <a:lstStyle/>
          <a:p>
            <a:pPr algn="ctr"/>
            <a:r>
              <a:rPr lang="en-US" sz="13143" b="1" dirty="0" smtClean="0">
                <a:solidFill>
                  <a:srgbClr val="0070C0"/>
                </a:solidFill>
                <a:latin typeface="Century Gothic" panose="020B0502020202020204" pitchFamily="34" charset="0"/>
                <a:ea typeface="Adobe Fan Heiti Std B" panose="020B0700000000000000" pitchFamily="34" charset="-128"/>
              </a:rPr>
              <a:t>03</a:t>
            </a:r>
            <a:endParaRPr lang="en-US" sz="13143" b="1" dirty="0">
              <a:solidFill>
                <a:srgbClr val="0070C0"/>
              </a:solidFill>
              <a:latin typeface="Century Gothic" panose="020B0502020202020204" pitchFamily="34" charset="0"/>
              <a:ea typeface="Adobe Fan Heiti Std B" panose="020B0700000000000000" pitchFamily="34" charset="-128"/>
            </a:endParaRPr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3520365" y="2633476"/>
            <a:ext cx="7337248" cy="994172"/>
          </a:xfrm>
          <a:prstGeom prst="rect">
            <a:avLst/>
          </a:prstGeom>
        </p:spPr>
        <p:txBody>
          <a:bodyPr vert="horz" lIns="65314" tIns="32657" rIns="65314" bIns="32657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d-ID" sz="381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Century Gothic" panose="020B0502020202020204" pitchFamily="34" charset="0"/>
                <a:ea typeface="+mj-ea"/>
                <a:cs typeface="+mj-cs"/>
              </a:rPr>
              <a:t>RKP 2019</a:t>
            </a:r>
            <a:endParaRPr kumimoji="0" lang="en-US" sz="3810" b="0" i="0" u="none" strike="noStrike" kern="1200" cap="none" spc="0" normalizeH="0" baseline="0" noProof="0" dirty="0">
              <a:ln>
                <a:noFill/>
              </a:ln>
              <a:solidFill>
                <a:srgbClr val="ED7D31">
                  <a:lumMod val="75000"/>
                </a:srgbClr>
              </a:solidFill>
              <a:effectLst/>
              <a:uLnTx/>
              <a:uFillTx/>
              <a:latin typeface="Century Gothic" panose="020B0502020202020204" pitchFamily="34" charset="0"/>
              <a:ea typeface="+mj-ea"/>
              <a:cs typeface="+mj-cs"/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3274719" y="2379861"/>
            <a:ext cx="0" cy="1501796"/>
          </a:xfrm>
          <a:prstGeom prst="line">
            <a:avLst/>
          </a:prstGeom>
          <a:ln w="285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1168510" y="5831026"/>
            <a:ext cx="4969531" cy="678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905" b="0" i="0" u="none" strike="noStrike" kern="1200" cap="none" spc="0" normalizeH="0" baseline="0" noProof="0" dirty="0" err="1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Kementerian</a:t>
            </a:r>
            <a:r>
              <a:rPr kumimoji="0" lang="en-US" sz="1905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 </a:t>
            </a:r>
            <a:r>
              <a:rPr kumimoji="0" lang="en-US" sz="1905" b="0" i="0" u="none" strike="noStrike" kern="1200" cap="none" spc="0" normalizeH="0" baseline="0" noProof="0" dirty="0" err="1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Pendidikan</a:t>
            </a:r>
            <a:r>
              <a:rPr kumimoji="0" lang="en-US" sz="1905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 </a:t>
            </a:r>
            <a:r>
              <a:rPr kumimoji="0" lang="en-US" sz="1905" b="0" i="0" u="none" strike="noStrike" kern="1200" cap="none" spc="0" normalizeH="0" baseline="0" noProof="0" dirty="0" err="1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dan</a:t>
            </a:r>
            <a:r>
              <a:rPr kumimoji="0" lang="en-US" sz="1905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 </a:t>
            </a:r>
            <a:r>
              <a:rPr kumimoji="0" lang="en-US" sz="1905" b="0" i="0" u="none" strike="noStrike" kern="1200" cap="none" spc="0" normalizeH="0" baseline="0" noProof="0" dirty="0" err="1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Kebudayaan</a:t>
            </a:r>
            <a:endParaRPr kumimoji="0" lang="en-US" sz="1905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Arial" charset="0"/>
              <a:ea typeface="Arial" charset="0"/>
              <a:cs typeface="Arial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905" b="0" i="0" u="none" strike="noStrike" kern="1200" cap="none" spc="0" normalizeH="0" baseline="0" noProof="0" dirty="0" err="1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Republik</a:t>
            </a:r>
            <a:r>
              <a:rPr kumimoji="0" lang="en-US" sz="1905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 Indonesia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8509" y="5153557"/>
            <a:ext cx="600519" cy="6089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4813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4572" y="6637779"/>
            <a:ext cx="3900170" cy="220345"/>
          </a:xfrm>
          <a:custGeom>
            <a:avLst/>
            <a:gdLst/>
            <a:ahLst/>
            <a:cxnLst/>
            <a:rect l="l" t="t" r="r" b="b"/>
            <a:pathLst>
              <a:path w="3900170" h="220345">
                <a:moveTo>
                  <a:pt x="0" y="220218"/>
                </a:moveTo>
                <a:lnTo>
                  <a:pt x="3899916" y="220218"/>
                </a:lnTo>
                <a:lnTo>
                  <a:pt x="3899916" y="0"/>
                </a:lnTo>
                <a:lnTo>
                  <a:pt x="0" y="0"/>
                </a:lnTo>
                <a:lnTo>
                  <a:pt x="0" y="220218"/>
                </a:lnTo>
                <a:close/>
              </a:path>
            </a:pathLst>
          </a:custGeom>
          <a:solidFill>
            <a:srgbClr val="F4A330"/>
          </a:solid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3904488" y="6637779"/>
            <a:ext cx="3926204" cy="220345"/>
          </a:xfrm>
          <a:custGeom>
            <a:avLst/>
            <a:gdLst/>
            <a:ahLst/>
            <a:cxnLst/>
            <a:rect l="l" t="t" r="r" b="b"/>
            <a:pathLst>
              <a:path w="3926204" h="220345">
                <a:moveTo>
                  <a:pt x="0" y="220218"/>
                </a:moveTo>
                <a:lnTo>
                  <a:pt x="3925823" y="220218"/>
                </a:lnTo>
                <a:lnTo>
                  <a:pt x="3925823" y="0"/>
                </a:lnTo>
                <a:lnTo>
                  <a:pt x="0" y="0"/>
                </a:lnTo>
                <a:lnTo>
                  <a:pt x="0" y="220218"/>
                </a:lnTo>
                <a:close/>
              </a:path>
            </a:pathLst>
          </a:custGeom>
          <a:solidFill>
            <a:srgbClr val="549634"/>
          </a:solid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7830311" y="6637779"/>
            <a:ext cx="3924300" cy="220345"/>
          </a:xfrm>
          <a:custGeom>
            <a:avLst/>
            <a:gdLst/>
            <a:ahLst/>
            <a:cxnLst/>
            <a:rect l="l" t="t" r="r" b="b"/>
            <a:pathLst>
              <a:path w="3924300" h="220345">
                <a:moveTo>
                  <a:pt x="0" y="220218"/>
                </a:moveTo>
                <a:lnTo>
                  <a:pt x="3924300" y="220218"/>
                </a:lnTo>
                <a:lnTo>
                  <a:pt x="3924300" y="0"/>
                </a:lnTo>
                <a:lnTo>
                  <a:pt x="0" y="0"/>
                </a:lnTo>
                <a:lnTo>
                  <a:pt x="0" y="220218"/>
                </a:lnTo>
                <a:close/>
              </a:path>
            </a:pathLst>
          </a:custGeom>
          <a:solidFill>
            <a:srgbClr val="0D508F"/>
          </a:solid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0" y="1021081"/>
            <a:ext cx="12192000" cy="7162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11839956" y="6637781"/>
            <a:ext cx="352425" cy="220345"/>
          </a:xfrm>
          <a:custGeom>
            <a:avLst/>
            <a:gdLst/>
            <a:ahLst/>
            <a:cxnLst/>
            <a:rect l="l" t="t" r="r" b="b"/>
            <a:pathLst>
              <a:path w="352425" h="220345">
                <a:moveTo>
                  <a:pt x="0" y="220218"/>
                </a:moveTo>
                <a:lnTo>
                  <a:pt x="352044" y="220218"/>
                </a:lnTo>
                <a:lnTo>
                  <a:pt x="352044" y="0"/>
                </a:lnTo>
                <a:lnTo>
                  <a:pt x="0" y="0"/>
                </a:lnTo>
                <a:lnTo>
                  <a:pt x="0" y="220218"/>
                </a:lnTo>
                <a:close/>
              </a:path>
            </a:pathLst>
          </a:custGeom>
          <a:solidFill>
            <a:srgbClr val="0D508F"/>
          </a:solid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4971288" y="1237488"/>
            <a:ext cx="617220" cy="4200144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5503926" y="4354829"/>
            <a:ext cx="2562225" cy="1106805"/>
          </a:xfrm>
          <a:custGeom>
            <a:avLst/>
            <a:gdLst/>
            <a:ahLst/>
            <a:cxnLst/>
            <a:rect l="l" t="t" r="r" b="b"/>
            <a:pathLst>
              <a:path w="2562225" h="1106804">
                <a:moveTo>
                  <a:pt x="2377440" y="0"/>
                </a:moveTo>
                <a:lnTo>
                  <a:pt x="184403" y="0"/>
                </a:lnTo>
                <a:lnTo>
                  <a:pt x="135382" y="6604"/>
                </a:lnTo>
                <a:lnTo>
                  <a:pt x="91312" y="25146"/>
                </a:lnTo>
                <a:lnTo>
                  <a:pt x="53975" y="53975"/>
                </a:lnTo>
                <a:lnTo>
                  <a:pt x="25146" y="91313"/>
                </a:lnTo>
                <a:lnTo>
                  <a:pt x="6603" y="135382"/>
                </a:lnTo>
                <a:lnTo>
                  <a:pt x="0" y="184404"/>
                </a:lnTo>
                <a:lnTo>
                  <a:pt x="0" y="922020"/>
                </a:lnTo>
                <a:lnTo>
                  <a:pt x="6603" y="971042"/>
                </a:lnTo>
                <a:lnTo>
                  <a:pt x="25146" y="1015111"/>
                </a:lnTo>
                <a:lnTo>
                  <a:pt x="53975" y="1052449"/>
                </a:lnTo>
                <a:lnTo>
                  <a:pt x="91312" y="1081278"/>
                </a:lnTo>
                <a:lnTo>
                  <a:pt x="135382" y="1099820"/>
                </a:lnTo>
                <a:lnTo>
                  <a:pt x="184403" y="1106424"/>
                </a:lnTo>
                <a:lnTo>
                  <a:pt x="2377440" y="1106424"/>
                </a:lnTo>
                <a:lnTo>
                  <a:pt x="2426462" y="1099820"/>
                </a:lnTo>
                <a:lnTo>
                  <a:pt x="2470530" y="1081278"/>
                </a:lnTo>
                <a:lnTo>
                  <a:pt x="2507869" y="1052449"/>
                </a:lnTo>
                <a:lnTo>
                  <a:pt x="2536698" y="1015111"/>
                </a:lnTo>
                <a:lnTo>
                  <a:pt x="2555240" y="971042"/>
                </a:lnTo>
                <a:lnTo>
                  <a:pt x="2561844" y="922020"/>
                </a:lnTo>
                <a:lnTo>
                  <a:pt x="2561844" y="184404"/>
                </a:lnTo>
                <a:lnTo>
                  <a:pt x="2555240" y="135382"/>
                </a:lnTo>
                <a:lnTo>
                  <a:pt x="2536698" y="91313"/>
                </a:lnTo>
                <a:lnTo>
                  <a:pt x="2507869" y="53975"/>
                </a:lnTo>
                <a:lnTo>
                  <a:pt x="2470530" y="25146"/>
                </a:lnTo>
                <a:lnTo>
                  <a:pt x="2426462" y="6604"/>
                </a:lnTo>
                <a:lnTo>
                  <a:pt x="237744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5503926" y="4354829"/>
            <a:ext cx="2562225" cy="1106805"/>
          </a:xfrm>
          <a:custGeom>
            <a:avLst/>
            <a:gdLst/>
            <a:ahLst/>
            <a:cxnLst/>
            <a:rect l="l" t="t" r="r" b="b"/>
            <a:pathLst>
              <a:path w="2562225" h="1106804">
                <a:moveTo>
                  <a:pt x="0" y="184404"/>
                </a:moveTo>
                <a:lnTo>
                  <a:pt x="6603" y="135382"/>
                </a:lnTo>
                <a:lnTo>
                  <a:pt x="25146" y="91313"/>
                </a:lnTo>
                <a:lnTo>
                  <a:pt x="53975" y="53975"/>
                </a:lnTo>
                <a:lnTo>
                  <a:pt x="91312" y="25146"/>
                </a:lnTo>
                <a:lnTo>
                  <a:pt x="135382" y="6604"/>
                </a:lnTo>
                <a:lnTo>
                  <a:pt x="184403" y="0"/>
                </a:lnTo>
                <a:lnTo>
                  <a:pt x="2377440" y="0"/>
                </a:lnTo>
                <a:lnTo>
                  <a:pt x="2426462" y="6604"/>
                </a:lnTo>
                <a:lnTo>
                  <a:pt x="2470530" y="25146"/>
                </a:lnTo>
                <a:lnTo>
                  <a:pt x="2507869" y="53975"/>
                </a:lnTo>
                <a:lnTo>
                  <a:pt x="2536698" y="91313"/>
                </a:lnTo>
                <a:lnTo>
                  <a:pt x="2555240" y="135382"/>
                </a:lnTo>
                <a:lnTo>
                  <a:pt x="2561844" y="184404"/>
                </a:lnTo>
                <a:lnTo>
                  <a:pt x="2561844" y="922020"/>
                </a:lnTo>
                <a:lnTo>
                  <a:pt x="2555240" y="971042"/>
                </a:lnTo>
                <a:lnTo>
                  <a:pt x="2536698" y="1015111"/>
                </a:lnTo>
                <a:lnTo>
                  <a:pt x="2507869" y="1052449"/>
                </a:lnTo>
                <a:lnTo>
                  <a:pt x="2470530" y="1081278"/>
                </a:lnTo>
                <a:lnTo>
                  <a:pt x="2426462" y="1099820"/>
                </a:lnTo>
                <a:lnTo>
                  <a:pt x="2377440" y="1106424"/>
                </a:lnTo>
                <a:lnTo>
                  <a:pt x="184403" y="1106424"/>
                </a:lnTo>
                <a:lnTo>
                  <a:pt x="135382" y="1099820"/>
                </a:lnTo>
                <a:lnTo>
                  <a:pt x="91312" y="1081278"/>
                </a:lnTo>
                <a:lnTo>
                  <a:pt x="53975" y="1052449"/>
                </a:lnTo>
                <a:lnTo>
                  <a:pt x="25146" y="1015111"/>
                </a:lnTo>
                <a:lnTo>
                  <a:pt x="6603" y="971042"/>
                </a:lnTo>
                <a:lnTo>
                  <a:pt x="0" y="922020"/>
                </a:lnTo>
                <a:lnTo>
                  <a:pt x="0" y="184404"/>
                </a:lnTo>
                <a:close/>
              </a:path>
            </a:pathLst>
          </a:custGeom>
          <a:ln w="22860">
            <a:solidFill>
              <a:srgbClr val="FFD966"/>
            </a:solidFill>
          </a:ln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5745226" y="4472685"/>
            <a:ext cx="2085339" cy="84899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49250" marR="337820" lvl="0" indent="0" algn="ctr" defTabSz="914400" rtl="0" eaLnBrk="1" fontAlgn="auto" latinLnBrk="0" hangingPunct="1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800" b="1" i="0" u="none" strike="noStrike" kern="1200" cap="none" spc="120" normalizeH="0" baseline="0" noProof="0" dirty="0">
                <a:ln>
                  <a:noFill/>
                </a:ln>
                <a:solidFill>
                  <a:srgbClr val="7D5F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M</a:t>
            </a:r>
            <a:r>
              <a:rPr kumimoji="0" sz="1800" b="1" i="0" u="none" strike="noStrike" kern="1200" cap="none" spc="70" normalizeH="0" baseline="0" noProof="0" dirty="0">
                <a:ln>
                  <a:noFill/>
                </a:ln>
                <a:solidFill>
                  <a:srgbClr val="7D5F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e</a:t>
            </a:r>
            <a:r>
              <a:rPr kumimoji="0" sz="1800" b="1" i="0" u="none" strike="noStrike" kern="1200" cap="none" spc="-15" normalizeH="0" baseline="0" noProof="0" dirty="0">
                <a:ln>
                  <a:noFill/>
                </a:ln>
                <a:solidFill>
                  <a:srgbClr val="7D5F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n</a:t>
            </a:r>
            <a:r>
              <a:rPr kumimoji="0" sz="1800" b="1" i="0" u="none" strike="noStrike" kern="1200" cap="none" spc="-35" normalizeH="0" baseline="0" noProof="0" dirty="0">
                <a:ln>
                  <a:noFill/>
                </a:ln>
                <a:solidFill>
                  <a:srgbClr val="7D5F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a</a:t>
            </a:r>
            <a:r>
              <a:rPr kumimoji="0" sz="1800" b="1" i="0" u="none" strike="noStrike" kern="1200" cap="none" spc="10" normalizeH="0" baseline="0" noProof="0" dirty="0">
                <a:ln>
                  <a:noFill/>
                </a:ln>
                <a:solidFill>
                  <a:srgbClr val="7D5F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j</a:t>
            </a:r>
            <a:r>
              <a:rPr kumimoji="0" sz="1800" b="1" i="0" u="none" strike="noStrike" kern="1200" cap="none" spc="-45" normalizeH="0" baseline="0" noProof="0" dirty="0">
                <a:ln>
                  <a:noFill/>
                </a:ln>
                <a:solidFill>
                  <a:srgbClr val="7D5F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a</a:t>
            </a:r>
            <a:r>
              <a:rPr kumimoji="0" sz="1800" b="1" i="0" u="none" strike="noStrike" kern="1200" cap="none" spc="5" normalizeH="0" baseline="0" noProof="0" dirty="0">
                <a:ln>
                  <a:noFill/>
                </a:ln>
                <a:solidFill>
                  <a:srgbClr val="7D5F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mk</a:t>
            </a:r>
            <a:r>
              <a:rPr kumimoji="0" sz="1800" b="1" i="0" u="none" strike="noStrike" kern="1200" cap="none" spc="-10" normalizeH="0" baseline="0" noProof="0" dirty="0">
                <a:ln>
                  <a:noFill/>
                </a:ln>
                <a:solidFill>
                  <a:srgbClr val="7D5F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an  </a:t>
            </a:r>
            <a:r>
              <a:rPr kumimoji="0" sz="1800" b="1" i="0" u="none" strike="noStrike" kern="1200" cap="none" spc="-15" normalizeH="0" baseline="0" noProof="0" dirty="0">
                <a:ln>
                  <a:noFill/>
                </a:ln>
                <a:solidFill>
                  <a:srgbClr val="7D5F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Integrasi</a:t>
            </a: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800" b="1" i="0" u="none" strike="noStrike" kern="1200" cap="none" spc="-30" normalizeH="0" baseline="0" noProof="0" dirty="0">
                <a:ln>
                  <a:noFill/>
                </a:ln>
                <a:solidFill>
                  <a:srgbClr val="7D5F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Sumber</a:t>
            </a:r>
            <a:r>
              <a:rPr kumimoji="0" sz="1800" b="1" i="0" u="none" strike="noStrike" kern="1200" cap="none" spc="-110" normalizeH="0" baseline="0" noProof="0" dirty="0">
                <a:ln>
                  <a:noFill/>
                </a:ln>
                <a:solidFill>
                  <a:srgbClr val="7D5F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sz="1800" b="1" i="0" u="none" strike="noStrike" kern="1200" cap="none" spc="-45" normalizeH="0" baseline="0" noProof="0" dirty="0">
                <a:ln>
                  <a:noFill/>
                </a:ln>
                <a:solidFill>
                  <a:srgbClr val="7D5F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Pendanaan</a:t>
            </a: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12" name="object 12"/>
          <p:cNvSpPr/>
          <p:nvPr/>
        </p:nvSpPr>
        <p:spPr>
          <a:xfrm>
            <a:off x="5503926" y="2777489"/>
            <a:ext cx="2562225" cy="1252855"/>
          </a:xfrm>
          <a:custGeom>
            <a:avLst/>
            <a:gdLst/>
            <a:ahLst/>
            <a:cxnLst/>
            <a:rect l="l" t="t" r="r" b="b"/>
            <a:pathLst>
              <a:path w="2562225" h="1252854">
                <a:moveTo>
                  <a:pt x="2353055" y="0"/>
                </a:moveTo>
                <a:lnTo>
                  <a:pt x="208787" y="0"/>
                </a:lnTo>
                <a:lnTo>
                  <a:pt x="160909" y="5461"/>
                </a:lnTo>
                <a:lnTo>
                  <a:pt x="116966" y="21209"/>
                </a:lnTo>
                <a:lnTo>
                  <a:pt x="78232" y="45847"/>
                </a:lnTo>
                <a:lnTo>
                  <a:pt x="45847" y="78232"/>
                </a:lnTo>
                <a:lnTo>
                  <a:pt x="21209" y="116967"/>
                </a:lnTo>
                <a:lnTo>
                  <a:pt x="5461" y="160909"/>
                </a:lnTo>
                <a:lnTo>
                  <a:pt x="0" y="208787"/>
                </a:lnTo>
                <a:lnTo>
                  <a:pt x="0" y="1043940"/>
                </a:lnTo>
                <a:lnTo>
                  <a:pt x="5461" y="1091819"/>
                </a:lnTo>
                <a:lnTo>
                  <a:pt x="21209" y="1135761"/>
                </a:lnTo>
                <a:lnTo>
                  <a:pt x="45847" y="1174496"/>
                </a:lnTo>
                <a:lnTo>
                  <a:pt x="78232" y="1206881"/>
                </a:lnTo>
                <a:lnTo>
                  <a:pt x="116966" y="1231519"/>
                </a:lnTo>
                <a:lnTo>
                  <a:pt x="160909" y="1247267"/>
                </a:lnTo>
                <a:lnTo>
                  <a:pt x="208787" y="1252728"/>
                </a:lnTo>
                <a:lnTo>
                  <a:pt x="2353055" y="1252728"/>
                </a:lnTo>
                <a:lnTo>
                  <a:pt x="2400934" y="1247267"/>
                </a:lnTo>
                <a:lnTo>
                  <a:pt x="2444877" y="1231519"/>
                </a:lnTo>
                <a:lnTo>
                  <a:pt x="2483612" y="1206881"/>
                </a:lnTo>
                <a:lnTo>
                  <a:pt x="2515997" y="1174496"/>
                </a:lnTo>
                <a:lnTo>
                  <a:pt x="2540634" y="1135761"/>
                </a:lnTo>
                <a:lnTo>
                  <a:pt x="2556382" y="1091819"/>
                </a:lnTo>
                <a:lnTo>
                  <a:pt x="2561844" y="1043940"/>
                </a:lnTo>
                <a:lnTo>
                  <a:pt x="2561844" y="208787"/>
                </a:lnTo>
                <a:lnTo>
                  <a:pt x="2556382" y="160909"/>
                </a:lnTo>
                <a:lnTo>
                  <a:pt x="2540634" y="116967"/>
                </a:lnTo>
                <a:lnTo>
                  <a:pt x="2515997" y="78232"/>
                </a:lnTo>
                <a:lnTo>
                  <a:pt x="2483612" y="45847"/>
                </a:lnTo>
                <a:lnTo>
                  <a:pt x="2444877" y="21209"/>
                </a:lnTo>
                <a:lnTo>
                  <a:pt x="2400934" y="5461"/>
                </a:lnTo>
                <a:lnTo>
                  <a:pt x="2353055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3" name="object 13"/>
          <p:cNvSpPr/>
          <p:nvPr/>
        </p:nvSpPr>
        <p:spPr>
          <a:xfrm>
            <a:off x="5503926" y="2777489"/>
            <a:ext cx="2562225" cy="1252855"/>
          </a:xfrm>
          <a:custGeom>
            <a:avLst/>
            <a:gdLst/>
            <a:ahLst/>
            <a:cxnLst/>
            <a:rect l="l" t="t" r="r" b="b"/>
            <a:pathLst>
              <a:path w="2562225" h="1252854">
                <a:moveTo>
                  <a:pt x="0" y="208787"/>
                </a:moveTo>
                <a:lnTo>
                  <a:pt x="5461" y="160909"/>
                </a:lnTo>
                <a:lnTo>
                  <a:pt x="21209" y="116967"/>
                </a:lnTo>
                <a:lnTo>
                  <a:pt x="45847" y="78232"/>
                </a:lnTo>
                <a:lnTo>
                  <a:pt x="78232" y="45847"/>
                </a:lnTo>
                <a:lnTo>
                  <a:pt x="116966" y="21209"/>
                </a:lnTo>
                <a:lnTo>
                  <a:pt x="160909" y="5461"/>
                </a:lnTo>
                <a:lnTo>
                  <a:pt x="208787" y="0"/>
                </a:lnTo>
                <a:lnTo>
                  <a:pt x="2353055" y="0"/>
                </a:lnTo>
                <a:lnTo>
                  <a:pt x="2400934" y="5461"/>
                </a:lnTo>
                <a:lnTo>
                  <a:pt x="2444877" y="21209"/>
                </a:lnTo>
                <a:lnTo>
                  <a:pt x="2483612" y="45847"/>
                </a:lnTo>
                <a:lnTo>
                  <a:pt x="2515997" y="78232"/>
                </a:lnTo>
                <a:lnTo>
                  <a:pt x="2540634" y="116967"/>
                </a:lnTo>
                <a:lnTo>
                  <a:pt x="2556382" y="160909"/>
                </a:lnTo>
                <a:lnTo>
                  <a:pt x="2561844" y="208787"/>
                </a:lnTo>
                <a:lnTo>
                  <a:pt x="2561844" y="1043940"/>
                </a:lnTo>
                <a:lnTo>
                  <a:pt x="2556382" y="1091819"/>
                </a:lnTo>
                <a:lnTo>
                  <a:pt x="2540634" y="1135761"/>
                </a:lnTo>
                <a:lnTo>
                  <a:pt x="2515997" y="1174496"/>
                </a:lnTo>
                <a:lnTo>
                  <a:pt x="2483612" y="1206881"/>
                </a:lnTo>
                <a:lnTo>
                  <a:pt x="2444877" y="1231519"/>
                </a:lnTo>
                <a:lnTo>
                  <a:pt x="2400934" y="1247267"/>
                </a:lnTo>
                <a:lnTo>
                  <a:pt x="2353055" y="1252728"/>
                </a:lnTo>
                <a:lnTo>
                  <a:pt x="208787" y="1252728"/>
                </a:lnTo>
                <a:lnTo>
                  <a:pt x="160909" y="1247267"/>
                </a:lnTo>
                <a:lnTo>
                  <a:pt x="116966" y="1231519"/>
                </a:lnTo>
                <a:lnTo>
                  <a:pt x="78232" y="1206881"/>
                </a:lnTo>
                <a:lnTo>
                  <a:pt x="45847" y="1174496"/>
                </a:lnTo>
                <a:lnTo>
                  <a:pt x="21209" y="1135761"/>
                </a:lnTo>
                <a:lnTo>
                  <a:pt x="5461" y="1091819"/>
                </a:lnTo>
                <a:lnTo>
                  <a:pt x="0" y="1043940"/>
                </a:lnTo>
                <a:lnTo>
                  <a:pt x="0" y="208787"/>
                </a:lnTo>
                <a:close/>
              </a:path>
            </a:pathLst>
          </a:custGeom>
          <a:ln w="22860">
            <a:solidFill>
              <a:srgbClr val="FFD966"/>
            </a:solidFill>
          </a:ln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6118097" y="2967609"/>
            <a:ext cx="1343660" cy="84899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lvl="0" indent="0" algn="ctr" defTabSz="914400" rtl="0" eaLnBrk="1" fontAlgn="auto" latinLnBrk="0" hangingPunct="1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800" b="1" i="0" u="none" strike="noStrike" kern="1200" cap="none" spc="220" normalizeH="0" baseline="0" noProof="0" dirty="0">
                <a:ln>
                  <a:noFill/>
                </a:ln>
                <a:solidFill>
                  <a:srgbClr val="7D5F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M</a:t>
            </a:r>
            <a:r>
              <a:rPr kumimoji="0" sz="1800" b="1" i="0" u="none" strike="noStrike" kern="1200" cap="none" spc="5" normalizeH="0" baseline="0" noProof="0" dirty="0">
                <a:ln>
                  <a:noFill/>
                </a:ln>
                <a:solidFill>
                  <a:srgbClr val="7D5F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e</a:t>
            </a:r>
            <a:r>
              <a:rPr kumimoji="0" sz="1800" b="1" i="0" u="none" strike="noStrike" kern="1200" cap="none" spc="0" normalizeH="0" baseline="0" noProof="0" dirty="0">
                <a:ln>
                  <a:noFill/>
                </a:ln>
                <a:solidFill>
                  <a:srgbClr val="7D5F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m</a:t>
            </a:r>
            <a:r>
              <a:rPr kumimoji="0" sz="1800" b="1" i="0" u="none" strike="noStrike" kern="1200" cap="none" spc="-45" normalizeH="0" baseline="0" noProof="0" dirty="0">
                <a:ln>
                  <a:noFill/>
                </a:ln>
                <a:solidFill>
                  <a:srgbClr val="7D5F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ast</a:t>
            </a:r>
            <a:r>
              <a:rPr kumimoji="0" sz="1800" b="1" i="0" u="none" strike="noStrike" kern="1200" cap="none" spc="-35" normalizeH="0" baseline="0" noProof="0" dirty="0">
                <a:ln>
                  <a:noFill/>
                </a:ln>
                <a:solidFill>
                  <a:srgbClr val="7D5F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i</a:t>
            </a:r>
            <a:r>
              <a:rPr kumimoji="0" sz="1800" b="1" i="0" u="none" strike="noStrike" kern="1200" cap="none" spc="5" normalizeH="0" baseline="0" noProof="0" dirty="0">
                <a:ln>
                  <a:noFill/>
                </a:ln>
                <a:solidFill>
                  <a:srgbClr val="7D5F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k</a:t>
            </a:r>
            <a:r>
              <a:rPr kumimoji="0" sz="1800" b="1" i="0" u="none" strike="noStrike" kern="1200" cap="none" spc="-30" normalizeH="0" baseline="0" noProof="0" dirty="0">
                <a:ln>
                  <a:noFill/>
                </a:ln>
                <a:solidFill>
                  <a:srgbClr val="7D5F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a</a:t>
            </a:r>
            <a:r>
              <a:rPr kumimoji="0" sz="1800" b="1" i="0" u="none" strike="noStrike" kern="1200" cap="none" spc="-10" normalizeH="0" baseline="0" noProof="0" dirty="0">
                <a:ln>
                  <a:noFill/>
                </a:ln>
                <a:solidFill>
                  <a:srgbClr val="7D5F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n  </a:t>
            </a:r>
            <a:r>
              <a:rPr kumimoji="0" sz="1800" b="1" i="0" u="none" strike="noStrike" kern="1200" cap="none" spc="-195" normalizeH="0" baseline="0" noProof="0" dirty="0">
                <a:ln>
                  <a:noFill/>
                </a:ln>
                <a:solidFill>
                  <a:srgbClr val="7D5F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P</a:t>
            </a:r>
            <a:r>
              <a:rPr kumimoji="0" sz="1800" b="1" i="0" u="none" strike="noStrike" kern="1200" cap="none" spc="-20" normalizeH="0" baseline="0" noProof="0" dirty="0">
                <a:ln>
                  <a:noFill/>
                </a:ln>
                <a:solidFill>
                  <a:srgbClr val="7D5F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e</a:t>
            </a:r>
            <a:r>
              <a:rPr kumimoji="0" sz="1800" b="1" i="0" u="none" strike="noStrike" kern="1200" cap="none" spc="-10" normalizeH="0" baseline="0" noProof="0" dirty="0">
                <a:ln>
                  <a:noFill/>
                </a:ln>
                <a:solidFill>
                  <a:srgbClr val="7D5F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l</a:t>
            </a:r>
            <a:r>
              <a:rPr kumimoji="0" sz="1800" b="1" i="0" u="none" strike="noStrike" kern="1200" cap="none" spc="-35" normalizeH="0" baseline="0" noProof="0" dirty="0">
                <a:ln>
                  <a:noFill/>
                </a:ln>
                <a:solidFill>
                  <a:srgbClr val="7D5F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a</a:t>
            </a:r>
            <a:r>
              <a:rPr kumimoji="0" sz="1800" b="1" i="0" u="none" strike="noStrike" kern="1200" cap="none" spc="-105" normalizeH="0" baseline="0" noProof="0" dirty="0">
                <a:ln>
                  <a:noFill/>
                </a:ln>
                <a:solidFill>
                  <a:srgbClr val="7D5F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ks</a:t>
            </a:r>
            <a:r>
              <a:rPr kumimoji="0" sz="1800" b="1" i="0" u="none" strike="noStrike" kern="1200" cap="none" spc="-45" normalizeH="0" baseline="0" noProof="0" dirty="0">
                <a:ln>
                  <a:noFill/>
                </a:ln>
                <a:solidFill>
                  <a:srgbClr val="7D5F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a</a:t>
            </a:r>
            <a:r>
              <a:rPr kumimoji="0" sz="1800" b="1" i="0" u="none" strike="noStrike" kern="1200" cap="none" spc="-25" normalizeH="0" baseline="0" noProof="0" dirty="0">
                <a:ln>
                  <a:noFill/>
                </a:ln>
                <a:solidFill>
                  <a:srgbClr val="7D5F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naan  </a:t>
            </a:r>
            <a:r>
              <a:rPr kumimoji="0" sz="1800" b="1" i="0" u="none" strike="noStrike" kern="1200" cap="none" spc="-15" normalizeH="0" baseline="0" noProof="0" dirty="0">
                <a:ln>
                  <a:noFill/>
                </a:ln>
                <a:solidFill>
                  <a:srgbClr val="7D5F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Program</a:t>
            </a: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15" name="object 15"/>
          <p:cNvSpPr/>
          <p:nvPr/>
        </p:nvSpPr>
        <p:spPr>
          <a:xfrm>
            <a:off x="5503926" y="1251966"/>
            <a:ext cx="2562225" cy="1045844"/>
          </a:xfrm>
          <a:custGeom>
            <a:avLst/>
            <a:gdLst/>
            <a:ahLst/>
            <a:cxnLst/>
            <a:rect l="l" t="t" r="r" b="b"/>
            <a:pathLst>
              <a:path w="2562225" h="1045844">
                <a:moveTo>
                  <a:pt x="2387600" y="0"/>
                </a:moveTo>
                <a:lnTo>
                  <a:pt x="174244" y="0"/>
                </a:lnTo>
                <a:lnTo>
                  <a:pt x="127888" y="6223"/>
                </a:lnTo>
                <a:lnTo>
                  <a:pt x="86233" y="23749"/>
                </a:lnTo>
                <a:lnTo>
                  <a:pt x="51053" y="51054"/>
                </a:lnTo>
                <a:lnTo>
                  <a:pt x="23749" y="86233"/>
                </a:lnTo>
                <a:lnTo>
                  <a:pt x="6223" y="127888"/>
                </a:lnTo>
                <a:lnTo>
                  <a:pt x="0" y="174244"/>
                </a:lnTo>
                <a:lnTo>
                  <a:pt x="0" y="871220"/>
                </a:lnTo>
                <a:lnTo>
                  <a:pt x="6223" y="917575"/>
                </a:lnTo>
                <a:lnTo>
                  <a:pt x="23749" y="959231"/>
                </a:lnTo>
                <a:lnTo>
                  <a:pt x="51053" y="994410"/>
                </a:lnTo>
                <a:lnTo>
                  <a:pt x="86233" y="1021714"/>
                </a:lnTo>
                <a:lnTo>
                  <a:pt x="127888" y="1039241"/>
                </a:lnTo>
                <a:lnTo>
                  <a:pt x="174244" y="1045463"/>
                </a:lnTo>
                <a:lnTo>
                  <a:pt x="2387600" y="1045463"/>
                </a:lnTo>
                <a:lnTo>
                  <a:pt x="2433954" y="1039241"/>
                </a:lnTo>
                <a:lnTo>
                  <a:pt x="2475610" y="1021714"/>
                </a:lnTo>
                <a:lnTo>
                  <a:pt x="2510790" y="994410"/>
                </a:lnTo>
                <a:lnTo>
                  <a:pt x="2538095" y="959231"/>
                </a:lnTo>
                <a:lnTo>
                  <a:pt x="2555621" y="917575"/>
                </a:lnTo>
                <a:lnTo>
                  <a:pt x="2561844" y="871220"/>
                </a:lnTo>
                <a:lnTo>
                  <a:pt x="2561844" y="174244"/>
                </a:lnTo>
                <a:lnTo>
                  <a:pt x="2555621" y="127888"/>
                </a:lnTo>
                <a:lnTo>
                  <a:pt x="2538095" y="86233"/>
                </a:lnTo>
                <a:lnTo>
                  <a:pt x="2510790" y="51054"/>
                </a:lnTo>
                <a:lnTo>
                  <a:pt x="2475610" y="23749"/>
                </a:lnTo>
                <a:lnTo>
                  <a:pt x="2433954" y="6223"/>
                </a:lnTo>
                <a:lnTo>
                  <a:pt x="238760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6" name="object 16"/>
          <p:cNvSpPr/>
          <p:nvPr/>
        </p:nvSpPr>
        <p:spPr>
          <a:xfrm>
            <a:off x="5503926" y="1251966"/>
            <a:ext cx="2562225" cy="1045844"/>
          </a:xfrm>
          <a:custGeom>
            <a:avLst/>
            <a:gdLst/>
            <a:ahLst/>
            <a:cxnLst/>
            <a:rect l="l" t="t" r="r" b="b"/>
            <a:pathLst>
              <a:path w="2562225" h="1045844">
                <a:moveTo>
                  <a:pt x="0" y="174244"/>
                </a:moveTo>
                <a:lnTo>
                  <a:pt x="6223" y="127888"/>
                </a:lnTo>
                <a:lnTo>
                  <a:pt x="23749" y="86233"/>
                </a:lnTo>
                <a:lnTo>
                  <a:pt x="51053" y="51054"/>
                </a:lnTo>
                <a:lnTo>
                  <a:pt x="86233" y="23749"/>
                </a:lnTo>
                <a:lnTo>
                  <a:pt x="127888" y="6223"/>
                </a:lnTo>
                <a:lnTo>
                  <a:pt x="174244" y="0"/>
                </a:lnTo>
                <a:lnTo>
                  <a:pt x="2387600" y="0"/>
                </a:lnTo>
                <a:lnTo>
                  <a:pt x="2433954" y="6223"/>
                </a:lnTo>
                <a:lnTo>
                  <a:pt x="2475610" y="23749"/>
                </a:lnTo>
                <a:lnTo>
                  <a:pt x="2510790" y="51054"/>
                </a:lnTo>
                <a:lnTo>
                  <a:pt x="2538095" y="86233"/>
                </a:lnTo>
                <a:lnTo>
                  <a:pt x="2555621" y="127888"/>
                </a:lnTo>
                <a:lnTo>
                  <a:pt x="2561844" y="174244"/>
                </a:lnTo>
                <a:lnTo>
                  <a:pt x="2561844" y="871220"/>
                </a:lnTo>
                <a:lnTo>
                  <a:pt x="2555621" y="917575"/>
                </a:lnTo>
                <a:lnTo>
                  <a:pt x="2538095" y="959231"/>
                </a:lnTo>
                <a:lnTo>
                  <a:pt x="2510790" y="994410"/>
                </a:lnTo>
                <a:lnTo>
                  <a:pt x="2475610" y="1021714"/>
                </a:lnTo>
                <a:lnTo>
                  <a:pt x="2433954" y="1039241"/>
                </a:lnTo>
                <a:lnTo>
                  <a:pt x="2387600" y="1045463"/>
                </a:lnTo>
                <a:lnTo>
                  <a:pt x="174244" y="1045463"/>
                </a:lnTo>
                <a:lnTo>
                  <a:pt x="127888" y="1039241"/>
                </a:lnTo>
                <a:lnTo>
                  <a:pt x="86233" y="1021714"/>
                </a:lnTo>
                <a:lnTo>
                  <a:pt x="51053" y="994410"/>
                </a:lnTo>
                <a:lnTo>
                  <a:pt x="23749" y="959231"/>
                </a:lnTo>
                <a:lnTo>
                  <a:pt x="6223" y="917575"/>
                </a:lnTo>
                <a:lnTo>
                  <a:pt x="0" y="871220"/>
                </a:lnTo>
                <a:lnTo>
                  <a:pt x="0" y="174244"/>
                </a:lnTo>
                <a:close/>
              </a:path>
            </a:pathLst>
          </a:custGeom>
          <a:ln w="22860">
            <a:solidFill>
              <a:srgbClr val="FFD966"/>
            </a:solidFill>
          </a:ln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5820917" y="1750314"/>
            <a:ext cx="190944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0" lvl="0" indent="0" algn="l" defTabSz="914400" rtl="0" eaLnBrk="1" fontAlgn="auto" latinLnBrk="0" hangingPunct="1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800" b="1" i="0" u="none" strike="noStrike" kern="1200" cap="none" spc="-25" normalizeH="0" baseline="0" noProof="0" dirty="0">
                <a:ln>
                  <a:noFill/>
                </a:ln>
                <a:solidFill>
                  <a:srgbClr val="7D5F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Prioritas</a:t>
            </a:r>
            <a:r>
              <a:rPr kumimoji="0" sz="1800" b="1" i="0" u="none" strike="noStrike" kern="1200" cap="none" spc="-175" normalizeH="0" baseline="0" noProof="0" dirty="0">
                <a:ln>
                  <a:noFill/>
                </a:ln>
                <a:solidFill>
                  <a:srgbClr val="7D5F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sz="1800" b="1" i="0" u="none" strike="noStrike" kern="1200" cap="none" spc="-25" normalizeH="0" baseline="0" noProof="0" dirty="0">
                <a:ln>
                  <a:noFill/>
                </a:ln>
                <a:solidFill>
                  <a:srgbClr val="7D5F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Nasional</a:t>
            </a: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8296656" y="4430267"/>
            <a:ext cx="3456940" cy="1106805"/>
          </a:xfrm>
          <a:prstGeom prst="rect">
            <a:avLst/>
          </a:prstGeom>
          <a:solidFill>
            <a:srgbClr val="BD9000"/>
          </a:solidFill>
        </p:spPr>
        <p:txBody>
          <a:bodyPr vert="horz" wrap="square" lIns="0" tIns="179070" rIns="0" bIns="0" rtlCol="0">
            <a:spAutoFit/>
          </a:bodyPr>
          <a:lstStyle/>
          <a:p>
            <a:pPr marL="135255" marR="117475" lvl="0" indent="2540" algn="ctr" defTabSz="914400" rtl="0" eaLnBrk="1" fontAlgn="auto" latinLnBrk="0" hangingPunct="1">
              <a:lnSpc>
                <a:spcPct val="100000"/>
              </a:lnSpc>
              <a:spcBef>
                <a:spcPts val="141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600" b="1" i="0" u="none" strike="noStrike" kern="1200" cap="none" spc="-45" normalizeH="0" baseline="0" noProof="0" dirty="0">
                <a:ln>
                  <a:noFill/>
                </a:ln>
                <a:solidFill>
                  <a:srgbClr val="F0F0F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Belanja </a:t>
            </a:r>
            <a:r>
              <a:rPr kumimoji="0" sz="1600" b="1" i="0" u="none" strike="noStrike" kern="1200" cap="none" spc="-15" normalizeH="0" baseline="0" noProof="0" dirty="0">
                <a:ln>
                  <a:noFill/>
                </a:ln>
                <a:solidFill>
                  <a:srgbClr val="F0F0F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K/L, </a:t>
            </a:r>
            <a:r>
              <a:rPr kumimoji="0" sz="1600" b="1" i="0" u="none" strike="noStrike" kern="1200" cap="none" spc="-45" normalizeH="0" baseline="0" noProof="0" dirty="0">
                <a:ln>
                  <a:noFill/>
                </a:ln>
                <a:solidFill>
                  <a:srgbClr val="F0F0F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Belanja </a:t>
            </a:r>
            <a:r>
              <a:rPr kumimoji="0" sz="1600" b="1" i="0" u="none" strike="noStrike" kern="1200" cap="none" spc="20" normalizeH="0" baseline="0" noProof="0" dirty="0">
                <a:ln>
                  <a:noFill/>
                </a:ln>
                <a:solidFill>
                  <a:srgbClr val="F0F0F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Non </a:t>
            </a:r>
            <a:r>
              <a:rPr kumimoji="0" sz="1600" b="1" i="0" u="none" strike="noStrike" kern="1200" cap="none" spc="-15" normalizeH="0" baseline="0" noProof="0" dirty="0">
                <a:ln>
                  <a:noFill/>
                </a:ln>
                <a:solidFill>
                  <a:srgbClr val="F0F0F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K/L,  </a:t>
            </a:r>
            <a:r>
              <a:rPr kumimoji="0" sz="1600" b="1" i="0" u="none" strike="noStrike" kern="1200" cap="none" spc="-45" normalizeH="0" baseline="0" noProof="0" dirty="0">
                <a:ln>
                  <a:noFill/>
                </a:ln>
                <a:solidFill>
                  <a:srgbClr val="F0F0F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Belanja </a:t>
            </a:r>
            <a:r>
              <a:rPr kumimoji="0" sz="1600" b="1" i="0" u="none" strike="noStrike" kern="1200" cap="none" spc="-65" normalizeH="0" baseline="0" noProof="0" dirty="0">
                <a:ln>
                  <a:noFill/>
                </a:ln>
                <a:solidFill>
                  <a:srgbClr val="F0F0F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Transfer </a:t>
            </a:r>
            <a:r>
              <a:rPr kumimoji="0" sz="1600" b="1" i="0" u="none" strike="noStrike" kern="1200" cap="none" spc="-40" normalizeH="0" baseline="0" noProof="0" dirty="0">
                <a:ln>
                  <a:noFill/>
                </a:ln>
                <a:solidFill>
                  <a:srgbClr val="F0F0F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ke </a:t>
            </a:r>
            <a:r>
              <a:rPr kumimoji="0" sz="1600" b="1" i="0" u="none" strike="noStrike" kern="1200" cap="none" spc="-15" normalizeH="0" baseline="0" noProof="0" dirty="0">
                <a:ln>
                  <a:noFill/>
                </a:ln>
                <a:solidFill>
                  <a:srgbClr val="F0F0F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Daerah, </a:t>
            </a:r>
            <a:r>
              <a:rPr kumimoji="0" sz="1600" b="1" i="0" u="none" strike="noStrike" kern="1200" cap="none" spc="-30" normalizeH="0" baseline="0" noProof="0" dirty="0">
                <a:ln>
                  <a:noFill/>
                </a:ln>
                <a:solidFill>
                  <a:srgbClr val="F0F0F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PHLN,  </a:t>
            </a:r>
            <a:r>
              <a:rPr kumimoji="0" sz="1600" b="1" i="0" u="none" strike="noStrike" kern="1200" cap="none" spc="15" normalizeH="0" baseline="0" noProof="0" dirty="0">
                <a:ln>
                  <a:noFill/>
                </a:ln>
                <a:solidFill>
                  <a:srgbClr val="F0F0F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BUMN, </a:t>
            </a:r>
            <a:r>
              <a:rPr kumimoji="0" sz="1600" b="1" i="0" u="none" strike="noStrike" kern="1200" cap="none" spc="0" normalizeH="0" baseline="0" noProof="0" dirty="0">
                <a:ln>
                  <a:noFill/>
                </a:ln>
                <a:solidFill>
                  <a:srgbClr val="F0F0F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PINA </a:t>
            </a:r>
            <a:r>
              <a:rPr kumimoji="0" sz="1600" b="1" i="0" u="none" strike="noStrike" kern="1200" cap="none" spc="-15" normalizeH="0" baseline="0" noProof="0" dirty="0">
                <a:ln>
                  <a:noFill/>
                </a:ln>
                <a:solidFill>
                  <a:srgbClr val="F0F0F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dan</a:t>
            </a:r>
            <a:r>
              <a:rPr kumimoji="0" sz="1600" b="1" i="0" u="none" strike="noStrike" kern="1200" cap="none" spc="-20" normalizeH="0" baseline="0" noProof="0" dirty="0">
                <a:ln>
                  <a:noFill/>
                </a:ln>
                <a:solidFill>
                  <a:srgbClr val="F0F0F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sz="1600" b="1" i="0" u="none" strike="noStrike" kern="1200" cap="none" spc="-60" normalizeH="0" baseline="0" noProof="0" dirty="0">
                <a:ln>
                  <a:noFill/>
                </a:ln>
                <a:solidFill>
                  <a:srgbClr val="F0F0F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Swasta</a:t>
            </a:r>
            <a:endParaRPr kumimoji="0" sz="16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8296656" y="2935223"/>
            <a:ext cx="3456940" cy="1108075"/>
          </a:xfrm>
          <a:prstGeom prst="rect">
            <a:avLst/>
          </a:prstGeom>
          <a:solidFill>
            <a:srgbClr val="FFD966"/>
          </a:solidFill>
        </p:spPr>
        <p:txBody>
          <a:bodyPr vert="horz" wrap="square" lIns="0" tIns="131445" rIns="0" bIns="0" rtlCol="0">
            <a:spAutoFit/>
          </a:bodyPr>
          <a:lstStyle/>
          <a:p>
            <a:pPr marL="448945" marR="432434" lvl="0" indent="0" algn="ctr" defTabSz="914400" rtl="0" eaLnBrk="1" fontAlgn="auto" latinLnBrk="0" hangingPunct="1">
              <a:lnSpc>
                <a:spcPct val="100000"/>
              </a:lnSpc>
              <a:spcBef>
                <a:spcPts val="1035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800" b="1" i="0" u="none" strike="noStrike" kern="1200" cap="none" spc="-35" normalizeH="0" baseline="0" noProof="0" dirty="0">
                <a:ln>
                  <a:noFill/>
                </a:ln>
                <a:solidFill>
                  <a:srgbClr val="934F04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Pengendalian</a:t>
            </a:r>
            <a:r>
              <a:rPr kumimoji="0" sz="1800" b="1" i="0" u="none" strike="noStrike" kern="1200" cap="none" spc="-135" normalizeH="0" baseline="0" noProof="0" dirty="0">
                <a:ln>
                  <a:noFill/>
                </a:ln>
                <a:solidFill>
                  <a:srgbClr val="934F04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sz="1800" b="1" i="0" u="none" strike="noStrike" kern="1200" cap="none" spc="-10" normalizeH="0" baseline="0" noProof="0" dirty="0">
                <a:ln>
                  <a:noFill/>
                </a:ln>
                <a:solidFill>
                  <a:srgbClr val="934F04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Dilakukan  </a:t>
            </a:r>
            <a:r>
              <a:rPr kumimoji="0" sz="1800" b="1" i="0" u="none" strike="noStrike" kern="1200" cap="none" spc="-35" normalizeH="0" baseline="0" noProof="0" dirty="0">
                <a:ln>
                  <a:noFill/>
                </a:ln>
                <a:solidFill>
                  <a:srgbClr val="934F04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Sampai </a:t>
            </a:r>
            <a:r>
              <a:rPr kumimoji="0" sz="1800" b="1" i="0" u="none" strike="noStrike" kern="1200" cap="none" spc="-30" normalizeH="0" baseline="0" noProof="0" dirty="0">
                <a:ln>
                  <a:noFill/>
                </a:ln>
                <a:solidFill>
                  <a:srgbClr val="934F04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ke </a:t>
            </a:r>
            <a:r>
              <a:rPr kumimoji="0" sz="1800" b="1" i="0" u="none" strike="noStrike" kern="1200" cap="none" spc="-65" normalizeH="0" baseline="0" noProof="0" dirty="0">
                <a:ln>
                  <a:noFill/>
                </a:ln>
                <a:solidFill>
                  <a:srgbClr val="934F04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Level </a:t>
            </a:r>
            <a:r>
              <a:rPr kumimoji="0" sz="1800" b="1" i="0" u="none" strike="noStrike" kern="1200" cap="none" spc="-40" normalizeH="0" baseline="0" noProof="0" dirty="0">
                <a:ln>
                  <a:noFill/>
                </a:ln>
                <a:solidFill>
                  <a:srgbClr val="934F04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Proyek  </a:t>
            </a:r>
            <a:r>
              <a:rPr kumimoji="0" sz="1800" b="1" i="0" u="none" strike="noStrike" kern="1200" cap="none" spc="-25" normalizeH="0" baseline="0" noProof="0" dirty="0">
                <a:ln>
                  <a:noFill/>
                </a:ln>
                <a:solidFill>
                  <a:srgbClr val="934F04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(satuan</a:t>
            </a:r>
            <a:r>
              <a:rPr kumimoji="0" sz="1800" b="1" i="0" u="none" strike="noStrike" kern="1200" cap="none" spc="-65" normalizeH="0" baseline="0" noProof="0" dirty="0">
                <a:ln>
                  <a:noFill/>
                </a:ln>
                <a:solidFill>
                  <a:srgbClr val="934F04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sz="1800" b="1" i="0" u="none" strike="noStrike" kern="1200" cap="none" spc="40" normalizeH="0" baseline="0" noProof="0" dirty="0">
                <a:ln>
                  <a:noFill/>
                </a:ln>
                <a:solidFill>
                  <a:srgbClr val="934F04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3)</a:t>
            </a: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20" name="object 20"/>
          <p:cNvSpPr/>
          <p:nvPr/>
        </p:nvSpPr>
        <p:spPr>
          <a:xfrm>
            <a:off x="760" y="5680709"/>
            <a:ext cx="12192000" cy="957580"/>
          </a:xfrm>
          <a:custGeom>
            <a:avLst/>
            <a:gdLst/>
            <a:ahLst/>
            <a:cxnLst/>
            <a:rect l="l" t="t" r="r" b="b"/>
            <a:pathLst>
              <a:path w="12192000" h="957579">
                <a:moveTo>
                  <a:pt x="0" y="957071"/>
                </a:moveTo>
                <a:lnTo>
                  <a:pt x="12192000" y="957071"/>
                </a:lnTo>
                <a:lnTo>
                  <a:pt x="12192000" y="0"/>
                </a:lnTo>
                <a:lnTo>
                  <a:pt x="0" y="0"/>
                </a:lnTo>
                <a:lnTo>
                  <a:pt x="0" y="957071"/>
                </a:lnTo>
                <a:close/>
              </a:path>
            </a:pathLst>
          </a:custGeom>
          <a:solidFill>
            <a:srgbClr val="FFF0CC"/>
          </a:solid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1" name="object 21"/>
          <p:cNvSpPr/>
          <p:nvPr/>
        </p:nvSpPr>
        <p:spPr>
          <a:xfrm>
            <a:off x="760" y="5680709"/>
            <a:ext cx="12192000" cy="957580"/>
          </a:xfrm>
          <a:custGeom>
            <a:avLst/>
            <a:gdLst/>
            <a:ahLst/>
            <a:cxnLst/>
            <a:rect l="l" t="t" r="r" b="b"/>
            <a:pathLst>
              <a:path w="12192000" h="957579">
                <a:moveTo>
                  <a:pt x="0" y="957071"/>
                </a:moveTo>
                <a:lnTo>
                  <a:pt x="12192000" y="957071"/>
                </a:lnTo>
                <a:lnTo>
                  <a:pt x="12192000" y="0"/>
                </a:lnTo>
                <a:lnTo>
                  <a:pt x="0" y="0"/>
                </a:lnTo>
                <a:lnTo>
                  <a:pt x="0" y="957071"/>
                </a:lnTo>
                <a:close/>
              </a:path>
            </a:pathLst>
          </a:custGeom>
          <a:ln w="19812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4572" y="5724855"/>
            <a:ext cx="12187555" cy="84899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892425" marR="0" lvl="0" indent="0" algn="l" defTabSz="914400" rtl="0" eaLnBrk="1" fontAlgn="auto" latinLnBrk="0" hangingPunct="1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800" b="1" i="0" u="none" strike="noStrike" kern="1200" cap="none" spc="25" normalizeH="0" baseline="0" noProof="0" dirty="0">
                <a:ln>
                  <a:noFill/>
                </a:ln>
                <a:solidFill>
                  <a:srgbClr val="385521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2019 </a:t>
            </a:r>
            <a:r>
              <a:rPr kumimoji="0" sz="1800" b="1" i="0" u="none" strike="noStrike" kern="1200" cap="none" spc="-25" normalizeH="0" baseline="0" noProof="0" dirty="0">
                <a:ln>
                  <a:noFill/>
                </a:ln>
                <a:solidFill>
                  <a:srgbClr val="385521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adalah </a:t>
            </a:r>
            <a:r>
              <a:rPr kumimoji="0" sz="1800" b="1" i="0" u="none" strike="noStrike" kern="1200" cap="none" spc="0" normalizeH="0" baseline="0" noProof="0" dirty="0">
                <a:ln>
                  <a:noFill/>
                </a:ln>
                <a:solidFill>
                  <a:srgbClr val="385521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tahun </a:t>
            </a:r>
            <a:r>
              <a:rPr kumimoji="0" sz="1800" b="1" i="0" u="none" strike="noStrike" kern="1200" cap="none" spc="-5" normalizeH="0" baseline="0" noProof="0" dirty="0">
                <a:ln>
                  <a:noFill/>
                </a:ln>
                <a:solidFill>
                  <a:srgbClr val="385521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terakhir </a:t>
            </a:r>
            <a:r>
              <a:rPr kumimoji="0" sz="1800" b="1" i="0" u="none" strike="noStrike" kern="1200" cap="none" spc="-40" normalizeH="0" baseline="0" noProof="0" dirty="0">
                <a:ln>
                  <a:noFill/>
                </a:ln>
                <a:solidFill>
                  <a:srgbClr val="385521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pelaksanaan </a:t>
            </a:r>
            <a:r>
              <a:rPr kumimoji="0" sz="1800" b="1" i="0" u="none" strike="noStrike" kern="1200" cap="none" spc="-70" normalizeH="0" baseline="0" noProof="0" dirty="0">
                <a:ln>
                  <a:noFill/>
                </a:ln>
                <a:solidFill>
                  <a:srgbClr val="385521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RPJMN</a:t>
            </a:r>
            <a:r>
              <a:rPr kumimoji="0" sz="1800" b="1" i="0" u="none" strike="noStrike" kern="1200" cap="none" spc="-130" normalizeH="0" baseline="0" noProof="0" dirty="0">
                <a:ln>
                  <a:noFill/>
                </a:ln>
                <a:solidFill>
                  <a:srgbClr val="385521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sz="1800" b="1" i="0" u="none" strike="noStrike" kern="1200" cap="none" spc="30" normalizeH="0" baseline="0" noProof="0" dirty="0">
                <a:ln>
                  <a:noFill/>
                </a:ln>
                <a:solidFill>
                  <a:srgbClr val="385521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2015-2019.</a:t>
            </a: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  <a:p>
            <a:pPr marL="629285" marR="624205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800" b="1" i="0" u="none" strike="noStrike" kern="1200" cap="none" spc="-120" normalizeH="0" baseline="0" noProof="0" dirty="0">
                <a:ln>
                  <a:noFill/>
                </a:ln>
                <a:solidFill>
                  <a:srgbClr val="385521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RKP </a:t>
            </a:r>
            <a:r>
              <a:rPr kumimoji="0" sz="1800" b="1" i="0" u="none" strike="noStrike" kern="1200" cap="none" spc="25" normalizeH="0" baseline="0" noProof="0" dirty="0">
                <a:ln>
                  <a:noFill/>
                </a:ln>
                <a:solidFill>
                  <a:srgbClr val="385521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2019 </a:t>
            </a:r>
            <a:r>
              <a:rPr kumimoji="0" sz="1800" b="1" i="0" u="none" strike="noStrike" kern="1200" cap="none" spc="-30" normalizeH="0" baseline="0" noProof="0" dirty="0">
                <a:ln>
                  <a:noFill/>
                </a:ln>
                <a:solidFill>
                  <a:srgbClr val="385521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fokus </a:t>
            </a:r>
            <a:r>
              <a:rPr kumimoji="0" sz="1800" b="1" i="0" u="none" strike="noStrike" kern="1200" cap="none" spc="-15" normalizeH="0" baseline="0" noProof="0" dirty="0">
                <a:ln>
                  <a:noFill/>
                </a:ln>
                <a:solidFill>
                  <a:srgbClr val="385521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pada </a:t>
            </a:r>
            <a:r>
              <a:rPr kumimoji="0" sz="1800" b="1" i="0" u="none" strike="noStrike" kern="1200" cap="none" spc="-30" normalizeH="0" baseline="0" noProof="0" dirty="0">
                <a:ln>
                  <a:noFill/>
                </a:ln>
                <a:solidFill>
                  <a:srgbClr val="385521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optimalisasi </a:t>
            </a:r>
            <a:r>
              <a:rPr kumimoji="0" sz="1800" b="1" i="0" u="none" strike="noStrike" kern="1200" cap="none" spc="0" normalizeH="0" baseline="0" noProof="0" dirty="0">
                <a:ln>
                  <a:noFill/>
                </a:ln>
                <a:solidFill>
                  <a:srgbClr val="385521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pemanfaatan </a:t>
            </a:r>
            <a:r>
              <a:rPr kumimoji="0" sz="1800" b="1" i="0" u="none" strike="noStrike" kern="1200" cap="none" spc="-35" normalizeH="0" baseline="0" noProof="0" dirty="0">
                <a:ln>
                  <a:noFill/>
                </a:ln>
                <a:solidFill>
                  <a:srgbClr val="385521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seluruh </a:t>
            </a:r>
            <a:r>
              <a:rPr kumimoji="0" sz="1800" b="1" i="0" u="none" strike="noStrike" kern="1200" cap="none" spc="-30" normalizeH="0" baseline="0" noProof="0" dirty="0">
                <a:ln>
                  <a:noFill/>
                </a:ln>
                <a:solidFill>
                  <a:srgbClr val="385521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sumber </a:t>
            </a:r>
            <a:r>
              <a:rPr kumimoji="0" sz="1800" b="1" i="0" u="none" strike="noStrike" kern="1200" cap="none" spc="-25" normalizeH="0" baseline="0" noProof="0" dirty="0">
                <a:ln>
                  <a:noFill/>
                </a:ln>
                <a:solidFill>
                  <a:srgbClr val="385521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daya </a:t>
            </a:r>
            <a:r>
              <a:rPr kumimoji="0" sz="1800" b="1" i="0" u="none" strike="noStrike" kern="1200" cap="none" spc="0" normalizeH="0" baseline="0" noProof="0" dirty="0">
                <a:ln>
                  <a:noFill/>
                </a:ln>
                <a:solidFill>
                  <a:srgbClr val="385521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(pemerintah, </a:t>
            </a:r>
            <a:r>
              <a:rPr kumimoji="0" sz="1800" b="1" i="0" u="none" strike="noStrike" kern="1200" cap="none" spc="-55" normalizeH="0" baseline="0" noProof="0" dirty="0">
                <a:ln>
                  <a:noFill/>
                </a:ln>
                <a:solidFill>
                  <a:srgbClr val="385521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swasta, </a:t>
            </a:r>
            <a:r>
              <a:rPr kumimoji="0" sz="1800" b="1" i="0" u="none" strike="noStrike" kern="1200" cap="none" spc="-10" normalizeH="0" baseline="0" noProof="0" dirty="0">
                <a:ln>
                  <a:noFill/>
                </a:ln>
                <a:solidFill>
                  <a:srgbClr val="385521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perbankan)  </a:t>
            </a:r>
            <a:r>
              <a:rPr kumimoji="0" sz="1800" b="1" i="0" u="none" strike="noStrike" kern="1200" cap="none" spc="10" normalizeH="0" baseline="0" noProof="0" dirty="0">
                <a:ln>
                  <a:noFill/>
                </a:ln>
                <a:solidFill>
                  <a:srgbClr val="385521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untuk </a:t>
            </a:r>
            <a:r>
              <a:rPr kumimoji="0" sz="1800" b="1" i="0" u="none" strike="noStrike" kern="1200" cap="none" spc="-5" normalizeH="0" baseline="0" noProof="0" dirty="0">
                <a:ln>
                  <a:noFill/>
                </a:ln>
                <a:solidFill>
                  <a:srgbClr val="385521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mengejar </a:t>
            </a:r>
            <a:r>
              <a:rPr kumimoji="0" sz="1800" b="1" i="0" u="none" strike="noStrike" kern="1200" cap="none" spc="-35" normalizeH="0" baseline="0" noProof="0" dirty="0">
                <a:ln>
                  <a:noFill/>
                </a:ln>
                <a:solidFill>
                  <a:srgbClr val="385521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pencapaian </a:t>
            </a:r>
            <a:r>
              <a:rPr kumimoji="0" sz="1800" b="1" i="0" u="none" strike="noStrike" kern="1200" cap="none" spc="0" normalizeH="0" baseline="0" noProof="0" dirty="0">
                <a:ln>
                  <a:noFill/>
                </a:ln>
                <a:solidFill>
                  <a:srgbClr val="385521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tujuan </a:t>
            </a:r>
            <a:r>
              <a:rPr kumimoji="0" sz="1800" b="1" i="0" u="none" strike="noStrike" kern="1200" cap="none" spc="-15" normalizeH="0" baseline="0" noProof="0" dirty="0">
                <a:ln>
                  <a:noFill/>
                </a:ln>
                <a:solidFill>
                  <a:srgbClr val="385521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dan </a:t>
            </a:r>
            <a:r>
              <a:rPr kumimoji="0" sz="1800" b="1" i="0" u="none" strike="noStrike" kern="1200" cap="none" spc="-75" normalizeH="0" baseline="0" noProof="0" dirty="0">
                <a:ln>
                  <a:noFill/>
                </a:ln>
                <a:solidFill>
                  <a:srgbClr val="385521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sasaran </a:t>
            </a:r>
            <a:r>
              <a:rPr kumimoji="0" sz="1800" b="1" i="0" u="none" strike="noStrike" kern="1200" cap="none" spc="-15" normalizeH="0" baseline="0" noProof="0" dirty="0">
                <a:ln>
                  <a:noFill/>
                </a:ln>
                <a:solidFill>
                  <a:srgbClr val="385521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pembangunan </a:t>
            </a:r>
            <a:r>
              <a:rPr kumimoji="0" sz="1800" b="1" i="0" u="none" strike="noStrike" kern="1200" cap="none" spc="-35" normalizeH="0" baseline="0" noProof="0" dirty="0">
                <a:ln>
                  <a:noFill/>
                </a:ln>
                <a:solidFill>
                  <a:srgbClr val="385521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nasional </a:t>
            </a:r>
            <a:r>
              <a:rPr kumimoji="0" sz="1800" b="1" i="0" u="none" strike="noStrike" kern="1200" cap="none" spc="-10" normalizeH="0" baseline="0" noProof="0" dirty="0">
                <a:ln>
                  <a:noFill/>
                </a:ln>
                <a:solidFill>
                  <a:srgbClr val="385521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dalam</a:t>
            </a:r>
            <a:r>
              <a:rPr kumimoji="0" sz="1800" b="1" i="0" u="none" strike="noStrike" kern="1200" cap="none" spc="-290" normalizeH="0" baseline="0" noProof="0" dirty="0">
                <a:ln>
                  <a:noFill/>
                </a:ln>
                <a:solidFill>
                  <a:srgbClr val="385521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sz="1800" b="1" i="0" u="none" strike="noStrike" kern="1200" cap="none" spc="-55" normalizeH="0" baseline="0" noProof="0" dirty="0">
                <a:ln>
                  <a:noFill/>
                </a:ln>
                <a:solidFill>
                  <a:srgbClr val="385521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RPJMN.</a:t>
            </a: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23" name="object 23"/>
          <p:cNvSpPr/>
          <p:nvPr/>
        </p:nvSpPr>
        <p:spPr>
          <a:xfrm>
            <a:off x="426719" y="1847088"/>
            <a:ext cx="4573524" cy="3047999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4" name="object 24"/>
          <p:cNvSpPr/>
          <p:nvPr/>
        </p:nvSpPr>
        <p:spPr>
          <a:xfrm>
            <a:off x="1767839" y="2308860"/>
            <a:ext cx="1892935" cy="1892935"/>
          </a:xfrm>
          <a:custGeom>
            <a:avLst/>
            <a:gdLst/>
            <a:ahLst/>
            <a:cxnLst/>
            <a:rect l="l" t="t" r="r" b="b"/>
            <a:pathLst>
              <a:path w="1892935" h="1892935">
                <a:moveTo>
                  <a:pt x="946404" y="0"/>
                </a:moveTo>
                <a:lnTo>
                  <a:pt x="897636" y="1269"/>
                </a:lnTo>
                <a:lnTo>
                  <a:pt x="849630" y="4825"/>
                </a:lnTo>
                <a:lnTo>
                  <a:pt x="802259" y="10922"/>
                </a:lnTo>
                <a:lnTo>
                  <a:pt x="755650" y="19176"/>
                </a:lnTo>
                <a:lnTo>
                  <a:pt x="709803" y="29844"/>
                </a:lnTo>
                <a:lnTo>
                  <a:pt x="664972" y="42544"/>
                </a:lnTo>
                <a:lnTo>
                  <a:pt x="621030" y="57403"/>
                </a:lnTo>
                <a:lnTo>
                  <a:pt x="577977" y="74422"/>
                </a:lnTo>
                <a:lnTo>
                  <a:pt x="536067" y="93344"/>
                </a:lnTo>
                <a:lnTo>
                  <a:pt x="495300" y="114173"/>
                </a:lnTo>
                <a:lnTo>
                  <a:pt x="455676" y="137032"/>
                </a:lnTo>
                <a:lnTo>
                  <a:pt x="417195" y="161670"/>
                </a:lnTo>
                <a:lnTo>
                  <a:pt x="380111" y="187960"/>
                </a:lnTo>
                <a:lnTo>
                  <a:pt x="344424" y="216153"/>
                </a:lnTo>
                <a:lnTo>
                  <a:pt x="310007" y="245872"/>
                </a:lnTo>
                <a:lnTo>
                  <a:pt x="277114" y="277113"/>
                </a:lnTo>
                <a:lnTo>
                  <a:pt x="245872" y="310006"/>
                </a:lnTo>
                <a:lnTo>
                  <a:pt x="216154" y="344424"/>
                </a:lnTo>
                <a:lnTo>
                  <a:pt x="187960" y="380111"/>
                </a:lnTo>
                <a:lnTo>
                  <a:pt x="161671" y="417194"/>
                </a:lnTo>
                <a:lnTo>
                  <a:pt x="137033" y="455675"/>
                </a:lnTo>
                <a:lnTo>
                  <a:pt x="114173" y="495300"/>
                </a:lnTo>
                <a:lnTo>
                  <a:pt x="93345" y="536066"/>
                </a:lnTo>
                <a:lnTo>
                  <a:pt x="74422" y="577976"/>
                </a:lnTo>
                <a:lnTo>
                  <a:pt x="57404" y="621029"/>
                </a:lnTo>
                <a:lnTo>
                  <a:pt x="42545" y="664972"/>
                </a:lnTo>
                <a:lnTo>
                  <a:pt x="29845" y="709929"/>
                </a:lnTo>
                <a:lnTo>
                  <a:pt x="19177" y="755650"/>
                </a:lnTo>
                <a:lnTo>
                  <a:pt x="10922" y="802259"/>
                </a:lnTo>
                <a:lnTo>
                  <a:pt x="4826" y="849629"/>
                </a:lnTo>
                <a:lnTo>
                  <a:pt x="1270" y="897636"/>
                </a:lnTo>
                <a:lnTo>
                  <a:pt x="0" y="946403"/>
                </a:lnTo>
                <a:lnTo>
                  <a:pt x="1270" y="995172"/>
                </a:lnTo>
                <a:lnTo>
                  <a:pt x="4826" y="1043177"/>
                </a:lnTo>
                <a:lnTo>
                  <a:pt x="10922" y="1090549"/>
                </a:lnTo>
                <a:lnTo>
                  <a:pt x="19177" y="1137157"/>
                </a:lnTo>
                <a:lnTo>
                  <a:pt x="29845" y="1182877"/>
                </a:lnTo>
                <a:lnTo>
                  <a:pt x="42545" y="1227836"/>
                </a:lnTo>
                <a:lnTo>
                  <a:pt x="57404" y="1271777"/>
                </a:lnTo>
                <a:lnTo>
                  <a:pt x="74422" y="1314831"/>
                </a:lnTo>
                <a:lnTo>
                  <a:pt x="93345" y="1356740"/>
                </a:lnTo>
                <a:lnTo>
                  <a:pt x="114173" y="1397508"/>
                </a:lnTo>
                <a:lnTo>
                  <a:pt x="137033" y="1437132"/>
                </a:lnTo>
                <a:lnTo>
                  <a:pt x="161671" y="1475613"/>
                </a:lnTo>
                <a:lnTo>
                  <a:pt x="187960" y="1512696"/>
                </a:lnTo>
                <a:lnTo>
                  <a:pt x="216154" y="1548383"/>
                </a:lnTo>
                <a:lnTo>
                  <a:pt x="245872" y="1582801"/>
                </a:lnTo>
                <a:lnTo>
                  <a:pt x="277114" y="1615566"/>
                </a:lnTo>
                <a:lnTo>
                  <a:pt x="310007" y="1646935"/>
                </a:lnTo>
                <a:lnTo>
                  <a:pt x="344424" y="1676653"/>
                </a:lnTo>
                <a:lnTo>
                  <a:pt x="380111" y="1704847"/>
                </a:lnTo>
                <a:lnTo>
                  <a:pt x="417195" y="1731137"/>
                </a:lnTo>
                <a:lnTo>
                  <a:pt x="455676" y="1755775"/>
                </a:lnTo>
                <a:lnTo>
                  <a:pt x="495300" y="1778634"/>
                </a:lnTo>
                <a:lnTo>
                  <a:pt x="536067" y="1799463"/>
                </a:lnTo>
                <a:lnTo>
                  <a:pt x="577977" y="1818385"/>
                </a:lnTo>
                <a:lnTo>
                  <a:pt x="621030" y="1835403"/>
                </a:lnTo>
                <a:lnTo>
                  <a:pt x="664972" y="1850263"/>
                </a:lnTo>
                <a:lnTo>
                  <a:pt x="709803" y="1862963"/>
                </a:lnTo>
                <a:lnTo>
                  <a:pt x="755650" y="1873631"/>
                </a:lnTo>
                <a:lnTo>
                  <a:pt x="802259" y="1881885"/>
                </a:lnTo>
                <a:lnTo>
                  <a:pt x="849630" y="1887982"/>
                </a:lnTo>
                <a:lnTo>
                  <a:pt x="897636" y="1891538"/>
                </a:lnTo>
                <a:lnTo>
                  <a:pt x="946404" y="1892808"/>
                </a:lnTo>
                <a:lnTo>
                  <a:pt x="995172" y="1891538"/>
                </a:lnTo>
                <a:lnTo>
                  <a:pt x="1043178" y="1887982"/>
                </a:lnTo>
                <a:lnTo>
                  <a:pt x="1090549" y="1881885"/>
                </a:lnTo>
                <a:lnTo>
                  <a:pt x="1137158" y="1873631"/>
                </a:lnTo>
                <a:lnTo>
                  <a:pt x="1182878" y="1862963"/>
                </a:lnTo>
                <a:lnTo>
                  <a:pt x="1227836" y="1850263"/>
                </a:lnTo>
                <a:lnTo>
                  <a:pt x="1271778" y="1835403"/>
                </a:lnTo>
                <a:lnTo>
                  <a:pt x="1314831" y="1818385"/>
                </a:lnTo>
                <a:lnTo>
                  <a:pt x="1356741" y="1799463"/>
                </a:lnTo>
                <a:lnTo>
                  <a:pt x="1397508" y="1778634"/>
                </a:lnTo>
                <a:lnTo>
                  <a:pt x="1437132" y="1755775"/>
                </a:lnTo>
                <a:lnTo>
                  <a:pt x="1475613" y="1731137"/>
                </a:lnTo>
                <a:lnTo>
                  <a:pt x="1512697" y="1704847"/>
                </a:lnTo>
                <a:lnTo>
                  <a:pt x="1548384" y="1676653"/>
                </a:lnTo>
                <a:lnTo>
                  <a:pt x="1582801" y="1646935"/>
                </a:lnTo>
                <a:lnTo>
                  <a:pt x="1615567" y="1615566"/>
                </a:lnTo>
                <a:lnTo>
                  <a:pt x="1646936" y="1582801"/>
                </a:lnTo>
                <a:lnTo>
                  <a:pt x="1676654" y="1548383"/>
                </a:lnTo>
                <a:lnTo>
                  <a:pt x="1704848" y="1512696"/>
                </a:lnTo>
                <a:lnTo>
                  <a:pt x="1731137" y="1475613"/>
                </a:lnTo>
                <a:lnTo>
                  <a:pt x="1755775" y="1437132"/>
                </a:lnTo>
                <a:lnTo>
                  <a:pt x="1778635" y="1397508"/>
                </a:lnTo>
                <a:lnTo>
                  <a:pt x="1799463" y="1356740"/>
                </a:lnTo>
                <a:lnTo>
                  <a:pt x="1818386" y="1314831"/>
                </a:lnTo>
                <a:lnTo>
                  <a:pt x="1835404" y="1271777"/>
                </a:lnTo>
                <a:lnTo>
                  <a:pt x="1850263" y="1227836"/>
                </a:lnTo>
                <a:lnTo>
                  <a:pt x="1862963" y="1182877"/>
                </a:lnTo>
                <a:lnTo>
                  <a:pt x="1873631" y="1137157"/>
                </a:lnTo>
                <a:lnTo>
                  <a:pt x="1881886" y="1090549"/>
                </a:lnTo>
                <a:lnTo>
                  <a:pt x="1887982" y="1043177"/>
                </a:lnTo>
                <a:lnTo>
                  <a:pt x="1891538" y="995172"/>
                </a:lnTo>
                <a:lnTo>
                  <a:pt x="1892808" y="946403"/>
                </a:lnTo>
                <a:lnTo>
                  <a:pt x="1891538" y="897636"/>
                </a:lnTo>
                <a:lnTo>
                  <a:pt x="1887982" y="849629"/>
                </a:lnTo>
                <a:lnTo>
                  <a:pt x="1881886" y="802259"/>
                </a:lnTo>
                <a:lnTo>
                  <a:pt x="1873631" y="755650"/>
                </a:lnTo>
                <a:lnTo>
                  <a:pt x="1862963" y="709929"/>
                </a:lnTo>
                <a:lnTo>
                  <a:pt x="1850263" y="664972"/>
                </a:lnTo>
                <a:lnTo>
                  <a:pt x="1835404" y="621029"/>
                </a:lnTo>
                <a:lnTo>
                  <a:pt x="1818386" y="577976"/>
                </a:lnTo>
                <a:lnTo>
                  <a:pt x="1799463" y="536066"/>
                </a:lnTo>
                <a:lnTo>
                  <a:pt x="1778635" y="495300"/>
                </a:lnTo>
                <a:lnTo>
                  <a:pt x="1755775" y="455675"/>
                </a:lnTo>
                <a:lnTo>
                  <a:pt x="1731137" y="417194"/>
                </a:lnTo>
                <a:lnTo>
                  <a:pt x="1704848" y="380111"/>
                </a:lnTo>
                <a:lnTo>
                  <a:pt x="1676654" y="344424"/>
                </a:lnTo>
                <a:lnTo>
                  <a:pt x="1646936" y="310006"/>
                </a:lnTo>
                <a:lnTo>
                  <a:pt x="1615567" y="277113"/>
                </a:lnTo>
                <a:lnTo>
                  <a:pt x="1582801" y="245872"/>
                </a:lnTo>
                <a:lnTo>
                  <a:pt x="1548384" y="216153"/>
                </a:lnTo>
                <a:lnTo>
                  <a:pt x="1512697" y="187960"/>
                </a:lnTo>
                <a:lnTo>
                  <a:pt x="1475613" y="161670"/>
                </a:lnTo>
                <a:lnTo>
                  <a:pt x="1437132" y="137032"/>
                </a:lnTo>
                <a:lnTo>
                  <a:pt x="1397508" y="114173"/>
                </a:lnTo>
                <a:lnTo>
                  <a:pt x="1356741" y="93344"/>
                </a:lnTo>
                <a:lnTo>
                  <a:pt x="1314831" y="74422"/>
                </a:lnTo>
                <a:lnTo>
                  <a:pt x="1271778" y="57403"/>
                </a:lnTo>
                <a:lnTo>
                  <a:pt x="1227836" y="42544"/>
                </a:lnTo>
                <a:lnTo>
                  <a:pt x="1182878" y="29844"/>
                </a:lnTo>
                <a:lnTo>
                  <a:pt x="1137158" y="19176"/>
                </a:lnTo>
                <a:lnTo>
                  <a:pt x="1090549" y="10922"/>
                </a:lnTo>
                <a:lnTo>
                  <a:pt x="1043178" y="4825"/>
                </a:lnTo>
                <a:lnTo>
                  <a:pt x="995172" y="1269"/>
                </a:lnTo>
                <a:lnTo>
                  <a:pt x="946404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2116582" y="2602737"/>
            <a:ext cx="1196340" cy="1244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 lvl="0" indent="99060" algn="l" defTabSz="914400" rtl="0" eaLnBrk="1" fontAlgn="auto" latinLnBrk="0" hangingPunct="1">
              <a:lnSpc>
                <a:spcPct val="100000"/>
              </a:lnSpc>
              <a:spcBef>
                <a:spcPts val="95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4000" b="1" i="0" u="none" strike="noStrike" kern="1200" cap="none" spc="-265" normalizeH="0" baseline="0" noProof="0" dirty="0">
                <a:ln>
                  <a:noFill/>
                </a:ln>
                <a:solidFill>
                  <a:srgbClr val="528235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RKP  </a:t>
            </a:r>
            <a:r>
              <a:rPr kumimoji="0" sz="4000" b="1" i="0" u="none" strike="noStrike" kern="1200" cap="none" spc="75" normalizeH="0" baseline="0" noProof="0" dirty="0">
                <a:ln>
                  <a:noFill/>
                </a:ln>
                <a:solidFill>
                  <a:srgbClr val="528235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2019</a:t>
            </a:r>
            <a:endParaRPr kumimoji="0" sz="4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26" name="object 26"/>
          <p:cNvSpPr/>
          <p:nvPr/>
        </p:nvSpPr>
        <p:spPr>
          <a:xfrm>
            <a:off x="8296656" y="2170176"/>
            <a:ext cx="902335" cy="670560"/>
          </a:xfrm>
          <a:custGeom>
            <a:avLst/>
            <a:gdLst/>
            <a:ahLst/>
            <a:cxnLst/>
            <a:rect l="l" t="t" r="r" b="b"/>
            <a:pathLst>
              <a:path w="902334" h="670560">
                <a:moveTo>
                  <a:pt x="451103" y="0"/>
                </a:moveTo>
                <a:lnTo>
                  <a:pt x="398525" y="2286"/>
                </a:lnTo>
                <a:lnTo>
                  <a:pt x="347599" y="8889"/>
                </a:lnTo>
                <a:lnTo>
                  <a:pt x="298958" y="19558"/>
                </a:lnTo>
                <a:lnTo>
                  <a:pt x="252729" y="34036"/>
                </a:lnTo>
                <a:lnTo>
                  <a:pt x="209296" y="52197"/>
                </a:lnTo>
                <a:lnTo>
                  <a:pt x="168910" y="73660"/>
                </a:lnTo>
                <a:lnTo>
                  <a:pt x="132079" y="98171"/>
                </a:lnTo>
                <a:lnTo>
                  <a:pt x="99060" y="125602"/>
                </a:lnTo>
                <a:lnTo>
                  <a:pt x="70230" y="155575"/>
                </a:lnTo>
                <a:lnTo>
                  <a:pt x="45847" y="187833"/>
                </a:lnTo>
                <a:lnTo>
                  <a:pt x="26289" y="222250"/>
                </a:lnTo>
                <a:lnTo>
                  <a:pt x="11938" y="258445"/>
                </a:lnTo>
                <a:lnTo>
                  <a:pt x="3048" y="296163"/>
                </a:lnTo>
                <a:lnTo>
                  <a:pt x="0" y="335279"/>
                </a:lnTo>
                <a:lnTo>
                  <a:pt x="3048" y="374396"/>
                </a:lnTo>
                <a:lnTo>
                  <a:pt x="11938" y="412114"/>
                </a:lnTo>
                <a:lnTo>
                  <a:pt x="26289" y="448310"/>
                </a:lnTo>
                <a:lnTo>
                  <a:pt x="45847" y="482726"/>
                </a:lnTo>
                <a:lnTo>
                  <a:pt x="70230" y="514985"/>
                </a:lnTo>
                <a:lnTo>
                  <a:pt x="99060" y="544957"/>
                </a:lnTo>
                <a:lnTo>
                  <a:pt x="132079" y="572388"/>
                </a:lnTo>
                <a:lnTo>
                  <a:pt x="168910" y="596900"/>
                </a:lnTo>
                <a:lnTo>
                  <a:pt x="209296" y="618363"/>
                </a:lnTo>
                <a:lnTo>
                  <a:pt x="252729" y="636524"/>
                </a:lnTo>
                <a:lnTo>
                  <a:pt x="298958" y="651001"/>
                </a:lnTo>
                <a:lnTo>
                  <a:pt x="347599" y="661670"/>
                </a:lnTo>
                <a:lnTo>
                  <a:pt x="398525" y="668274"/>
                </a:lnTo>
                <a:lnTo>
                  <a:pt x="451103" y="670560"/>
                </a:lnTo>
                <a:lnTo>
                  <a:pt x="503682" y="668274"/>
                </a:lnTo>
                <a:lnTo>
                  <a:pt x="554609" y="661670"/>
                </a:lnTo>
                <a:lnTo>
                  <a:pt x="603250" y="651001"/>
                </a:lnTo>
                <a:lnTo>
                  <a:pt x="649477" y="636524"/>
                </a:lnTo>
                <a:lnTo>
                  <a:pt x="692912" y="618363"/>
                </a:lnTo>
                <a:lnTo>
                  <a:pt x="733298" y="596900"/>
                </a:lnTo>
                <a:lnTo>
                  <a:pt x="770127" y="572388"/>
                </a:lnTo>
                <a:lnTo>
                  <a:pt x="803148" y="544957"/>
                </a:lnTo>
                <a:lnTo>
                  <a:pt x="831976" y="514985"/>
                </a:lnTo>
                <a:lnTo>
                  <a:pt x="856361" y="482726"/>
                </a:lnTo>
                <a:lnTo>
                  <a:pt x="875919" y="448310"/>
                </a:lnTo>
                <a:lnTo>
                  <a:pt x="890270" y="412114"/>
                </a:lnTo>
                <a:lnTo>
                  <a:pt x="899160" y="374396"/>
                </a:lnTo>
                <a:lnTo>
                  <a:pt x="902208" y="335279"/>
                </a:lnTo>
                <a:lnTo>
                  <a:pt x="899160" y="296163"/>
                </a:lnTo>
                <a:lnTo>
                  <a:pt x="890270" y="258445"/>
                </a:lnTo>
                <a:lnTo>
                  <a:pt x="875919" y="222250"/>
                </a:lnTo>
                <a:lnTo>
                  <a:pt x="856361" y="187833"/>
                </a:lnTo>
                <a:lnTo>
                  <a:pt x="831976" y="155575"/>
                </a:lnTo>
                <a:lnTo>
                  <a:pt x="803148" y="125602"/>
                </a:lnTo>
                <a:lnTo>
                  <a:pt x="770127" y="98171"/>
                </a:lnTo>
                <a:lnTo>
                  <a:pt x="733298" y="73660"/>
                </a:lnTo>
                <a:lnTo>
                  <a:pt x="692912" y="52197"/>
                </a:lnTo>
                <a:lnTo>
                  <a:pt x="649477" y="34036"/>
                </a:lnTo>
                <a:lnTo>
                  <a:pt x="603250" y="19558"/>
                </a:lnTo>
                <a:lnTo>
                  <a:pt x="554609" y="8889"/>
                </a:lnTo>
                <a:lnTo>
                  <a:pt x="503682" y="2286"/>
                </a:lnTo>
                <a:lnTo>
                  <a:pt x="451103" y="0"/>
                </a:lnTo>
                <a:close/>
              </a:path>
            </a:pathLst>
          </a:custGeom>
          <a:solidFill>
            <a:srgbClr val="FFE699"/>
          </a:solid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7" name="object 27"/>
          <p:cNvSpPr txBox="1"/>
          <p:nvPr/>
        </p:nvSpPr>
        <p:spPr>
          <a:xfrm>
            <a:off x="8440928" y="2332482"/>
            <a:ext cx="600075" cy="33083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0" lvl="0" indent="0" algn="l" defTabSz="914400" rtl="0" eaLnBrk="1" fontAlgn="auto" latinLnBrk="0" hangingPunct="1">
              <a:lnSpc>
                <a:spcPct val="100000"/>
              </a:lnSpc>
              <a:spcBef>
                <a:spcPts val="105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2000" b="1" i="0" u="none" strike="noStrike" kern="1200" cap="none" spc="-10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30</a:t>
            </a:r>
            <a:r>
              <a:rPr kumimoji="0" sz="2000" b="1" i="0" u="none" strike="noStrike" kern="1200" cap="none" spc="-27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sz="2000" b="1" i="0" u="none" strike="noStrike" kern="1200" cap="none" spc="-27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PP</a:t>
            </a:r>
            <a:endParaRPr kumimoji="0" sz="2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28" name="object 28"/>
          <p:cNvSpPr/>
          <p:nvPr/>
        </p:nvSpPr>
        <p:spPr>
          <a:xfrm>
            <a:off x="10850880" y="2170176"/>
            <a:ext cx="902335" cy="670560"/>
          </a:xfrm>
          <a:custGeom>
            <a:avLst/>
            <a:gdLst/>
            <a:ahLst/>
            <a:cxnLst/>
            <a:rect l="l" t="t" r="r" b="b"/>
            <a:pathLst>
              <a:path w="902334" h="670560">
                <a:moveTo>
                  <a:pt x="451103" y="0"/>
                </a:moveTo>
                <a:lnTo>
                  <a:pt x="398525" y="2286"/>
                </a:lnTo>
                <a:lnTo>
                  <a:pt x="347599" y="8889"/>
                </a:lnTo>
                <a:lnTo>
                  <a:pt x="298958" y="19558"/>
                </a:lnTo>
                <a:lnTo>
                  <a:pt x="252729" y="34036"/>
                </a:lnTo>
                <a:lnTo>
                  <a:pt x="209296" y="52197"/>
                </a:lnTo>
                <a:lnTo>
                  <a:pt x="168910" y="73660"/>
                </a:lnTo>
                <a:lnTo>
                  <a:pt x="132079" y="98171"/>
                </a:lnTo>
                <a:lnTo>
                  <a:pt x="99060" y="125602"/>
                </a:lnTo>
                <a:lnTo>
                  <a:pt x="70230" y="155575"/>
                </a:lnTo>
                <a:lnTo>
                  <a:pt x="45847" y="187833"/>
                </a:lnTo>
                <a:lnTo>
                  <a:pt x="26289" y="222250"/>
                </a:lnTo>
                <a:lnTo>
                  <a:pt x="11938" y="258445"/>
                </a:lnTo>
                <a:lnTo>
                  <a:pt x="3048" y="296163"/>
                </a:lnTo>
                <a:lnTo>
                  <a:pt x="0" y="335279"/>
                </a:lnTo>
                <a:lnTo>
                  <a:pt x="3048" y="374396"/>
                </a:lnTo>
                <a:lnTo>
                  <a:pt x="11938" y="412114"/>
                </a:lnTo>
                <a:lnTo>
                  <a:pt x="26289" y="448310"/>
                </a:lnTo>
                <a:lnTo>
                  <a:pt x="45847" y="482726"/>
                </a:lnTo>
                <a:lnTo>
                  <a:pt x="70230" y="514985"/>
                </a:lnTo>
                <a:lnTo>
                  <a:pt x="99060" y="544957"/>
                </a:lnTo>
                <a:lnTo>
                  <a:pt x="132079" y="572388"/>
                </a:lnTo>
                <a:lnTo>
                  <a:pt x="168910" y="596900"/>
                </a:lnTo>
                <a:lnTo>
                  <a:pt x="209296" y="618363"/>
                </a:lnTo>
                <a:lnTo>
                  <a:pt x="252729" y="636524"/>
                </a:lnTo>
                <a:lnTo>
                  <a:pt x="298958" y="651001"/>
                </a:lnTo>
                <a:lnTo>
                  <a:pt x="347599" y="661670"/>
                </a:lnTo>
                <a:lnTo>
                  <a:pt x="398525" y="668274"/>
                </a:lnTo>
                <a:lnTo>
                  <a:pt x="451103" y="670560"/>
                </a:lnTo>
                <a:lnTo>
                  <a:pt x="503681" y="668274"/>
                </a:lnTo>
                <a:lnTo>
                  <a:pt x="554609" y="661670"/>
                </a:lnTo>
                <a:lnTo>
                  <a:pt x="603250" y="651001"/>
                </a:lnTo>
                <a:lnTo>
                  <a:pt x="649477" y="636524"/>
                </a:lnTo>
                <a:lnTo>
                  <a:pt x="692912" y="618363"/>
                </a:lnTo>
                <a:lnTo>
                  <a:pt x="733298" y="596900"/>
                </a:lnTo>
                <a:lnTo>
                  <a:pt x="770127" y="572388"/>
                </a:lnTo>
                <a:lnTo>
                  <a:pt x="803148" y="544957"/>
                </a:lnTo>
                <a:lnTo>
                  <a:pt x="831976" y="514985"/>
                </a:lnTo>
                <a:lnTo>
                  <a:pt x="856361" y="482726"/>
                </a:lnTo>
                <a:lnTo>
                  <a:pt x="875919" y="448310"/>
                </a:lnTo>
                <a:lnTo>
                  <a:pt x="890270" y="412114"/>
                </a:lnTo>
                <a:lnTo>
                  <a:pt x="899160" y="374396"/>
                </a:lnTo>
                <a:lnTo>
                  <a:pt x="902208" y="335279"/>
                </a:lnTo>
                <a:lnTo>
                  <a:pt x="899160" y="296163"/>
                </a:lnTo>
                <a:lnTo>
                  <a:pt x="890270" y="258445"/>
                </a:lnTo>
                <a:lnTo>
                  <a:pt x="875919" y="222250"/>
                </a:lnTo>
                <a:lnTo>
                  <a:pt x="856361" y="187833"/>
                </a:lnTo>
                <a:lnTo>
                  <a:pt x="831976" y="155575"/>
                </a:lnTo>
                <a:lnTo>
                  <a:pt x="803148" y="125602"/>
                </a:lnTo>
                <a:lnTo>
                  <a:pt x="770127" y="98171"/>
                </a:lnTo>
                <a:lnTo>
                  <a:pt x="733298" y="73660"/>
                </a:lnTo>
                <a:lnTo>
                  <a:pt x="692912" y="52197"/>
                </a:lnTo>
                <a:lnTo>
                  <a:pt x="649477" y="34036"/>
                </a:lnTo>
                <a:lnTo>
                  <a:pt x="603250" y="19558"/>
                </a:lnTo>
                <a:lnTo>
                  <a:pt x="554609" y="8889"/>
                </a:lnTo>
                <a:lnTo>
                  <a:pt x="503681" y="2286"/>
                </a:lnTo>
                <a:lnTo>
                  <a:pt x="451103" y="0"/>
                </a:lnTo>
                <a:close/>
              </a:path>
            </a:pathLst>
          </a:custGeom>
          <a:solidFill>
            <a:srgbClr val="FFE699"/>
          </a:solid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9" name="object 29"/>
          <p:cNvSpPr txBox="1"/>
          <p:nvPr/>
        </p:nvSpPr>
        <p:spPr>
          <a:xfrm>
            <a:off x="11012169" y="2295906"/>
            <a:ext cx="600075" cy="33083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0" lvl="0" indent="0" algn="l" defTabSz="914400" rtl="0" eaLnBrk="1" fontAlgn="auto" latinLnBrk="0" hangingPunct="1">
              <a:lnSpc>
                <a:spcPct val="100000"/>
              </a:lnSpc>
              <a:spcBef>
                <a:spcPts val="105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2000" b="1" i="0" u="none" strike="noStrike" kern="1200" cap="none" spc="-10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25</a:t>
            </a:r>
            <a:r>
              <a:rPr kumimoji="0" sz="2000" b="1" i="0" u="none" strike="noStrike" kern="1200" cap="none" spc="-27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sz="2000" b="1" i="0" u="none" strike="noStrike" kern="1200" cap="none" spc="-27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PP</a:t>
            </a:r>
            <a:endParaRPr kumimoji="0" sz="2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30" name="object 30"/>
          <p:cNvSpPr/>
          <p:nvPr/>
        </p:nvSpPr>
        <p:spPr>
          <a:xfrm>
            <a:off x="8296656" y="1459991"/>
            <a:ext cx="902335" cy="672465"/>
          </a:xfrm>
          <a:custGeom>
            <a:avLst/>
            <a:gdLst/>
            <a:ahLst/>
            <a:cxnLst/>
            <a:rect l="l" t="t" r="r" b="b"/>
            <a:pathLst>
              <a:path w="902334" h="672464">
                <a:moveTo>
                  <a:pt x="451103" y="0"/>
                </a:moveTo>
                <a:lnTo>
                  <a:pt x="398525" y="2286"/>
                </a:lnTo>
                <a:lnTo>
                  <a:pt x="347599" y="8890"/>
                </a:lnTo>
                <a:lnTo>
                  <a:pt x="298958" y="19558"/>
                </a:lnTo>
                <a:lnTo>
                  <a:pt x="252729" y="34162"/>
                </a:lnTo>
                <a:lnTo>
                  <a:pt x="209296" y="52324"/>
                </a:lnTo>
                <a:lnTo>
                  <a:pt x="168910" y="73787"/>
                </a:lnTo>
                <a:lnTo>
                  <a:pt x="132079" y="98425"/>
                </a:lnTo>
                <a:lnTo>
                  <a:pt x="99060" y="125857"/>
                </a:lnTo>
                <a:lnTo>
                  <a:pt x="70230" y="155956"/>
                </a:lnTo>
                <a:lnTo>
                  <a:pt x="45847" y="188213"/>
                </a:lnTo>
                <a:lnTo>
                  <a:pt x="26289" y="222758"/>
                </a:lnTo>
                <a:lnTo>
                  <a:pt x="11938" y="258953"/>
                </a:lnTo>
                <a:lnTo>
                  <a:pt x="3048" y="296799"/>
                </a:lnTo>
                <a:lnTo>
                  <a:pt x="0" y="336042"/>
                </a:lnTo>
                <a:lnTo>
                  <a:pt x="3048" y="375285"/>
                </a:lnTo>
                <a:lnTo>
                  <a:pt x="11938" y="413131"/>
                </a:lnTo>
                <a:lnTo>
                  <a:pt x="26289" y="449325"/>
                </a:lnTo>
                <a:lnTo>
                  <a:pt x="45847" y="483743"/>
                </a:lnTo>
                <a:lnTo>
                  <a:pt x="70230" y="516128"/>
                </a:lnTo>
                <a:lnTo>
                  <a:pt x="99060" y="546227"/>
                </a:lnTo>
                <a:lnTo>
                  <a:pt x="132079" y="573659"/>
                </a:lnTo>
                <a:lnTo>
                  <a:pt x="168910" y="598297"/>
                </a:lnTo>
                <a:lnTo>
                  <a:pt x="209296" y="619760"/>
                </a:lnTo>
                <a:lnTo>
                  <a:pt x="252729" y="637921"/>
                </a:lnTo>
                <a:lnTo>
                  <a:pt x="298958" y="652526"/>
                </a:lnTo>
                <a:lnTo>
                  <a:pt x="347599" y="663194"/>
                </a:lnTo>
                <a:lnTo>
                  <a:pt x="398525" y="669798"/>
                </a:lnTo>
                <a:lnTo>
                  <a:pt x="451103" y="672084"/>
                </a:lnTo>
                <a:lnTo>
                  <a:pt x="503682" y="669798"/>
                </a:lnTo>
                <a:lnTo>
                  <a:pt x="554609" y="663194"/>
                </a:lnTo>
                <a:lnTo>
                  <a:pt x="603250" y="652526"/>
                </a:lnTo>
                <a:lnTo>
                  <a:pt x="649477" y="637921"/>
                </a:lnTo>
                <a:lnTo>
                  <a:pt x="692912" y="619760"/>
                </a:lnTo>
                <a:lnTo>
                  <a:pt x="733298" y="598297"/>
                </a:lnTo>
                <a:lnTo>
                  <a:pt x="770127" y="573659"/>
                </a:lnTo>
                <a:lnTo>
                  <a:pt x="803148" y="546227"/>
                </a:lnTo>
                <a:lnTo>
                  <a:pt x="831976" y="516128"/>
                </a:lnTo>
                <a:lnTo>
                  <a:pt x="856361" y="483743"/>
                </a:lnTo>
                <a:lnTo>
                  <a:pt x="875919" y="449325"/>
                </a:lnTo>
                <a:lnTo>
                  <a:pt x="890270" y="413131"/>
                </a:lnTo>
                <a:lnTo>
                  <a:pt x="899160" y="375285"/>
                </a:lnTo>
                <a:lnTo>
                  <a:pt x="902208" y="336042"/>
                </a:lnTo>
                <a:lnTo>
                  <a:pt x="899160" y="296799"/>
                </a:lnTo>
                <a:lnTo>
                  <a:pt x="890270" y="258953"/>
                </a:lnTo>
                <a:lnTo>
                  <a:pt x="875919" y="222758"/>
                </a:lnTo>
                <a:lnTo>
                  <a:pt x="856361" y="188213"/>
                </a:lnTo>
                <a:lnTo>
                  <a:pt x="831976" y="155956"/>
                </a:lnTo>
                <a:lnTo>
                  <a:pt x="803148" y="125857"/>
                </a:lnTo>
                <a:lnTo>
                  <a:pt x="770127" y="98425"/>
                </a:lnTo>
                <a:lnTo>
                  <a:pt x="733298" y="73787"/>
                </a:lnTo>
                <a:lnTo>
                  <a:pt x="692912" y="52324"/>
                </a:lnTo>
                <a:lnTo>
                  <a:pt x="649477" y="34162"/>
                </a:lnTo>
                <a:lnTo>
                  <a:pt x="603250" y="19558"/>
                </a:lnTo>
                <a:lnTo>
                  <a:pt x="554609" y="8890"/>
                </a:lnTo>
                <a:lnTo>
                  <a:pt x="503682" y="2286"/>
                </a:lnTo>
                <a:lnTo>
                  <a:pt x="451103" y="0"/>
                </a:lnTo>
                <a:close/>
              </a:path>
            </a:pathLst>
          </a:custGeom>
          <a:solidFill>
            <a:srgbClr val="BD9000"/>
          </a:solid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1" name="object 31"/>
          <p:cNvSpPr txBox="1"/>
          <p:nvPr/>
        </p:nvSpPr>
        <p:spPr>
          <a:xfrm>
            <a:off x="8450960" y="1584782"/>
            <a:ext cx="632460" cy="33147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0" lvl="0" indent="0" algn="l" defTabSz="914400" rtl="0" eaLnBrk="1" fontAlgn="auto" latinLnBrk="0" hangingPunct="1">
              <a:lnSpc>
                <a:spcPct val="100000"/>
              </a:lnSpc>
              <a:spcBef>
                <a:spcPts val="105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2000" b="1" i="0" u="none" strike="noStrike" kern="1200" cap="none" spc="-10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10</a:t>
            </a:r>
            <a:r>
              <a:rPr kumimoji="0" sz="2000" b="1" i="0" u="none" strike="noStrike" kern="1200" cap="none" spc="-275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sz="2000" b="1" i="0" u="none" strike="noStrike" kern="1200" cap="none" spc="-195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PN</a:t>
            </a:r>
            <a:endParaRPr kumimoji="0" sz="2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32" name="object 32"/>
          <p:cNvSpPr/>
          <p:nvPr/>
        </p:nvSpPr>
        <p:spPr>
          <a:xfrm>
            <a:off x="10850880" y="1459991"/>
            <a:ext cx="902335" cy="672465"/>
          </a:xfrm>
          <a:custGeom>
            <a:avLst/>
            <a:gdLst/>
            <a:ahLst/>
            <a:cxnLst/>
            <a:rect l="l" t="t" r="r" b="b"/>
            <a:pathLst>
              <a:path w="902334" h="672464">
                <a:moveTo>
                  <a:pt x="451103" y="0"/>
                </a:moveTo>
                <a:lnTo>
                  <a:pt x="398525" y="2286"/>
                </a:lnTo>
                <a:lnTo>
                  <a:pt x="347599" y="8890"/>
                </a:lnTo>
                <a:lnTo>
                  <a:pt x="298958" y="19558"/>
                </a:lnTo>
                <a:lnTo>
                  <a:pt x="252729" y="34162"/>
                </a:lnTo>
                <a:lnTo>
                  <a:pt x="209296" y="52324"/>
                </a:lnTo>
                <a:lnTo>
                  <a:pt x="168910" y="73787"/>
                </a:lnTo>
                <a:lnTo>
                  <a:pt x="132079" y="98425"/>
                </a:lnTo>
                <a:lnTo>
                  <a:pt x="99060" y="125857"/>
                </a:lnTo>
                <a:lnTo>
                  <a:pt x="70230" y="155956"/>
                </a:lnTo>
                <a:lnTo>
                  <a:pt x="45847" y="188213"/>
                </a:lnTo>
                <a:lnTo>
                  <a:pt x="26289" y="222758"/>
                </a:lnTo>
                <a:lnTo>
                  <a:pt x="11938" y="258953"/>
                </a:lnTo>
                <a:lnTo>
                  <a:pt x="3048" y="296799"/>
                </a:lnTo>
                <a:lnTo>
                  <a:pt x="0" y="336042"/>
                </a:lnTo>
                <a:lnTo>
                  <a:pt x="3048" y="375285"/>
                </a:lnTo>
                <a:lnTo>
                  <a:pt x="11938" y="413131"/>
                </a:lnTo>
                <a:lnTo>
                  <a:pt x="26289" y="449325"/>
                </a:lnTo>
                <a:lnTo>
                  <a:pt x="45847" y="483743"/>
                </a:lnTo>
                <a:lnTo>
                  <a:pt x="70230" y="516128"/>
                </a:lnTo>
                <a:lnTo>
                  <a:pt x="99060" y="546227"/>
                </a:lnTo>
                <a:lnTo>
                  <a:pt x="132079" y="573659"/>
                </a:lnTo>
                <a:lnTo>
                  <a:pt x="168910" y="598297"/>
                </a:lnTo>
                <a:lnTo>
                  <a:pt x="209296" y="619760"/>
                </a:lnTo>
                <a:lnTo>
                  <a:pt x="252729" y="637921"/>
                </a:lnTo>
                <a:lnTo>
                  <a:pt x="298958" y="652526"/>
                </a:lnTo>
                <a:lnTo>
                  <a:pt x="347599" y="663194"/>
                </a:lnTo>
                <a:lnTo>
                  <a:pt x="398525" y="669798"/>
                </a:lnTo>
                <a:lnTo>
                  <a:pt x="451103" y="672084"/>
                </a:lnTo>
                <a:lnTo>
                  <a:pt x="503681" y="669798"/>
                </a:lnTo>
                <a:lnTo>
                  <a:pt x="554609" y="663194"/>
                </a:lnTo>
                <a:lnTo>
                  <a:pt x="603250" y="652526"/>
                </a:lnTo>
                <a:lnTo>
                  <a:pt x="649477" y="637921"/>
                </a:lnTo>
                <a:lnTo>
                  <a:pt x="692912" y="619760"/>
                </a:lnTo>
                <a:lnTo>
                  <a:pt x="733298" y="598297"/>
                </a:lnTo>
                <a:lnTo>
                  <a:pt x="770127" y="573659"/>
                </a:lnTo>
                <a:lnTo>
                  <a:pt x="803148" y="546227"/>
                </a:lnTo>
                <a:lnTo>
                  <a:pt x="831976" y="516128"/>
                </a:lnTo>
                <a:lnTo>
                  <a:pt x="856361" y="483743"/>
                </a:lnTo>
                <a:lnTo>
                  <a:pt x="875919" y="449325"/>
                </a:lnTo>
                <a:lnTo>
                  <a:pt x="890270" y="413131"/>
                </a:lnTo>
                <a:lnTo>
                  <a:pt x="899160" y="375285"/>
                </a:lnTo>
                <a:lnTo>
                  <a:pt x="902208" y="336042"/>
                </a:lnTo>
                <a:lnTo>
                  <a:pt x="899160" y="296799"/>
                </a:lnTo>
                <a:lnTo>
                  <a:pt x="890270" y="258953"/>
                </a:lnTo>
                <a:lnTo>
                  <a:pt x="875919" y="222758"/>
                </a:lnTo>
                <a:lnTo>
                  <a:pt x="856361" y="188213"/>
                </a:lnTo>
                <a:lnTo>
                  <a:pt x="831976" y="155956"/>
                </a:lnTo>
                <a:lnTo>
                  <a:pt x="803148" y="125857"/>
                </a:lnTo>
                <a:lnTo>
                  <a:pt x="770127" y="98425"/>
                </a:lnTo>
                <a:lnTo>
                  <a:pt x="733298" y="73787"/>
                </a:lnTo>
                <a:lnTo>
                  <a:pt x="692912" y="52324"/>
                </a:lnTo>
                <a:lnTo>
                  <a:pt x="649477" y="34162"/>
                </a:lnTo>
                <a:lnTo>
                  <a:pt x="603250" y="19558"/>
                </a:lnTo>
                <a:lnTo>
                  <a:pt x="554609" y="8890"/>
                </a:lnTo>
                <a:lnTo>
                  <a:pt x="503681" y="2286"/>
                </a:lnTo>
                <a:lnTo>
                  <a:pt x="451103" y="0"/>
                </a:lnTo>
                <a:close/>
              </a:path>
            </a:pathLst>
          </a:custGeom>
          <a:solidFill>
            <a:srgbClr val="BD9000"/>
          </a:solid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3" name="object 33"/>
          <p:cNvSpPr txBox="1"/>
          <p:nvPr/>
        </p:nvSpPr>
        <p:spPr>
          <a:xfrm>
            <a:off x="11044808" y="1596974"/>
            <a:ext cx="504190" cy="33147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0" lvl="0" indent="0" algn="l" defTabSz="914400" rtl="0" eaLnBrk="1" fontAlgn="auto" latinLnBrk="0" hangingPunct="1">
              <a:lnSpc>
                <a:spcPct val="100000"/>
              </a:lnSpc>
              <a:spcBef>
                <a:spcPts val="105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2000" b="1" i="0" u="none" strike="noStrike" kern="1200" cap="none" spc="-10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5</a:t>
            </a:r>
            <a:r>
              <a:rPr kumimoji="0" sz="2000" b="1" i="0" u="none" strike="noStrike" kern="1200" cap="none" spc="-27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sz="2000" b="1" i="0" u="none" strike="noStrike" kern="1200" cap="none" spc="-195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PN</a:t>
            </a:r>
            <a:endParaRPr kumimoji="0" sz="2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34" name="object 34"/>
          <p:cNvSpPr/>
          <p:nvPr/>
        </p:nvSpPr>
        <p:spPr>
          <a:xfrm>
            <a:off x="9401556" y="1556003"/>
            <a:ext cx="1248410" cy="464820"/>
          </a:xfrm>
          <a:custGeom>
            <a:avLst/>
            <a:gdLst/>
            <a:ahLst/>
            <a:cxnLst/>
            <a:rect l="l" t="t" r="r" b="b"/>
            <a:pathLst>
              <a:path w="1248409" h="464819">
                <a:moveTo>
                  <a:pt x="1015746" y="0"/>
                </a:moveTo>
                <a:lnTo>
                  <a:pt x="1015746" y="116205"/>
                </a:lnTo>
                <a:lnTo>
                  <a:pt x="0" y="116205"/>
                </a:lnTo>
                <a:lnTo>
                  <a:pt x="0" y="348615"/>
                </a:lnTo>
                <a:lnTo>
                  <a:pt x="1015746" y="348615"/>
                </a:lnTo>
                <a:lnTo>
                  <a:pt x="1015746" y="464820"/>
                </a:lnTo>
                <a:lnTo>
                  <a:pt x="1248155" y="232410"/>
                </a:lnTo>
                <a:lnTo>
                  <a:pt x="1015746" y="0"/>
                </a:lnTo>
                <a:close/>
              </a:path>
            </a:pathLst>
          </a:custGeom>
          <a:solidFill>
            <a:srgbClr val="FFD966"/>
          </a:solid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5" name="object 35"/>
          <p:cNvSpPr/>
          <p:nvPr/>
        </p:nvSpPr>
        <p:spPr>
          <a:xfrm>
            <a:off x="9401556" y="2286000"/>
            <a:ext cx="1248410" cy="464820"/>
          </a:xfrm>
          <a:custGeom>
            <a:avLst/>
            <a:gdLst/>
            <a:ahLst/>
            <a:cxnLst/>
            <a:rect l="l" t="t" r="r" b="b"/>
            <a:pathLst>
              <a:path w="1248409" h="464819">
                <a:moveTo>
                  <a:pt x="1015746" y="0"/>
                </a:moveTo>
                <a:lnTo>
                  <a:pt x="1015746" y="116204"/>
                </a:lnTo>
                <a:lnTo>
                  <a:pt x="0" y="116204"/>
                </a:lnTo>
                <a:lnTo>
                  <a:pt x="0" y="348614"/>
                </a:lnTo>
                <a:lnTo>
                  <a:pt x="1015746" y="348614"/>
                </a:lnTo>
                <a:lnTo>
                  <a:pt x="1015746" y="464820"/>
                </a:lnTo>
                <a:lnTo>
                  <a:pt x="1248155" y="232410"/>
                </a:lnTo>
                <a:lnTo>
                  <a:pt x="1015746" y="0"/>
                </a:lnTo>
                <a:close/>
              </a:path>
            </a:pathLst>
          </a:custGeom>
          <a:solidFill>
            <a:srgbClr val="FFD966"/>
          </a:solid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6" name="object 36"/>
          <p:cNvSpPr txBox="1">
            <a:spLocks noGrp="1"/>
          </p:cNvSpPr>
          <p:nvPr>
            <p:ph type="title"/>
          </p:nvPr>
        </p:nvSpPr>
        <p:spPr>
          <a:xfrm>
            <a:off x="5050663" y="116281"/>
            <a:ext cx="1852930" cy="51435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pc="-215" dirty="0"/>
              <a:t>RKP</a:t>
            </a:r>
            <a:r>
              <a:rPr spc="-95" dirty="0"/>
              <a:t> </a:t>
            </a:r>
            <a:r>
              <a:rPr spc="60" dirty="0"/>
              <a:t>2019</a:t>
            </a:r>
          </a:p>
        </p:txBody>
      </p:sp>
      <p:sp>
        <p:nvSpPr>
          <p:cNvPr id="39" name="object 39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735" marR="0" lvl="0" indent="0" algn="l" defTabSz="914400" rtl="0" eaLnBrk="1" fontAlgn="auto" latinLnBrk="0" hangingPunct="1">
              <a:lnSpc>
                <a:spcPts val="115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1D60167-4931-47E6-BA6A-407CBD079E47}" type="slidenum">
              <a:rPr kumimoji="0" sz="1100" b="0" i="0" u="none" strike="noStrike" kern="1200" cap="none" spc="-55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pPr marL="38735" marR="0" lvl="0" indent="0" algn="l" defTabSz="914400" rtl="0" eaLnBrk="1" fontAlgn="auto" latinLnBrk="0" hangingPunct="1">
                <a:lnSpc>
                  <a:spcPts val="115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0" sz="1100" b="0" i="0" u="none" strike="noStrike" kern="1200" cap="none" spc="-55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37" name="object 37"/>
          <p:cNvSpPr txBox="1"/>
          <p:nvPr/>
        </p:nvSpPr>
        <p:spPr>
          <a:xfrm>
            <a:off x="1365250" y="570738"/>
            <a:ext cx="9225280" cy="120523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0" lvl="0" indent="0" algn="l" defTabSz="914400" rtl="0" eaLnBrk="1" fontAlgn="auto" latinLnBrk="0" hangingPunct="1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2400" b="1" i="0" u="none" strike="noStrike" kern="1200" cap="none" spc="-30" normalizeH="0" baseline="0" noProof="0" dirty="0">
                <a:ln>
                  <a:noFill/>
                </a:ln>
                <a:solidFill>
                  <a:srgbClr val="0F243E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KESINAMBUNGAN </a:t>
            </a:r>
            <a:r>
              <a:rPr kumimoji="0" sz="2400" b="1" i="0" u="none" strike="noStrike" kern="1200" cap="none" spc="-75" normalizeH="0" baseline="0" noProof="0" dirty="0">
                <a:ln>
                  <a:noFill/>
                </a:ln>
                <a:solidFill>
                  <a:srgbClr val="0F243E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IMPLEMENTASI </a:t>
            </a:r>
            <a:r>
              <a:rPr kumimoji="0" sz="2400" b="1" i="1" u="none" strike="noStrike" kern="1200" cap="none" spc="65" normalizeH="0" baseline="0" noProof="0" dirty="0">
                <a:ln>
                  <a:noFill/>
                </a:ln>
                <a:solidFill>
                  <a:srgbClr val="0F243E"/>
                </a:solidFill>
                <a:effectLst/>
                <a:uLnTx/>
                <a:uFillTx/>
                <a:latin typeface="Trebuchet MS"/>
                <a:ea typeface="+mn-ea"/>
                <a:cs typeface="Trebuchet MS"/>
              </a:rPr>
              <a:t>MONEY </a:t>
            </a:r>
            <a:r>
              <a:rPr kumimoji="0" sz="2400" b="1" i="1" u="none" strike="noStrike" kern="1200" cap="none" spc="0" normalizeH="0" baseline="0" noProof="0" dirty="0">
                <a:ln>
                  <a:noFill/>
                </a:ln>
                <a:solidFill>
                  <a:srgbClr val="0F243E"/>
                </a:solidFill>
                <a:effectLst/>
                <a:uLnTx/>
                <a:uFillTx/>
                <a:latin typeface="Trebuchet MS"/>
                <a:ea typeface="+mn-ea"/>
                <a:cs typeface="Trebuchet MS"/>
              </a:rPr>
              <a:t>FOLLOWS</a:t>
            </a:r>
            <a:r>
              <a:rPr kumimoji="0" sz="2400" b="1" i="1" u="none" strike="noStrike" kern="1200" cap="none" spc="-60" normalizeH="0" baseline="0" noProof="0" dirty="0">
                <a:ln>
                  <a:noFill/>
                </a:ln>
                <a:solidFill>
                  <a:srgbClr val="0F243E"/>
                </a:solidFill>
                <a:effectLst/>
                <a:uLnTx/>
                <a:uFillTx/>
                <a:latin typeface="Trebuchet MS"/>
                <a:ea typeface="+mn-ea"/>
                <a:cs typeface="Trebuchet MS"/>
              </a:rPr>
              <a:t> </a:t>
            </a:r>
            <a:r>
              <a:rPr kumimoji="0" sz="2400" b="1" i="1" u="none" strike="noStrike" kern="1200" cap="none" spc="110" normalizeH="0" baseline="0" noProof="0" dirty="0">
                <a:ln>
                  <a:noFill/>
                </a:ln>
                <a:solidFill>
                  <a:srgbClr val="0F243E"/>
                </a:solidFill>
                <a:effectLst/>
                <a:uLnTx/>
                <a:uFillTx/>
                <a:latin typeface="Trebuchet MS"/>
                <a:ea typeface="+mn-ea"/>
                <a:cs typeface="Trebuchet MS"/>
              </a:rPr>
              <a:t>PROGRAM</a:t>
            </a:r>
            <a:endParaRPr kumimoji="0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rebuchet MS"/>
              <a:ea typeface="+mn-ea"/>
              <a:cs typeface="Trebuchet MS"/>
            </a:endParaRPr>
          </a:p>
          <a:p>
            <a:pPr marL="0" marR="1263650" lvl="0" indent="0" algn="r" defTabSz="914400" rtl="0" eaLnBrk="1" fontAlgn="auto" latinLnBrk="0" hangingPunct="1">
              <a:lnSpc>
                <a:spcPts val="2140"/>
              </a:lnSpc>
              <a:spcBef>
                <a:spcPts val="2125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800" b="1" i="0" u="none" strike="noStrike" kern="1200" cap="none" spc="25" normalizeH="0" baseline="0" noProof="0" dirty="0">
                <a:ln>
                  <a:noFill/>
                </a:ln>
                <a:solidFill>
                  <a:srgbClr val="0F243E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2018</a:t>
            </a: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  <a:p>
            <a:pPr marL="1610995" marR="0" lvl="0" indent="0" algn="ctr" defTabSz="914400" rtl="0" eaLnBrk="1" fontAlgn="auto" latinLnBrk="0" hangingPunct="1">
              <a:lnSpc>
                <a:spcPts val="214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800" b="1" i="0" u="none" strike="noStrike" kern="1200" cap="none" spc="10" normalizeH="0" baseline="0" noProof="0" dirty="0">
                <a:ln>
                  <a:noFill/>
                </a:ln>
                <a:solidFill>
                  <a:srgbClr val="7D5F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Menajamkan</a:t>
            </a: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38" name="object 38"/>
          <p:cNvSpPr txBox="1"/>
          <p:nvPr/>
        </p:nvSpPr>
        <p:spPr>
          <a:xfrm>
            <a:off x="11040871" y="1107694"/>
            <a:ext cx="549910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0" lvl="0" indent="0" algn="l" defTabSz="914400" rtl="0" eaLnBrk="1" fontAlgn="auto" latinLnBrk="0" hangingPunct="1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800" b="1" i="0" u="none" strike="noStrike" kern="1200" cap="none" spc="25" normalizeH="0" baseline="0" noProof="0" dirty="0">
                <a:ln>
                  <a:noFill/>
                </a:ln>
                <a:solidFill>
                  <a:srgbClr val="934F04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2019</a:t>
            </a: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662373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10B1B743-806B-44C3-9E40-DBD2D65D0D79}"/>
              </a:ext>
            </a:extLst>
          </p:cNvPr>
          <p:cNvSpPr txBox="1">
            <a:spLocks/>
          </p:cNvSpPr>
          <p:nvPr/>
        </p:nvSpPr>
        <p:spPr>
          <a:xfrm>
            <a:off x="866783" y="311878"/>
            <a:ext cx="10008837" cy="443198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2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TEMA DAN PRIORITAS NASIONAL</a:t>
            </a:r>
            <a:endParaRPr kumimoji="0" lang="id-ID" sz="3200" b="1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0D005600-F20A-4BA9-86CA-4DE7A081EB9E}"/>
              </a:ext>
            </a:extLst>
          </p:cNvPr>
          <p:cNvSpPr/>
          <p:nvPr/>
        </p:nvSpPr>
        <p:spPr>
          <a:xfrm>
            <a:off x="6771667" y="1656844"/>
            <a:ext cx="1931840" cy="4379154"/>
          </a:xfrm>
          <a:prstGeom prst="rect">
            <a:avLst/>
          </a:prstGeom>
          <a:solidFill>
            <a:schemeClr val="accent1">
              <a:lumMod val="50000"/>
              <a:alpha val="5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0" rIns="144000" bIns="0" numCol="1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altLang="en-IN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t>“</a:t>
            </a:r>
            <a:r>
              <a:rPr kumimoji="0" lang="en-IN" altLang="en-IN" sz="18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t>Pemerataan</a:t>
            </a:r>
            <a:r>
              <a:rPr kumimoji="0" lang="en-IN" altLang="en-IN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t> </a:t>
            </a:r>
            <a:r>
              <a:rPr kumimoji="0" lang="id-ID" altLang="id-ID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t>Pembangunan </a:t>
            </a:r>
            <a:r>
              <a:rPr kumimoji="0" lang="en-IN" altLang="en-IN" sz="18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t>untuk</a:t>
            </a:r>
            <a:r>
              <a:rPr kumimoji="0" lang="en-IN" altLang="en-IN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t> </a:t>
            </a:r>
            <a:r>
              <a:rPr kumimoji="0" lang="id-ID" altLang="id-ID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t> </a:t>
            </a:r>
            <a:r>
              <a:rPr kumimoji="0" lang="en-IN" altLang="en-IN" sz="18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t>Pertumbuhan</a:t>
            </a:r>
            <a:r>
              <a:rPr kumimoji="0" lang="en-IN" altLang="en-IN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t> </a:t>
            </a:r>
            <a:r>
              <a:rPr kumimoji="0" lang="en-IN" altLang="en-IN" sz="18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t>Berkualitas</a:t>
            </a:r>
            <a:r>
              <a:rPr kumimoji="0" lang="en-IN" altLang="en-IN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t>”</a:t>
            </a:r>
          </a:p>
        </p:txBody>
      </p:sp>
      <p:sp>
        <p:nvSpPr>
          <p:cNvPr id="5" name="Right Arrow 4">
            <a:extLst>
              <a:ext uri="{FF2B5EF4-FFF2-40B4-BE49-F238E27FC236}">
                <a16:creationId xmlns:a16="http://schemas.microsoft.com/office/drawing/2014/main" id="{4B889415-9B21-4108-87C9-83092F449EF8}"/>
              </a:ext>
            </a:extLst>
          </p:cNvPr>
          <p:cNvSpPr/>
          <p:nvPr/>
        </p:nvSpPr>
        <p:spPr>
          <a:xfrm>
            <a:off x="6074246" y="2000009"/>
            <a:ext cx="838928" cy="3664701"/>
          </a:xfrm>
          <a:prstGeom prst="rightArrow">
            <a:avLst>
              <a:gd name="adj1" fmla="val 50000"/>
              <a:gd name="adj2" fmla="val 75951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numCol="1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altLang="id-ID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B2899464-C540-4A9E-B367-C0386D6296AC}"/>
              </a:ext>
            </a:extLst>
          </p:cNvPr>
          <p:cNvGrpSpPr/>
          <p:nvPr/>
        </p:nvGrpSpPr>
        <p:grpSpPr>
          <a:xfrm>
            <a:off x="209176" y="1462983"/>
            <a:ext cx="6025748" cy="4618432"/>
            <a:chOff x="712769" y="1369131"/>
            <a:chExt cx="7698639" cy="4618432"/>
          </a:xfrm>
        </p:grpSpPr>
        <p:sp>
          <p:nvSpPr>
            <p:cNvPr id="7" name="Rectangle: Rounded Corners 6">
              <a:extLst>
                <a:ext uri="{FF2B5EF4-FFF2-40B4-BE49-F238E27FC236}">
                  <a16:creationId xmlns:a16="http://schemas.microsoft.com/office/drawing/2014/main" id="{81032FB2-311C-4E51-A37C-B439ABFD619F}"/>
                </a:ext>
              </a:extLst>
            </p:cNvPr>
            <p:cNvSpPr/>
            <p:nvPr/>
          </p:nvSpPr>
          <p:spPr>
            <a:xfrm flipH="1">
              <a:off x="1509727" y="1574294"/>
              <a:ext cx="6838624" cy="848487"/>
            </a:xfrm>
            <a:prstGeom prst="roundRect">
              <a:avLst>
                <a:gd name="adj" fmla="val 50000"/>
              </a:avLst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numCol="1"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d-ID" altLang="id-ID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>
                      <a:lumMod val="95000"/>
                    </a:prstClr>
                  </a:solidFill>
                  <a:effectLst/>
                  <a:uLnTx/>
                  <a:uFillTx/>
                  <a:latin typeface="Segoe UI" panose="020B0502040204020203" pitchFamily="34" charset="0"/>
                  <a:ea typeface="+mn-ea"/>
                  <a:cs typeface="Segoe UI" panose="020B0502040204020203" pitchFamily="34" charset="0"/>
                </a:rPr>
                <a:t>Pembangunan Manusia melalui Pengurangan Kemiskinan dan Peningkatan Pelayanan Dasar</a:t>
              </a: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95000"/>
                  </a:prstClr>
                </a:solidFill>
                <a:effectLst/>
                <a:uLnTx/>
                <a:uFillTx/>
                <a:latin typeface="Segoe UI" panose="020B0502040204020203" pitchFamily="34" charset="0"/>
                <a:ea typeface="+mn-ea"/>
                <a:cs typeface="Segoe UI" panose="020B0502040204020203" pitchFamily="34" charset="0"/>
              </a:endParaRPr>
            </a:p>
          </p:txBody>
        </p:sp>
        <p:sp>
          <p:nvSpPr>
            <p:cNvPr id="8" name="Rectangle: Rounded Corners 7">
              <a:extLst>
                <a:ext uri="{FF2B5EF4-FFF2-40B4-BE49-F238E27FC236}">
                  <a16:creationId xmlns:a16="http://schemas.microsoft.com/office/drawing/2014/main" id="{2F5278A1-FD19-4825-9D32-133F684E94FD}"/>
                </a:ext>
              </a:extLst>
            </p:cNvPr>
            <p:cNvSpPr/>
            <p:nvPr/>
          </p:nvSpPr>
          <p:spPr>
            <a:xfrm flipH="1">
              <a:off x="1509726" y="2453261"/>
              <a:ext cx="6838625" cy="847810"/>
            </a:xfrm>
            <a:prstGeom prst="roundRect">
              <a:avLst>
                <a:gd name="adj" fmla="val 50000"/>
              </a:avLst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numCol="1"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d-ID" altLang="id-ID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" panose="020B0502040204020203" pitchFamily="34" charset="0"/>
                  <a:ea typeface="+mn-ea"/>
                  <a:cs typeface="Segoe UI" panose="020B0502040204020203" pitchFamily="34" charset="0"/>
                </a:rPr>
                <a:t>Pengurangan Kesenjangan antarwilayah melalui </a:t>
              </a:r>
              <a:r>
                <a:rPr kumimoji="0" lang="en-US" sz="18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" panose="020B0502040204020203" pitchFamily="34" charset="0"/>
                  <a:ea typeface="+mn-ea"/>
                  <a:cs typeface="Segoe UI" panose="020B0502040204020203" pitchFamily="34" charset="0"/>
                </a:rPr>
                <a:t>Penguatan</a:t>
              </a: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" panose="020B0502040204020203" pitchFamily="34" charset="0"/>
                  <a:ea typeface="+mn-ea"/>
                  <a:cs typeface="Segoe UI" panose="020B0502040204020203" pitchFamily="34" charset="0"/>
                </a:rPr>
                <a:t> </a:t>
              </a:r>
              <a:r>
                <a:rPr kumimoji="0" lang="en-US" sz="18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" panose="020B0502040204020203" pitchFamily="34" charset="0"/>
                  <a:ea typeface="+mn-ea"/>
                  <a:cs typeface="Segoe UI" panose="020B0502040204020203" pitchFamily="34" charset="0"/>
                </a:rPr>
                <a:t>Konektivitas</a:t>
              </a: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" panose="020B0502040204020203" pitchFamily="34" charset="0"/>
                  <a:ea typeface="+mn-ea"/>
                  <a:cs typeface="Segoe UI" panose="020B0502040204020203" pitchFamily="34" charset="0"/>
                </a:rPr>
                <a:t> </a:t>
              </a:r>
              <a:r>
                <a:rPr kumimoji="0" lang="en-US" sz="18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" panose="020B0502040204020203" pitchFamily="34" charset="0"/>
                  <a:ea typeface="+mn-ea"/>
                  <a:cs typeface="Segoe UI" panose="020B0502040204020203" pitchFamily="34" charset="0"/>
                </a:rPr>
                <a:t>dan</a:t>
              </a: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" panose="020B0502040204020203" pitchFamily="34" charset="0"/>
                  <a:ea typeface="+mn-ea"/>
                  <a:cs typeface="Segoe UI" panose="020B0502040204020203" pitchFamily="34" charset="0"/>
                </a:rPr>
                <a:t> </a:t>
              </a:r>
              <a:r>
                <a:rPr kumimoji="0" lang="en-US" sz="18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" panose="020B0502040204020203" pitchFamily="34" charset="0"/>
                  <a:ea typeface="+mn-ea"/>
                  <a:cs typeface="Segoe UI" panose="020B0502040204020203" pitchFamily="34" charset="0"/>
                </a:rPr>
                <a:t>Kemaritiman</a:t>
              </a:r>
              <a:r>
                <a:rPr kumimoji="0" lang="id-ID" altLang="id-ID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" panose="020B0502040204020203" pitchFamily="34" charset="0"/>
                  <a:ea typeface="+mn-ea"/>
                  <a:cs typeface="Segoe UI" panose="020B0502040204020203" pitchFamily="34" charset="0"/>
                </a:rPr>
                <a:t> </a:t>
              </a: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  <a:ea typeface="+mn-ea"/>
                <a:cs typeface="Segoe UI" panose="020B0502040204020203" pitchFamily="34" charset="0"/>
              </a:endParaRPr>
            </a:p>
          </p:txBody>
        </p:sp>
        <p:sp>
          <p:nvSpPr>
            <p:cNvPr id="9" name="Rectangle: Rounded Corners 8">
              <a:extLst>
                <a:ext uri="{FF2B5EF4-FFF2-40B4-BE49-F238E27FC236}">
                  <a16:creationId xmlns:a16="http://schemas.microsoft.com/office/drawing/2014/main" id="{75CF819D-8982-40E2-8EF1-49980BD36A1A}"/>
                </a:ext>
              </a:extLst>
            </p:cNvPr>
            <p:cNvSpPr/>
            <p:nvPr/>
          </p:nvSpPr>
          <p:spPr>
            <a:xfrm flipH="1">
              <a:off x="1509727" y="3346791"/>
              <a:ext cx="6838625" cy="847810"/>
            </a:xfrm>
            <a:prstGeom prst="roundRect">
              <a:avLst>
                <a:gd name="adj" fmla="val 50000"/>
              </a:avLst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numCol="1"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" panose="020B0502040204020203" pitchFamily="34" charset="0"/>
                  <a:ea typeface="+mn-ea"/>
                  <a:cs typeface="Segoe UI" panose="020B0502040204020203" pitchFamily="34" charset="0"/>
                </a:rPr>
                <a:t>Peningkatan</a:t>
              </a: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" panose="020B0502040204020203" pitchFamily="34" charset="0"/>
                  <a:ea typeface="+mn-ea"/>
                  <a:cs typeface="Segoe UI" panose="020B0502040204020203" pitchFamily="34" charset="0"/>
                </a:rPr>
                <a:t> </a:t>
              </a:r>
              <a:r>
                <a:rPr kumimoji="0" lang="en-US" sz="18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" panose="020B0502040204020203" pitchFamily="34" charset="0"/>
                  <a:ea typeface="+mn-ea"/>
                  <a:cs typeface="Segoe UI" panose="020B0502040204020203" pitchFamily="34" charset="0"/>
                </a:rPr>
                <a:t>Nilai</a:t>
              </a: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" panose="020B0502040204020203" pitchFamily="34" charset="0"/>
                  <a:ea typeface="+mn-ea"/>
                  <a:cs typeface="Segoe UI" panose="020B0502040204020203" pitchFamily="34" charset="0"/>
                </a:rPr>
                <a:t> </a:t>
              </a:r>
              <a:r>
                <a:rPr kumimoji="0" lang="en-US" sz="18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" panose="020B0502040204020203" pitchFamily="34" charset="0"/>
                  <a:ea typeface="+mn-ea"/>
                  <a:cs typeface="Segoe UI" panose="020B0502040204020203" pitchFamily="34" charset="0"/>
                </a:rPr>
                <a:t>Tambah</a:t>
              </a: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" panose="020B0502040204020203" pitchFamily="34" charset="0"/>
                  <a:ea typeface="+mn-ea"/>
                  <a:cs typeface="Segoe UI" panose="020B0502040204020203" pitchFamily="34" charset="0"/>
                </a:rPr>
                <a:t> </a:t>
              </a:r>
              <a:r>
                <a:rPr kumimoji="0" lang="en-US" sz="18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" panose="020B0502040204020203" pitchFamily="34" charset="0"/>
                  <a:ea typeface="+mn-ea"/>
                  <a:cs typeface="Segoe UI" panose="020B0502040204020203" pitchFamily="34" charset="0"/>
                </a:rPr>
                <a:t>Ekonomi</a:t>
              </a: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" panose="020B0502040204020203" pitchFamily="34" charset="0"/>
                  <a:ea typeface="+mn-ea"/>
                  <a:cs typeface="Segoe UI" panose="020B0502040204020203" pitchFamily="34" charset="0"/>
                </a:rPr>
                <a:t> </a:t>
              </a:r>
              <a:r>
                <a:rPr kumimoji="0" lang="en-US" sz="18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" panose="020B0502040204020203" pitchFamily="34" charset="0"/>
                  <a:ea typeface="+mn-ea"/>
                  <a:cs typeface="Segoe UI" panose="020B0502040204020203" pitchFamily="34" charset="0"/>
                </a:rPr>
                <a:t>melalui</a:t>
              </a: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" panose="020B0502040204020203" pitchFamily="34" charset="0"/>
                  <a:ea typeface="+mn-ea"/>
                  <a:cs typeface="Segoe UI" panose="020B0502040204020203" pitchFamily="34" charset="0"/>
                </a:rPr>
                <a:t> </a:t>
              </a:r>
              <a:r>
                <a:rPr kumimoji="0" lang="id-ID" altLang="id-ID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" panose="020B0502040204020203" pitchFamily="34" charset="0"/>
                  <a:ea typeface="+mn-ea"/>
                  <a:cs typeface="Segoe UI" panose="020B0502040204020203" pitchFamily="34" charset="0"/>
                </a:rPr>
                <a:t>Pertanian, Industri, </a:t>
              </a:r>
              <a:r>
                <a:rPr kumimoji="0" lang="en-US" sz="18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" panose="020B0502040204020203" pitchFamily="34" charset="0"/>
                  <a:ea typeface="+mn-ea"/>
                  <a:cs typeface="Segoe UI" panose="020B0502040204020203" pitchFamily="34" charset="0"/>
                </a:rPr>
                <a:t>dan</a:t>
              </a: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" panose="020B0502040204020203" pitchFamily="34" charset="0"/>
                  <a:ea typeface="+mn-ea"/>
                  <a:cs typeface="Segoe UI" panose="020B0502040204020203" pitchFamily="34" charset="0"/>
                </a:rPr>
                <a:t> </a:t>
              </a:r>
              <a:r>
                <a:rPr kumimoji="0" lang="en-US" sz="18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" panose="020B0502040204020203" pitchFamily="34" charset="0"/>
                  <a:ea typeface="+mn-ea"/>
                  <a:cs typeface="Segoe UI" panose="020B0502040204020203" pitchFamily="34" charset="0"/>
                </a:rPr>
                <a:t>Jasa</a:t>
              </a: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" panose="020B0502040204020203" pitchFamily="34" charset="0"/>
                  <a:ea typeface="+mn-ea"/>
                  <a:cs typeface="Segoe UI" panose="020B0502040204020203" pitchFamily="34" charset="0"/>
                </a:rPr>
                <a:t> </a:t>
              </a:r>
              <a:r>
                <a:rPr kumimoji="0" lang="en-US" sz="18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" panose="020B0502040204020203" pitchFamily="34" charset="0"/>
                  <a:ea typeface="+mn-ea"/>
                  <a:cs typeface="Segoe UI" panose="020B0502040204020203" pitchFamily="34" charset="0"/>
                </a:rPr>
                <a:t>Produktif</a:t>
              </a:r>
              <a:r>
                <a:rPr kumimoji="0" lang="id-ID" altLang="id-ID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" panose="020B0502040204020203" pitchFamily="34" charset="0"/>
                  <a:ea typeface="+mn-ea"/>
                  <a:cs typeface="Segoe UI" panose="020B0502040204020203" pitchFamily="34" charset="0"/>
                </a:rPr>
                <a:t> </a:t>
              </a:r>
            </a:p>
          </p:txBody>
        </p:sp>
        <p:sp>
          <p:nvSpPr>
            <p:cNvPr id="10" name="Rectangle: Rounded Corners 9">
              <a:extLst>
                <a:ext uri="{FF2B5EF4-FFF2-40B4-BE49-F238E27FC236}">
                  <a16:creationId xmlns:a16="http://schemas.microsoft.com/office/drawing/2014/main" id="{F229FF23-04B5-4BAA-81F1-E3D9B0A11955}"/>
                </a:ext>
              </a:extLst>
            </p:cNvPr>
            <p:cNvSpPr/>
            <p:nvPr/>
          </p:nvSpPr>
          <p:spPr>
            <a:xfrm flipH="1">
              <a:off x="1509727" y="4240321"/>
              <a:ext cx="6838623" cy="804126"/>
            </a:xfrm>
            <a:prstGeom prst="roundRect">
              <a:avLst>
                <a:gd name="adj" fmla="val 50000"/>
              </a:avLst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numCol="1"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" panose="020B0502040204020203" pitchFamily="34" charset="0"/>
                  <a:ea typeface="+mn-ea"/>
                  <a:cs typeface="Segoe UI" panose="020B0502040204020203" pitchFamily="34" charset="0"/>
                </a:rPr>
                <a:t>Pemantapan</a:t>
              </a: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" panose="020B0502040204020203" pitchFamily="34" charset="0"/>
                  <a:ea typeface="+mn-ea"/>
                  <a:cs typeface="Segoe UI" panose="020B0502040204020203" pitchFamily="34" charset="0"/>
                </a:rPr>
                <a:t> </a:t>
              </a:r>
              <a:r>
                <a:rPr kumimoji="0" lang="en-US" sz="18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" panose="020B0502040204020203" pitchFamily="34" charset="0"/>
                  <a:ea typeface="+mn-ea"/>
                  <a:cs typeface="Segoe UI" panose="020B0502040204020203" pitchFamily="34" charset="0"/>
                </a:rPr>
                <a:t>Ketahanan</a:t>
              </a: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" panose="020B0502040204020203" pitchFamily="34" charset="0"/>
                  <a:ea typeface="+mn-ea"/>
                  <a:cs typeface="Segoe UI" panose="020B0502040204020203" pitchFamily="34" charset="0"/>
                </a:rPr>
                <a:t> </a:t>
              </a:r>
              <a:r>
                <a:rPr kumimoji="0" lang="en-US" sz="18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" panose="020B0502040204020203" pitchFamily="34" charset="0"/>
                  <a:ea typeface="+mn-ea"/>
                  <a:cs typeface="Segoe UI" panose="020B0502040204020203" pitchFamily="34" charset="0"/>
                </a:rPr>
                <a:t>Energi</a:t>
              </a: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" panose="020B0502040204020203" pitchFamily="34" charset="0"/>
                  <a:ea typeface="+mn-ea"/>
                  <a:cs typeface="Segoe UI" panose="020B0502040204020203" pitchFamily="34" charset="0"/>
                </a:rPr>
                <a:t>, </a:t>
              </a:r>
              <a:r>
                <a:rPr kumimoji="0" lang="en-US" sz="18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" panose="020B0502040204020203" pitchFamily="34" charset="0"/>
                  <a:ea typeface="+mn-ea"/>
                  <a:cs typeface="Segoe UI" panose="020B0502040204020203" pitchFamily="34" charset="0"/>
                </a:rPr>
                <a:t>Pangan</a:t>
              </a:r>
              <a:r>
                <a:rPr kumimoji="0" lang="id-ID" altLang="id-ID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" panose="020B0502040204020203" pitchFamily="34" charset="0"/>
                  <a:ea typeface="+mn-ea"/>
                  <a:cs typeface="Segoe UI" panose="020B0502040204020203" pitchFamily="34" charset="0"/>
                </a:rPr>
                <a:t>,</a:t>
              </a: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" panose="020B0502040204020203" pitchFamily="34" charset="0"/>
                  <a:ea typeface="+mn-ea"/>
                  <a:cs typeface="Segoe UI" panose="020B0502040204020203" pitchFamily="34" charset="0"/>
                </a:rPr>
                <a:t> </a:t>
              </a:r>
              <a:r>
                <a:rPr kumimoji="0" lang="en-US" sz="18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" panose="020B0502040204020203" pitchFamily="34" charset="0"/>
                  <a:ea typeface="+mn-ea"/>
                  <a:cs typeface="Segoe UI" panose="020B0502040204020203" pitchFamily="34" charset="0"/>
                </a:rPr>
                <a:t>dan</a:t>
              </a: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" panose="020B0502040204020203" pitchFamily="34" charset="0"/>
                  <a:ea typeface="+mn-ea"/>
                  <a:cs typeface="Segoe UI" panose="020B0502040204020203" pitchFamily="34" charset="0"/>
                </a:rPr>
                <a:t> </a:t>
              </a:r>
              <a:r>
                <a:rPr kumimoji="0" lang="en-US" sz="18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" panose="020B0502040204020203" pitchFamily="34" charset="0"/>
                  <a:ea typeface="+mn-ea"/>
                  <a:cs typeface="Segoe UI" panose="020B0502040204020203" pitchFamily="34" charset="0"/>
                </a:rPr>
                <a:t>Sumber</a:t>
              </a: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" panose="020B0502040204020203" pitchFamily="34" charset="0"/>
                  <a:ea typeface="+mn-ea"/>
                  <a:cs typeface="Segoe UI" panose="020B0502040204020203" pitchFamily="34" charset="0"/>
                </a:rPr>
                <a:t> </a:t>
              </a:r>
              <a:r>
                <a:rPr kumimoji="0" lang="en-US" sz="18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" panose="020B0502040204020203" pitchFamily="34" charset="0"/>
                  <a:ea typeface="+mn-ea"/>
                  <a:cs typeface="Segoe UI" panose="020B0502040204020203" pitchFamily="34" charset="0"/>
                </a:rPr>
                <a:t>Daya</a:t>
              </a: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" panose="020B0502040204020203" pitchFamily="34" charset="0"/>
                  <a:ea typeface="+mn-ea"/>
                  <a:cs typeface="Segoe UI" panose="020B0502040204020203" pitchFamily="34" charset="0"/>
                </a:rPr>
                <a:t> Air</a:t>
              </a:r>
              <a:r>
                <a:rPr kumimoji="0" lang="id-ID" altLang="id-ID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" panose="020B0502040204020203" pitchFamily="34" charset="0"/>
                  <a:ea typeface="+mn-ea"/>
                  <a:cs typeface="Segoe UI" panose="020B0502040204020203" pitchFamily="34" charset="0"/>
                </a:rPr>
                <a:t> </a:t>
              </a:r>
            </a:p>
          </p:txBody>
        </p:sp>
        <p:sp>
          <p:nvSpPr>
            <p:cNvPr id="11" name="Rectangle: Rounded Corners 10">
              <a:extLst>
                <a:ext uri="{FF2B5EF4-FFF2-40B4-BE49-F238E27FC236}">
                  <a16:creationId xmlns:a16="http://schemas.microsoft.com/office/drawing/2014/main" id="{51A552F4-CBEF-4FB1-B078-A684F6AA975F}"/>
                </a:ext>
              </a:extLst>
            </p:cNvPr>
            <p:cNvSpPr/>
            <p:nvPr/>
          </p:nvSpPr>
          <p:spPr>
            <a:xfrm flipH="1">
              <a:off x="1572785" y="5094336"/>
              <a:ext cx="6838623" cy="847810"/>
            </a:xfrm>
            <a:prstGeom prst="roundRect">
              <a:avLst>
                <a:gd name="adj" fmla="val 50000"/>
              </a:avLst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numCol="1"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" panose="020B0502040204020203" pitchFamily="34" charset="0"/>
                  <a:ea typeface="+mn-ea"/>
                  <a:cs typeface="Segoe UI" panose="020B0502040204020203" pitchFamily="34" charset="0"/>
                </a:rPr>
                <a:t>Stabilitas </a:t>
              </a:r>
              <a:r>
                <a:rPr kumimoji="0" lang="id-ID" alt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" panose="020B0502040204020203" pitchFamily="34" charset="0"/>
                  <a:ea typeface="+mn-ea"/>
                  <a:cs typeface="Segoe UI" panose="020B0502040204020203" pitchFamily="34" charset="0"/>
                </a:rPr>
                <a:t>Keamanan Nasional </a:t>
              </a:r>
              <a:r>
                <a: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" panose="020B0502040204020203" pitchFamily="34" charset="0"/>
                  <a:ea typeface="+mn-ea"/>
                  <a:cs typeface="Segoe UI" panose="020B0502040204020203" pitchFamily="34" charset="0"/>
                </a:rPr>
                <a:t>dan</a:t>
              </a:r>
              <a:r>
                <a:rPr kumimoji="0" lang="id-ID" alt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" panose="020B0502040204020203" pitchFamily="34" charset="0"/>
                  <a:ea typeface="+mn-ea"/>
                  <a:cs typeface="Segoe UI" panose="020B0502040204020203" pitchFamily="34" charset="0"/>
                </a:rPr>
                <a:t> Kesuksesan</a:t>
              </a:r>
              <a:r>
                <a: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" panose="020B0502040204020203" pitchFamily="34" charset="0"/>
                  <a:ea typeface="+mn-ea"/>
                  <a:cs typeface="Segoe UI" panose="020B0502040204020203" pitchFamily="34" charset="0"/>
                </a:rPr>
                <a:t> </a:t>
              </a:r>
              <a:r>
                <a:rPr kumimoji="0" lang="id-ID" alt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" panose="020B0502040204020203" pitchFamily="34" charset="0"/>
                  <a:ea typeface="+mn-ea"/>
                  <a:cs typeface="Segoe UI" panose="020B0502040204020203" pitchFamily="34" charset="0"/>
                </a:rPr>
                <a:t>Pemilu </a:t>
              </a: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  <a:ea typeface="+mn-ea"/>
                <a:cs typeface="Segoe UI" panose="020B0502040204020203" pitchFamily="34" charset="0"/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34AB49D2-084D-42B7-8B98-8114E81D82CA}"/>
                </a:ext>
              </a:extLst>
            </p:cNvPr>
            <p:cNvSpPr txBox="1"/>
            <p:nvPr/>
          </p:nvSpPr>
          <p:spPr>
            <a:xfrm>
              <a:off x="712769" y="1369131"/>
              <a:ext cx="710451" cy="1323439"/>
            </a:xfrm>
            <a:prstGeom prst="rect">
              <a:avLst/>
            </a:prstGeom>
            <a:noFill/>
          </p:spPr>
          <p:txBody>
            <a:bodyPr wrap="none" numCol="1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altLang="en-GB" sz="8000" b="1" i="0" u="none" strike="noStrike" kern="1200" cap="none" spc="50" normalizeH="0" baseline="0" noProof="0" dirty="0">
                  <a:ln w="0"/>
                  <a:solidFill>
                    <a:prstClr val="white">
                      <a:lumMod val="85000"/>
                    </a:prstClr>
                  </a:solidFill>
                  <a:effectLst>
                    <a:innerShdw blurRad="63500" dist="50800" dir="13500000">
                      <a:srgbClr val="000000">
                        <a:alpha val="50000"/>
                      </a:srgbClr>
                    </a:innerShdw>
                  </a:effectLst>
                  <a:uLnTx/>
                  <a:uFillTx/>
                  <a:latin typeface="Calibri"/>
                  <a:ea typeface="+mn-ea"/>
                  <a:cs typeface="+mn-cs"/>
                </a:rPr>
                <a:t>1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826FF522-835E-440D-9DB2-9EEAEDBC255F}"/>
                </a:ext>
              </a:extLst>
            </p:cNvPr>
            <p:cNvSpPr txBox="1"/>
            <p:nvPr/>
          </p:nvSpPr>
          <p:spPr>
            <a:xfrm>
              <a:off x="712769" y="2214773"/>
              <a:ext cx="710451" cy="1323439"/>
            </a:xfrm>
            <a:prstGeom prst="rect">
              <a:avLst/>
            </a:prstGeom>
            <a:noFill/>
          </p:spPr>
          <p:txBody>
            <a:bodyPr wrap="none" numCol="1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altLang="en-GB" sz="8000" b="1" i="0" u="none" strike="noStrike" kern="1200" cap="none" spc="50" normalizeH="0" baseline="0" noProof="0" dirty="0">
                  <a:ln w="0"/>
                  <a:solidFill>
                    <a:prstClr val="white">
                      <a:lumMod val="85000"/>
                    </a:prstClr>
                  </a:solidFill>
                  <a:effectLst>
                    <a:innerShdw blurRad="63500" dist="50800" dir="13500000">
                      <a:srgbClr val="000000">
                        <a:alpha val="50000"/>
                      </a:srgbClr>
                    </a:innerShdw>
                  </a:effectLst>
                  <a:uLnTx/>
                  <a:uFillTx/>
                  <a:latin typeface="Calibri"/>
                  <a:ea typeface="+mn-ea"/>
                  <a:cs typeface="+mn-cs"/>
                </a:rPr>
                <a:t>2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1C58F30A-6F7E-4C5F-B499-65806F8A05BE}"/>
                </a:ext>
              </a:extLst>
            </p:cNvPr>
            <p:cNvSpPr txBox="1"/>
            <p:nvPr/>
          </p:nvSpPr>
          <p:spPr>
            <a:xfrm>
              <a:off x="712769" y="3057273"/>
              <a:ext cx="710451" cy="1323439"/>
            </a:xfrm>
            <a:prstGeom prst="rect">
              <a:avLst/>
            </a:prstGeom>
            <a:noFill/>
          </p:spPr>
          <p:txBody>
            <a:bodyPr wrap="none" numCol="1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altLang="en-GB" sz="8000" b="1" i="0" u="none" strike="noStrike" kern="1200" cap="none" spc="50" normalizeH="0" baseline="0" noProof="0" dirty="0">
                  <a:ln w="0"/>
                  <a:solidFill>
                    <a:prstClr val="white">
                      <a:lumMod val="85000"/>
                    </a:prstClr>
                  </a:solidFill>
                  <a:effectLst>
                    <a:innerShdw blurRad="63500" dist="50800" dir="13500000">
                      <a:srgbClr val="000000">
                        <a:alpha val="50000"/>
                      </a:srgbClr>
                    </a:innerShdw>
                  </a:effectLst>
                  <a:uLnTx/>
                  <a:uFillTx/>
                  <a:latin typeface="Calibri"/>
                  <a:ea typeface="+mn-ea"/>
                  <a:cs typeface="+mn-cs"/>
                </a:rPr>
                <a:t>3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6D888E5E-F344-4B47-BB22-E69B31F12A88}"/>
                </a:ext>
              </a:extLst>
            </p:cNvPr>
            <p:cNvSpPr txBox="1"/>
            <p:nvPr/>
          </p:nvSpPr>
          <p:spPr>
            <a:xfrm>
              <a:off x="712769" y="3889224"/>
              <a:ext cx="710451" cy="1323439"/>
            </a:xfrm>
            <a:prstGeom prst="rect">
              <a:avLst/>
            </a:prstGeom>
            <a:noFill/>
          </p:spPr>
          <p:txBody>
            <a:bodyPr wrap="none" numCol="1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altLang="en-GB" sz="8000" b="1" i="0" u="none" strike="noStrike" kern="1200" cap="none" spc="50" normalizeH="0" baseline="0" noProof="0" dirty="0">
                  <a:ln w="0"/>
                  <a:solidFill>
                    <a:prstClr val="white">
                      <a:lumMod val="85000"/>
                    </a:prstClr>
                  </a:solidFill>
                  <a:effectLst>
                    <a:innerShdw blurRad="63500" dist="50800" dir="13500000">
                      <a:srgbClr val="000000">
                        <a:alpha val="50000"/>
                      </a:srgbClr>
                    </a:innerShdw>
                  </a:effectLst>
                  <a:uLnTx/>
                  <a:uFillTx/>
                  <a:latin typeface="Calibri"/>
                  <a:ea typeface="+mn-ea"/>
                  <a:cs typeface="+mn-cs"/>
                </a:rPr>
                <a:t>4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1937E36F-4298-48D6-B2E1-985B55D9FD30}"/>
                </a:ext>
              </a:extLst>
            </p:cNvPr>
            <p:cNvSpPr txBox="1"/>
            <p:nvPr/>
          </p:nvSpPr>
          <p:spPr>
            <a:xfrm>
              <a:off x="759917" y="4664124"/>
              <a:ext cx="710451" cy="1323439"/>
            </a:xfrm>
            <a:prstGeom prst="rect">
              <a:avLst/>
            </a:prstGeom>
            <a:noFill/>
          </p:spPr>
          <p:txBody>
            <a:bodyPr wrap="none" numCol="1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altLang="en-GB" sz="8000" b="1" i="0" u="none" strike="noStrike" kern="1200" cap="none" spc="50" normalizeH="0" baseline="0" noProof="0" dirty="0">
                  <a:ln w="0"/>
                  <a:solidFill>
                    <a:prstClr val="white">
                      <a:lumMod val="85000"/>
                    </a:prstClr>
                  </a:solidFill>
                  <a:effectLst>
                    <a:innerShdw blurRad="63500" dist="50800" dir="13500000">
                      <a:srgbClr val="000000">
                        <a:alpha val="50000"/>
                      </a:srgbClr>
                    </a:innerShdw>
                  </a:effectLst>
                  <a:uLnTx/>
                  <a:uFillTx/>
                  <a:latin typeface="Calibri"/>
                  <a:ea typeface="+mn-ea"/>
                  <a:cs typeface="+mn-cs"/>
                </a:rPr>
                <a:t>5</a:t>
              </a:r>
            </a:p>
          </p:txBody>
        </p:sp>
      </p:grpSp>
      <p:sp>
        <p:nvSpPr>
          <p:cNvPr id="17" name="TextBox 16">
            <a:extLst>
              <a:ext uri="{FF2B5EF4-FFF2-40B4-BE49-F238E27FC236}">
                <a16:creationId xmlns:a16="http://schemas.microsoft.com/office/drawing/2014/main" id="{474EA1FE-0AF5-456A-B297-C7038DA74797}"/>
              </a:ext>
            </a:extLst>
          </p:cNvPr>
          <p:cNvSpPr txBox="1"/>
          <p:nvPr/>
        </p:nvSpPr>
        <p:spPr>
          <a:xfrm>
            <a:off x="857634" y="1124190"/>
            <a:ext cx="5303256" cy="461665"/>
          </a:xfrm>
          <a:prstGeom prst="rect">
            <a:avLst/>
          </a:prstGeom>
          <a:noFill/>
        </p:spPr>
        <p:txBody>
          <a:bodyPr wrap="square" numCol="1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t>Prioritas</a:t>
            </a: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t> </a:t>
            </a:r>
            <a:r>
              <a:rPr kumimoji="0" lang="en-US" sz="24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t>Nasional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50000"/>
                </a:prstClr>
              </a:solidFill>
              <a:effectLst/>
              <a:uLnTx/>
              <a:uFillTx/>
              <a:latin typeface="Segoe UI" panose="020B0502040204020203" pitchFamily="34" charset="0"/>
              <a:ea typeface="+mn-ea"/>
              <a:cs typeface="Segoe UI" panose="020B0502040204020203" pitchFamily="34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77483011-B5B1-456F-9393-D6931972DF4D}"/>
              </a:ext>
            </a:extLst>
          </p:cNvPr>
          <p:cNvSpPr txBox="1"/>
          <p:nvPr/>
        </p:nvSpPr>
        <p:spPr>
          <a:xfrm>
            <a:off x="2139386" y="6180016"/>
            <a:ext cx="786971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d-ID" sz="14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Mainstreaming</a:t>
            </a:r>
            <a:r>
              <a:rPr kumimoji="0" lang="id-ID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: Revolusi Mental, </a:t>
            </a:r>
            <a:r>
              <a:rPr kumimoji="0" lang="en-ID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k</a:t>
            </a:r>
            <a:r>
              <a:rPr kumimoji="0" lang="id-ID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esetaraan </a:t>
            </a:r>
            <a:r>
              <a:rPr kumimoji="0" lang="id-ID" sz="14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gender</a:t>
            </a:r>
            <a:r>
              <a:rPr kumimoji="0" lang="id-ID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, lingkungan, </a:t>
            </a:r>
            <a:r>
              <a:rPr kumimoji="0" lang="id-ID" sz="14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governance.</a:t>
            </a:r>
            <a:endParaRPr kumimoji="0" lang="id-ID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89246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92282" y="2395461"/>
            <a:ext cx="3907659" cy="1810831"/>
          </a:xfrm>
          <a:prstGeom prst="rect">
            <a:avLst/>
          </a:prstGeom>
          <a:noFill/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447675" marR="0" lvl="2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lphaLcPeriod"/>
              <a:tabLst/>
              <a:defRPr/>
            </a:pPr>
            <a:r>
              <a:rPr kumimoji="0" lang="id-ID" sz="1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+mn-cs"/>
              </a:rPr>
              <a:t>Memperkuat</a:t>
            </a:r>
            <a:r>
              <a:rPr kumimoji="0" lang="en-US" sz="1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+mn-cs"/>
              </a:rPr>
              <a:t> </a:t>
            </a:r>
            <a:r>
              <a:rPr kumimoji="0" lang="en-US" sz="14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+mn-cs"/>
              </a:rPr>
              <a:t>pelaksanaan</a:t>
            </a:r>
            <a:r>
              <a:rPr kumimoji="0" lang="en-US" sz="1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+mn-cs"/>
              </a:rPr>
              <a:t> </a:t>
            </a:r>
            <a:r>
              <a:rPr kumimoji="0" lang="en-US" sz="1400" b="1" i="0" u="none" strike="noStrike" kern="1200" cap="none" spc="0" normalizeH="0" baseline="0" noProof="0" dirty="0" err="1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+mn-cs"/>
              </a:rPr>
              <a:t>bantuan</a:t>
            </a: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+mn-cs"/>
              </a:rPr>
              <a:t> </a:t>
            </a:r>
            <a:r>
              <a:rPr kumimoji="0" lang="en-US" sz="1400" b="1" i="0" u="none" strike="noStrike" kern="1200" cap="none" spc="0" normalizeH="0" baseline="0" noProof="0" dirty="0" err="1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+mn-cs"/>
              </a:rPr>
              <a:t>sosial</a:t>
            </a: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+mn-cs"/>
              </a:rPr>
              <a:t> </a:t>
            </a:r>
            <a:r>
              <a:rPr kumimoji="0" lang="id-ID" sz="14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+mn-cs"/>
              </a:rPr>
              <a:t>dan subsidi tepat sasaran</a:t>
            </a: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+mn-cs"/>
              </a:rPr>
              <a:t> </a:t>
            </a:r>
            <a:endParaRPr kumimoji="0" lang="en-US" sz="14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ambria" panose="02040503050406030204" pitchFamily="18" charset="0"/>
              <a:ea typeface="Cambria" charset="0"/>
              <a:cs typeface="Cambria" charset="0"/>
            </a:endParaRPr>
          </a:p>
          <a:p>
            <a:pPr marL="447675" marR="0" lvl="2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lphaLcPeriod"/>
              <a:tabLst/>
              <a:defRPr/>
            </a:pPr>
            <a:r>
              <a:rPr kumimoji="0" lang="id-ID" sz="14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+mn-cs"/>
              </a:rPr>
              <a:t>Memperkuat</a:t>
            </a: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+mn-cs"/>
              </a:rPr>
              <a:t> </a:t>
            </a:r>
            <a:r>
              <a:rPr kumimoji="0" lang="id-ID" sz="14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+mn-cs"/>
              </a:rPr>
              <a:t>sistem jaminan </a:t>
            </a:r>
            <a:r>
              <a:rPr kumimoji="0" lang="id-ID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+mn-cs"/>
              </a:rPr>
              <a:t>sosial</a:t>
            </a:r>
          </a:p>
          <a:p>
            <a:pPr marL="447675" marR="0" lvl="2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lphaLcPeriod"/>
              <a:tabLst/>
              <a:defRPr/>
            </a:pPr>
            <a:r>
              <a:rPr kumimoji="0" lang="id-ID" sz="14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+mn-cs"/>
              </a:rPr>
              <a:t>Memperkuat</a:t>
            </a: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+mn-cs"/>
              </a:rPr>
              <a:t> </a:t>
            </a:r>
            <a:r>
              <a:rPr kumimoji="0" 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+mn-cs"/>
              </a:rPr>
              <a:t>Literasi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+mn-cs"/>
              </a:rPr>
              <a:t> </a:t>
            </a:r>
            <a:r>
              <a:rPr kumimoji="0" 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+mn-cs"/>
              </a:rPr>
              <a:t>Untuk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+mn-cs"/>
              </a:rPr>
              <a:t> </a:t>
            </a:r>
            <a:r>
              <a:rPr kumimoji="0" lang="en-US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+mn-cs"/>
              </a:rPr>
              <a:t>Kesejahteraan</a:t>
            </a:r>
            <a:endParaRPr kumimoji="0" lang="id-ID" sz="1400" b="0" i="0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mbria" panose="02040503050406030204" pitchFamily="18" charset="0"/>
              <a:ea typeface="+mn-ea"/>
              <a:cs typeface="+mn-cs"/>
            </a:endParaRPr>
          </a:p>
          <a:p>
            <a:pPr marL="447675" marR="0" lvl="2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lphaLcPeriod"/>
              <a:tabLst/>
              <a:defRPr/>
            </a:pPr>
            <a:r>
              <a:rPr kumimoji="0" lang="id-ID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+mn-cs"/>
              </a:rPr>
              <a:t>Melaksanakan </a:t>
            </a:r>
            <a:r>
              <a:rPr kumimoji="0" 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+mn-cs"/>
              </a:rPr>
              <a:t>Reforma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+mn-cs"/>
              </a:rPr>
              <a:t> </a:t>
            </a:r>
            <a:r>
              <a:rPr kumimoji="0" lang="en-US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+mn-cs"/>
              </a:rPr>
              <a:t>Agraria</a:t>
            </a:r>
            <a:endParaRPr kumimoji="0" lang="id-ID" sz="14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mbria" panose="02040503050406030204" pitchFamily="18" charset="0"/>
              <a:ea typeface="+mn-ea"/>
              <a:cs typeface="+mn-cs"/>
            </a:endParaRPr>
          </a:p>
          <a:p>
            <a:pPr marL="447675" marR="0" lvl="2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lphaLcPeriod"/>
              <a:tabLst/>
              <a:defRPr/>
            </a:pPr>
            <a:r>
              <a:rPr kumimoji="0" lang="id-ID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+mn-cs"/>
              </a:rPr>
              <a:t>Mempercepat </a:t>
            </a:r>
            <a:r>
              <a:rPr kumimoji="0" lang="id-ID" sz="14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+mn-cs"/>
              </a:rPr>
              <a:t>Pemberian Akses Kelola Sumber Daya Alam kepada Masyarakat melalui Perhutanan Sosial</a:t>
            </a:r>
          </a:p>
          <a:p>
            <a:pPr marL="104775" marR="0" lvl="2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mbria" panose="02040503050406030204" pitchFamily="18" charset="0"/>
              <a:ea typeface="+mn-ea"/>
              <a:cs typeface="+mn-cs"/>
            </a:endParaRPr>
          </a:p>
          <a:p>
            <a:pPr marL="447675" marR="0" lvl="2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lphaLcPeriod"/>
              <a:tabLst/>
              <a:defRPr/>
            </a:pPr>
            <a:endParaRPr kumimoji="0" lang="id-ID" sz="1400" b="1" i="0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mbria" panose="02040503050406030204" pitchFamily="18" charset="0"/>
              <a:ea typeface="+mn-ea"/>
              <a:cs typeface="+mn-cs"/>
            </a:endParaRPr>
          </a:p>
          <a:p>
            <a:pPr marL="447675" marR="0" lvl="2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lphaLcPeriod"/>
              <a:tabLst/>
              <a:defRPr/>
            </a:pP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mbria" panose="02040503050406030204" pitchFamily="18" charset="0"/>
              <a:ea typeface="+mn-ea"/>
              <a:cs typeface="+mn-cs"/>
            </a:endParaRPr>
          </a:p>
          <a:p>
            <a:pPr marL="104775" marR="0" lvl="2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d-ID" sz="1400" b="1" i="0" u="none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+mn-cs"/>
              </a:rPr>
              <a:t> </a:t>
            </a:r>
          </a:p>
        </p:txBody>
      </p:sp>
      <p:sp>
        <p:nvSpPr>
          <p:cNvPr id="18" name="Rectangle 17"/>
          <p:cNvSpPr/>
          <p:nvPr/>
        </p:nvSpPr>
        <p:spPr>
          <a:xfrm>
            <a:off x="92283" y="2000102"/>
            <a:ext cx="3907658" cy="394703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mbria"/>
                <a:ea typeface="+mn-ea"/>
                <a:cs typeface="+mn-cs"/>
              </a:rPr>
              <a:t>P</a:t>
            </a:r>
            <a:r>
              <a:rPr kumimoji="0" lang="id-ID" sz="1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mbria"/>
                <a:ea typeface="+mn-ea"/>
                <a:cs typeface="+mn-cs"/>
              </a:rPr>
              <a:t>ercepatan </a:t>
            </a:r>
            <a:r>
              <a:rPr kumimoji="0" lang="id-ID" sz="15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mbria"/>
                <a:ea typeface="+mn-ea"/>
                <a:cs typeface="+mn-cs"/>
              </a:rPr>
              <a:t>pengurangan kemiskinan </a:t>
            </a:r>
            <a:endParaRPr kumimoji="0" lang="en-GB" sz="15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ambria"/>
              <a:ea typeface="+mn-ea"/>
              <a:cs typeface="+mn-cs"/>
            </a:endParaRPr>
          </a:p>
        </p:txBody>
      </p:sp>
      <p:sp>
        <p:nvSpPr>
          <p:cNvPr id="29" name="Title 1">
            <a:extLst>
              <a:ext uri="{FF2B5EF4-FFF2-40B4-BE49-F238E27FC236}">
                <a16:creationId xmlns:a16="http://schemas.microsoft.com/office/drawing/2014/main" id="{815ECDB0-80BE-4A14-AED1-D7EBCEF3B059}"/>
              </a:ext>
            </a:extLst>
          </p:cNvPr>
          <p:cNvSpPr txBox="1">
            <a:spLocks/>
          </p:cNvSpPr>
          <p:nvPr/>
        </p:nvSpPr>
        <p:spPr>
          <a:xfrm>
            <a:off x="-170121" y="199903"/>
            <a:ext cx="12057173" cy="443198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d-ID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 Light"/>
                <a:ea typeface="+mj-ea"/>
                <a:cs typeface="Segoe UI" panose="020B0502040204020203" pitchFamily="34" charset="0"/>
              </a:rPr>
              <a:t>ARAH KEBIJAKAN</a:t>
            </a: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 Light"/>
                <a:ea typeface="+mj-ea"/>
                <a:cs typeface="Segoe UI" panose="020B0502040204020203" pitchFamily="34" charset="0"/>
              </a:rPr>
              <a:t> </a:t>
            </a:r>
            <a:r>
              <a:rPr kumimoji="0" lang="en-US" sz="32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 Light"/>
                <a:ea typeface="+mj-ea"/>
                <a:cs typeface="Segoe UI" panose="020B0502040204020203" pitchFamily="34" charset="0"/>
              </a:rPr>
              <a:t>PN</a:t>
            </a: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 Light"/>
                <a:ea typeface="+mj-ea"/>
                <a:cs typeface="Segoe UI" panose="020B0502040204020203" pitchFamily="34" charset="0"/>
              </a:rPr>
              <a:t> 1</a:t>
            </a:r>
            <a:endParaRPr kumimoji="0" lang="id-ID" sz="3200" b="1" i="0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 Light"/>
              <a:ea typeface="+mj-ea"/>
              <a:cs typeface="Segoe UI" panose="020B0502040204020203" pitchFamily="34" charset="0"/>
            </a:endParaRPr>
          </a:p>
        </p:txBody>
      </p:sp>
      <p:sp>
        <p:nvSpPr>
          <p:cNvPr id="21" name="Rectangle: Rounded Corners 7">
            <a:extLst>
              <a:ext uri="{FF2B5EF4-FFF2-40B4-BE49-F238E27FC236}">
                <a16:creationId xmlns:a16="http://schemas.microsoft.com/office/drawing/2014/main" id="{0033430A-E1EC-435D-8BD5-D3E9BF786FE3}"/>
              </a:ext>
            </a:extLst>
          </p:cNvPr>
          <p:cNvSpPr/>
          <p:nvPr/>
        </p:nvSpPr>
        <p:spPr>
          <a:xfrm flipH="1">
            <a:off x="1388139" y="775715"/>
            <a:ext cx="9680354" cy="946377"/>
          </a:xfrm>
          <a:prstGeom prst="roundRect">
            <a:avLst>
              <a:gd name="adj" fmla="val 50000"/>
            </a:avLst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 Light"/>
                <a:ea typeface="+mn-ea"/>
                <a:cs typeface="+mn-cs"/>
              </a:rPr>
              <a:t>PEMBANGUNAN MANUSIA MELALUI PE</a:t>
            </a:r>
            <a:r>
              <a:rPr kumimoji="0" lang="id-ID" sz="15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 Light"/>
                <a:ea typeface="+mn-ea"/>
                <a:cs typeface="+mn-cs"/>
              </a:rPr>
              <a:t>NGURANGAN</a:t>
            </a:r>
            <a:r>
              <a:rPr kumimoji="0" lang="en-US" sz="15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 Light"/>
                <a:ea typeface="+mn-ea"/>
                <a:cs typeface="+mn-cs"/>
              </a:rPr>
              <a:t> KEMISKINAN DAN </a:t>
            </a:r>
            <a:r>
              <a:rPr kumimoji="0" lang="id-ID" sz="15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 Light"/>
                <a:ea typeface="+mn-ea"/>
                <a:cs typeface="+mn-cs"/>
              </a:rPr>
              <a:t>PENINGKATAN </a:t>
            </a:r>
            <a:r>
              <a:rPr kumimoji="0" lang="en-US" sz="15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 Light"/>
                <a:ea typeface="+mn-ea"/>
                <a:cs typeface="+mn-cs"/>
              </a:rPr>
              <a:t>PELAYANAN DASAR</a:t>
            </a:r>
            <a:endParaRPr kumimoji="0" lang="id-ID" sz="15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 Light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d-ID" sz="16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 Light"/>
                <a:ea typeface="+mn-ea"/>
                <a:cs typeface="+mn-cs"/>
              </a:rPr>
              <a:t>Sasaran: </a:t>
            </a: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 Light"/>
                <a:ea typeface="+mn-ea"/>
                <a:cs typeface="+mn-cs"/>
              </a:rPr>
              <a:t>tingkat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 Light"/>
                <a:ea typeface="+mn-ea"/>
                <a:cs typeface="+mn-cs"/>
              </a:rPr>
              <a:t> </a:t>
            </a: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 Light"/>
                <a:ea typeface="+mn-ea"/>
                <a:cs typeface="+mn-cs"/>
              </a:rPr>
              <a:t>kemiskinan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 Light"/>
                <a:ea typeface="+mn-ea"/>
                <a:cs typeface="+mn-cs"/>
              </a:rPr>
              <a:t> </a:t>
            </a: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 Light"/>
                <a:ea typeface="+mn-ea"/>
                <a:cs typeface="+mn-cs"/>
              </a:rPr>
              <a:t>pada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 Light"/>
                <a:ea typeface="+mn-ea"/>
                <a:cs typeface="+mn-cs"/>
              </a:rPr>
              <a:t> </a:t>
            </a: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 Light"/>
                <a:ea typeface="+mn-ea"/>
                <a:cs typeface="+mn-cs"/>
              </a:rPr>
              <a:t>kisaran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 Light"/>
                <a:ea typeface="+mn-ea"/>
                <a:cs typeface="+mn-cs"/>
              </a:rPr>
              <a:t> </a:t>
            </a:r>
            <a:r>
              <a:rPr kumimoji="0" lang="id-ID" sz="16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 Light"/>
                <a:ea typeface="+mn-ea"/>
                <a:cs typeface="+mn-cs"/>
              </a:rPr>
              <a:t>7 – 8 </a:t>
            </a: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 Light"/>
                <a:ea typeface="+mn-ea"/>
                <a:cs typeface="+mn-cs"/>
              </a:rPr>
              <a:t>persen</a:t>
            </a:r>
            <a:r>
              <a:rPr kumimoji="0" lang="id-ID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 Light"/>
                <a:ea typeface="+mn-ea"/>
                <a:cs typeface="+mn-cs"/>
              </a:rPr>
              <a:t>; IPM menjadi 71,98</a:t>
            </a:r>
            <a:endParaRPr kumimoji="0" lang="id-ID" sz="16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 Light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 Light"/>
                <a:ea typeface="+mn-ea"/>
                <a:cs typeface="+mn-cs"/>
              </a:rPr>
              <a:t>dan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 Light"/>
                <a:ea typeface="+mn-ea"/>
                <a:cs typeface="+mn-cs"/>
              </a:rPr>
              <a:t> </a:t>
            </a: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 Light"/>
                <a:ea typeface="+mn-ea"/>
                <a:cs typeface="+mn-cs"/>
              </a:rPr>
              <a:t>gini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 Light"/>
                <a:ea typeface="+mn-ea"/>
                <a:cs typeface="+mn-cs"/>
              </a:rPr>
              <a:t> </a:t>
            </a: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 Light"/>
                <a:ea typeface="+mn-ea"/>
                <a:cs typeface="+mn-cs"/>
              </a:rPr>
              <a:t>rasio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 Light"/>
                <a:ea typeface="+mn-ea"/>
                <a:cs typeface="+mn-cs"/>
              </a:rPr>
              <a:t> </a:t>
            </a: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 Light"/>
                <a:ea typeface="+mn-ea"/>
                <a:cs typeface="+mn-cs"/>
              </a:rPr>
              <a:t>menjadi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 Light"/>
                <a:ea typeface="+mn-ea"/>
                <a:cs typeface="+mn-cs"/>
              </a:rPr>
              <a:t> 0,3</a:t>
            </a:r>
            <a:r>
              <a:rPr kumimoji="0" lang="id-ID" sz="16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 Light"/>
                <a:ea typeface="+mn-ea"/>
                <a:cs typeface="+mn-cs"/>
              </a:rPr>
              <a:t>6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 Light"/>
                <a:ea typeface="+mn-ea"/>
                <a:cs typeface="+mn-cs"/>
              </a:rPr>
              <a:t> </a:t>
            </a: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 Light"/>
                <a:ea typeface="+mn-ea"/>
                <a:cs typeface="+mn-cs"/>
              </a:rPr>
              <a:t>pada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 Light"/>
                <a:ea typeface="+mn-ea"/>
                <a:cs typeface="+mn-cs"/>
              </a:rPr>
              <a:t> </a:t>
            </a: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 Light"/>
                <a:ea typeface="+mn-ea"/>
                <a:cs typeface="+mn-cs"/>
              </a:rPr>
              <a:t>tahun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 Light"/>
                <a:ea typeface="+mn-ea"/>
                <a:cs typeface="+mn-cs"/>
              </a:rPr>
              <a:t> 2019</a:t>
            </a:r>
            <a:r>
              <a:rPr kumimoji="0" lang="id-ID" sz="16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 Light"/>
                <a:ea typeface="+mn-ea"/>
                <a:cs typeface="+mn-cs"/>
              </a:rPr>
              <a:t> </a:t>
            </a:r>
          </a:p>
        </p:txBody>
      </p:sp>
      <p:sp>
        <p:nvSpPr>
          <p:cNvPr id="16" name="Rectangle 15"/>
          <p:cNvSpPr/>
          <p:nvPr/>
        </p:nvSpPr>
        <p:spPr>
          <a:xfrm>
            <a:off x="4116441" y="2011390"/>
            <a:ext cx="3907658" cy="394703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d-ID" sz="15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Peningkatan </a:t>
            </a:r>
            <a:r>
              <a:rPr kumimoji="0" lang="en-US" sz="1500" b="1" i="0" u="none" strike="noStrike" kern="120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Pelayanan</a:t>
            </a:r>
            <a:r>
              <a:rPr kumimoji="0" lang="en-US" sz="15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 </a:t>
            </a:r>
            <a:r>
              <a:rPr kumimoji="0" lang="id-ID" sz="15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Kesehatan dan Gizi Masyarakat</a:t>
            </a:r>
            <a:endParaRPr kumimoji="0" lang="en-US" sz="15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mbria" charset="0"/>
              <a:ea typeface="+mn-ea"/>
              <a:cs typeface="+mn-cs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4116442" y="2406093"/>
            <a:ext cx="3907657" cy="1800199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447675" marR="0" lvl="2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lphaLcPeriod"/>
              <a:tabLst/>
              <a:defRPr/>
            </a:pPr>
            <a:r>
              <a:rPr kumimoji="0" lang="id-ID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mbria"/>
                <a:ea typeface="+mn-ea"/>
                <a:cs typeface="+mn-cs"/>
              </a:rPr>
              <a:t>M</a:t>
            </a:r>
            <a:r>
              <a:rPr kumimoji="0" lang="en-US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mbria"/>
                <a:ea typeface="+mn-ea"/>
                <a:cs typeface="+mn-cs"/>
              </a:rPr>
              <a:t>eningkat</a:t>
            </a:r>
            <a:r>
              <a:rPr kumimoji="0" lang="id-ID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mbria"/>
                <a:ea typeface="+mn-ea"/>
                <a:cs typeface="+mn-cs"/>
              </a:rPr>
              <a:t>k</a:t>
            </a: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mbria"/>
                <a:ea typeface="+mn-ea"/>
                <a:cs typeface="+mn-cs"/>
              </a:rPr>
              <a:t>an </a:t>
            </a:r>
            <a:r>
              <a:rPr kumimoji="0" 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mbria"/>
                <a:ea typeface="+mn-ea"/>
                <a:cs typeface="+mn-cs"/>
              </a:rPr>
              <a:t>akses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mbria"/>
                <a:ea typeface="+mn-ea"/>
                <a:cs typeface="+mn-cs"/>
              </a:rPr>
              <a:t> </a:t>
            </a:r>
            <a:r>
              <a:rPr kumimoji="0" 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mbria"/>
                <a:ea typeface="+mn-ea"/>
                <a:cs typeface="+mn-cs"/>
              </a:rPr>
              <a:t>dan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mbria"/>
                <a:ea typeface="+mn-ea"/>
                <a:cs typeface="+mn-cs"/>
              </a:rPr>
              <a:t> </a:t>
            </a:r>
            <a:r>
              <a:rPr kumimoji="0" 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mbria"/>
                <a:ea typeface="+mn-ea"/>
                <a:cs typeface="+mn-cs"/>
              </a:rPr>
              <a:t>mutu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mbria"/>
                <a:ea typeface="+mn-ea"/>
                <a:cs typeface="+mn-cs"/>
              </a:rPr>
              <a:t> </a:t>
            </a:r>
            <a:r>
              <a:rPr kumimoji="0" 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mbria"/>
                <a:ea typeface="+mn-ea"/>
                <a:cs typeface="+mn-cs"/>
              </a:rPr>
              <a:t>pelayanan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mbria"/>
                <a:ea typeface="+mn-ea"/>
                <a:cs typeface="+mn-cs"/>
              </a:rPr>
              <a:t> </a:t>
            </a:r>
            <a:r>
              <a:rPr kumimoji="0" 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mbria"/>
                <a:ea typeface="+mn-ea"/>
                <a:cs typeface="+mn-cs"/>
              </a:rPr>
              <a:t>kesehatan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mbria"/>
                <a:ea typeface="+mn-ea"/>
                <a:cs typeface="+mn-cs"/>
              </a:rPr>
              <a:t> 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mbria"/>
              <a:ea typeface="Cambria" charset="0"/>
              <a:cs typeface="Cambria" charset="0"/>
            </a:endParaRPr>
          </a:p>
          <a:p>
            <a:pPr marL="447675" marR="0" lvl="2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lphaLcPeriod"/>
              <a:tabLst/>
              <a:defRPr/>
            </a:pPr>
            <a:r>
              <a:rPr kumimoji="0" lang="id-ID" sz="14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mbria"/>
                <a:ea typeface="+mn-ea"/>
                <a:cs typeface="+mn-cs"/>
              </a:rPr>
              <a:t>M</a:t>
            </a:r>
            <a:r>
              <a:rPr kumimoji="0" 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mbria"/>
                <a:ea typeface="+mn-ea"/>
                <a:cs typeface="+mn-cs"/>
              </a:rPr>
              <a:t>eningkat</a:t>
            </a:r>
            <a:r>
              <a:rPr kumimoji="0" lang="id-ID" sz="14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mbria"/>
                <a:ea typeface="+mn-ea"/>
                <a:cs typeface="+mn-cs"/>
              </a:rPr>
              <a:t>k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mbria"/>
                <a:ea typeface="+mn-ea"/>
                <a:cs typeface="+mn-cs"/>
              </a:rPr>
              <a:t>an</a:t>
            </a:r>
            <a:r>
              <a:rPr kumimoji="0" lang="id-ID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mbria"/>
                <a:ea typeface="+mn-ea"/>
                <a:cs typeface="+mn-cs"/>
              </a:rPr>
              <a:t> </a:t>
            </a:r>
            <a:r>
              <a:rPr kumimoji="0" lang="id-ID" sz="14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mbria"/>
                <a:ea typeface="+mn-ea"/>
                <a:cs typeface="+mn-cs"/>
              </a:rPr>
              <a:t>kesehatan ibu, anak, dan keluarga berencana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mbria"/>
              <a:ea typeface="Cambria" charset="0"/>
              <a:cs typeface="Cambria" charset="0"/>
            </a:endParaRPr>
          </a:p>
          <a:p>
            <a:pPr marL="447675" marR="0" lvl="2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lphaLcPeriod"/>
              <a:tabLst/>
              <a:defRPr/>
            </a:pPr>
            <a:r>
              <a:rPr kumimoji="0" lang="id-ID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mbria"/>
                <a:ea typeface="+mn-ea"/>
                <a:cs typeface="+mn-cs"/>
              </a:rPr>
              <a:t>Mencegah </a:t>
            </a:r>
            <a:r>
              <a:rPr kumimoji="0" lang="id-ID" sz="14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mbria"/>
                <a:ea typeface="+mn-ea"/>
                <a:cs typeface="+mn-cs"/>
              </a:rPr>
              <a:t>dan pengendalian penyakit</a:t>
            </a:r>
            <a:endParaRPr kumimoji="0" lang="en-US" sz="1400" b="0" i="1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mbria"/>
              <a:ea typeface="Cambria" charset="0"/>
              <a:cs typeface="Cambria" charset="0"/>
            </a:endParaRPr>
          </a:p>
          <a:p>
            <a:pPr marL="447675" marR="0" lvl="2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lphaLcPeriod"/>
              <a:tabLst/>
              <a:defRPr/>
            </a:pPr>
            <a:r>
              <a:rPr kumimoji="0" lang="id-ID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mbria"/>
                <a:ea typeface="+mn-ea"/>
                <a:cs typeface="+mn-cs"/>
              </a:rPr>
              <a:t>Mempercepat </a:t>
            </a:r>
            <a:r>
              <a:rPr kumimoji="0" lang="id-ID" sz="14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mbria"/>
                <a:ea typeface="+mn-ea"/>
                <a:cs typeface="+mn-cs"/>
              </a:rPr>
              <a:t>penurunan </a:t>
            </a:r>
            <a:r>
              <a:rPr kumimoji="0" lang="id-ID" sz="1400" b="0" i="1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mbria"/>
                <a:ea typeface="+mn-ea"/>
                <a:cs typeface="+mn-cs"/>
              </a:rPr>
              <a:t>stunting</a:t>
            </a:r>
            <a:endParaRPr kumimoji="0" lang="en-US" sz="1400" b="0" i="1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mbria"/>
              <a:ea typeface="Cambria" charset="0"/>
              <a:cs typeface="Cambria" charset="0"/>
            </a:endParaRPr>
          </a:p>
          <a:p>
            <a:pPr marL="447675" marR="0" lvl="2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lphaLcPeriod"/>
              <a:tabLst/>
              <a:defRPr/>
            </a:pPr>
            <a:r>
              <a:rPr kumimoji="0" lang="id-ID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mbria"/>
                <a:ea typeface="+mn-ea"/>
                <a:cs typeface="+mn-cs"/>
              </a:rPr>
              <a:t>Meningkatkan </a:t>
            </a:r>
            <a:r>
              <a:rPr kumimoji="0" lang="id-ID" sz="14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mbria"/>
                <a:ea typeface="+mn-ea"/>
                <a:cs typeface="+mn-cs"/>
              </a:rPr>
              <a:t>“Gerakan Masyarakat Hidup Sehat”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mbria"/>
              <a:ea typeface="+mn-ea"/>
              <a:cs typeface="+mn-cs"/>
            </a:endParaRPr>
          </a:p>
          <a:p>
            <a:pPr marL="104775" marR="0" lvl="2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mbria"/>
                <a:ea typeface="+mn-ea"/>
                <a:cs typeface="+mn-cs"/>
              </a:rPr>
              <a:t> 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mbria"/>
              <a:ea typeface="Cambria" charset="0"/>
              <a:cs typeface="Cambria" charset="0"/>
            </a:endParaRPr>
          </a:p>
          <a:p>
            <a:pPr marL="104775" marR="0" lvl="2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mbria"/>
              <a:ea typeface="+mn-ea"/>
              <a:cs typeface="+mn-cs"/>
            </a:endParaRPr>
          </a:p>
          <a:p>
            <a:pPr marL="447675" marR="0" lvl="2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lphaLcPeriod"/>
              <a:tabLst/>
              <a:defRPr/>
            </a:pPr>
            <a:endParaRPr kumimoji="0" lang="id-ID" sz="1600" b="1" i="0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mbria" panose="02040503050406030204" pitchFamily="18" charset="0"/>
              <a:ea typeface="+mn-ea"/>
              <a:cs typeface="+mn-cs"/>
            </a:endParaRPr>
          </a:p>
          <a:p>
            <a:pPr marL="104775" marR="0" lvl="2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104775" marR="0" lvl="2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d-ID" sz="1600" b="1" i="0" u="none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</a:p>
        </p:txBody>
      </p:sp>
      <p:sp>
        <p:nvSpPr>
          <p:cNvPr id="19" name="Rectangle 18"/>
          <p:cNvSpPr/>
          <p:nvPr/>
        </p:nvSpPr>
        <p:spPr>
          <a:xfrm>
            <a:off x="8147619" y="2011390"/>
            <a:ext cx="3907658" cy="394703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d-ID" sz="15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mbria"/>
                <a:ea typeface="+mn-ea"/>
                <a:cs typeface="+mn-cs"/>
              </a:rPr>
              <a:t>Pemerataan Layanan Pendidikan Berkualitas</a:t>
            </a:r>
            <a:endParaRPr kumimoji="0" lang="en-US" sz="1500" b="1" i="0" u="none" strike="sng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ambria"/>
              <a:ea typeface="+mn-ea"/>
              <a:cs typeface="+mn-cs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8147619" y="2410276"/>
            <a:ext cx="3907658" cy="1800199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lphaLcPeriod"/>
              <a:tabLst/>
              <a:defRPr/>
            </a:pPr>
            <a:r>
              <a:rPr kumimoji="0" lang="id-ID" sz="1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mbria"/>
                <a:ea typeface="+mn-ea"/>
                <a:cs typeface="+mn-cs"/>
              </a:rPr>
              <a:t>Menyediakan </a:t>
            </a:r>
            <a:r>
              <a:rPr kumimoji="0" lang="id-ID" sz="14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mbria"/>
                <a:ea typeface="+mn-ea"/>
                <a:cs typeface="+mn-cs"/>
              </a:rPr>
              <a:t>pendidik yang berkualitas dan </a:t>
            </a:r>
            <a:r>
              <a:rPr kumimoji="0" lang="id-ID" sz="1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mbria"/>
                <a:ea typeface="+mn-ea"/>
                <a:cs typeface="+mn-cs"/>
              </a:rPr>
              <a:t>merata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lphaLcPeriod"/>
              <a:tabLst/>
              <a:defRPr/>
            </a:pPr>
            <a:r>
              <a:rPr kumimoji="0" lang="id-ID" sz="14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mbria"/>
                <a:ea typeface="+mn-ea"/>
                <a:cs typeface="+mn-cs"/>
              </a:rPr>
              <a:t>Menyediakan afirmasi pendidikan</a:t>
            </a:r>
            <a:endParaRPr kumimoji="0" lang="en-US" sz="14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ambria"/>
              <a:ea typeface="Cambria" charset="0"/>
              <a:cs typeface="Cambria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lphaLcPeriod"/>
              <a:tabLst/>
              <a:defRPr/>
            </a:pPr>
            <a:r>
              <a:rPr kumimoji="0" lang="id-ID" sz="1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mbria"/>
                <a:ea typeface="+mn-ea"/>
                <a:cs typeface="+mn-cs"/>
              </a:rPr>
              <a:t>Memperkuat </a:t>
            </a:r>
            <a:r>
              <a:rPr kumimoji="0" lang="id-ID" sz="14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mbria"/>
                <a:ea typeface="+mn-ea"/>
                <a:cs typeface="+mn-cs"/>
              </a:rPr>
              <a:t>kelembagaan satuan pendidikan</a:t>
            </a:r>
            <a:endParaRPr kumimoji="0" lang="en-US" sz="1400" b="1" i="1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ambria"/>
              <a:ea typeface="Cambria" charset="0"/>
              <a:cs typeface="Cambria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lphaLcPeriod"/>
              <a:tabLst/>
              <a:defRPr/>
            </a:pPr>
            <a:r>
              <a:rPr kumimoji="0" lang="id-ID" sz="1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mbria"/>
                <a:ea typeface="+mn-ea"/>
                <a:cs typeface="+mn-cs"/>
              </a:rPr>
              <a:t>Meningkatkan Kualitas </a:t>
            </a:r>
            <a:r>
              <a:rPr kumimoji="0" lang="id-ID" sz="14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mbria"/>
                <a:ea typeface="+mn-ea"/>
                <a:cs typeface="+mn-cs"/>
              </a:rPr>
              <a:t>pembelajaran dan akademik</a:t>
            </a:r>
            <a:endParaRPr kumimoji="0" lang="en-US" sz="1400" b="1" i="1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ambria"/>
              <a:ea typeface="Cambria" charset="0"/>
              <a:cs typeface="Cambria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lphaLcPeriod"/>
              <a:tabLst/>
              <a:defRPr/>
            </a:pPr>
            <a:endParaRPr kumimoji="0" lang="en-US" sz="13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mbria"/>
              <a:ea typeface="Cambria" charset="0"/>
              <a:cs typeface="Cambria" charset="0"/>
            </a:endParaRPr>
          </a:p>
          <a:p>
            <a:pPr marL="104775" marR="0" lvl="2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mbria"/>
              <a:ea typeface="+mn-ea"/>
              <a:cs typeface="+mn-cs"/>
            </a:endParaRPr>
          </a:p>
          <a:p>
            <a:pPr marL="447675" marR="0" lvl="2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lphaLcPeriod"/>
              <a:tabLst/>
              <a:defRPr/>
            </a:pPr>
            <a:endParaRPr kumimoji="0" lang="id-ID" sz="1600" b="1" i="0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mbria" panose="02040503050406030204" pitchFamily="18" charset="0"/>
              <a:ea typeface="+mn-ea"/>
              <a:cs typeface="+mn-cs"/>
            </a:endParaRPr>
          </a:p>
          <a:p>
            <a:pPr marL="447675" marR="0" lvl="2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lphaLcPeriod"/>
              <a:tabLst/>
              <a:defRPr/>
            </a:pP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104775" marR="0" lvl="2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d-ID" sz="1600" b="1" i="0" u="none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</a:p>
        </p:txBody>
      </p:sp>
      <p:sp>
        <p:nvSpPr>
          <p:cNvPr id="25" name="Rectangle 24"/>
          <p:cNvSpPr/>
          <p:nvPr/>
        </p:nvSpPr>
        <p:spPr>
          <a:xfrm>
            <a:off x="1323477" y="4353836"/>
            <a:ext cx="3907658" cy="394703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Peningkatan</a:t>
            </a: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 </a:t>
            </a:r>
            <a:r>
              <a:rPr kumimoji="0" lang="en-US" sz="1400" b="1" i="0" u="none" strike="noStrike" kern="120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Akses</a:t>
            </a: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 </a:t>
            </a:r>
            <a:r>
              <a:rPr kumimoji="0" lang="en-US" sz="1400" b="1" i="0" u="none" strike="noStrike" kern="120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Masyarakat</a:t>
            </a: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 </a:t>
            </a:r>
            <a:r>
              <a:rPr kumimoji="0" lang="en-US" sz="1400" b="1" i="0" u="none" strike="noStrike" kern="120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Terhadap</a:t>
            </a: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 </a:t>
            </a:r>
            <a:r>
              <a:rPr kumimoji="0" lang="en-US" sz="1400" b="1" i="0" u="none" strike="noStrike" kern="120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Perumahan</a:t>
            </a: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 </a:t>
            </a:r>
            <a:r>
              <a:rPr kumimoji="0" lang="en-US" sz="1400" b="1" i="0" u="none" strike="noStrike" kern="120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dan</a:t>
            </a: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 </a:t>
            </a:r>
            <a:r>
              <a:rPr kumimoji="0" lang="id-ID" sz="14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Permukiman Layak</a:t>
            </a:r>
            <a:endParaRPr kumimoji="0" lang="en-US" sz="14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mbria" charset="0"/>
              <a:ea typeface="+mn-ea"/>
              <a:cs typeface="+mn-cs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1323477" y="4752722"/>
            <a:ext cx="3907658" cy="1800199"/>
          </a:xfrm>
          <a:prstGeom prst="rect">
            <a:avLst/>
          </a:prstGeom>
          <a:noFill/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lphaLcPeriod"/>
              <a:tabLst/>
              <a:defRPr/>
            </a:pPr>
            <a:endParaRPr kumimoji="0" lang="id-ID" sz="1400" b="0" i="0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mbria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lphaLcPeriod"/>
              <a:tabLst>
                <a:tab pos="3679825" algn="l"/>
              </a:tabLst>
              <a:defRPr/>
            </a:pPr>
            <a:r>
              <a:rPr kumimoji="0" lang="id-ID" sz="14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mbria"/>
                <a:ea typeface="+mn-ea"/>
                <a:cs typeface="+mn-cs"/>
              </a:rPr>
              <a:t>Menyediakan</a:t>
            </a:r>
            <a:r>
              <a:rPr kumimoji="0" lang="en-ID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mbria"/>
                <a:ea typeface="+mn-ea"/>
                <a:cs typeface="+mn-cs"/>
              </a:rPr>
              <a:t> </a:t>
            </a:r>
            <a:r>
              <a:rPr kumimoji="0" lang="en-ID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mbria"/>
                <a:ea typeface="+mn-ea"/>
                <a:cs typeface="+mn-cs"/>
              </a:rPr>
              <a:t>akses</a:t>
            </a:r>
            <a:r>
              <a:rPr kumimoji="0" lang="en-ID" sz="14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mbria"/>
                <a:ea typeface="+mn-ea"/>
                <a:cs typeface="+mn-cs"/>
              </a:rPr>
              <a:t> </a:t>
            </a:r>
            <a:r>
              <a:rPr kumimoji="0" lang="en-ID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mbria"/>
                <a:ea typeface="+mn-ea"/>
                <a:cs typeface="+mn-cs"/>
              </a:rPr>
              <a:t>hunian</a:t>
            </a:r>
            <a:r>
              <a:rPr kumimoji="0" lang="en-ID" sz="14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mbria"/>
                <a:ea typeface="+mn-ea"/>
                <a:cs typeface="+mn-cs"/>
              </a:rPr>
              <a:t> </a:t>
            </a:r>
            <a:r>
              <a:rPr kumimoji="0" lang="en-ID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mbria"/>
                <a:ea typeface="+mn-ea"/>
                <a:cs typeface="+mn-cs"/>
              </a:rPr>
              <a:t>layak</a:t>
            </a:r>
            <a:r>
              <a:rPr kumimoji="0" lang="en-ID" sz="14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mbria"/>
                <a:ea typeface="+mn-ea"/>
                <a:cs typeface="+mn-cs"/>
              </a:rPr>
              <a:t> </a:t>
            </a:r>
            <a:r>
              <a:rPr kumimoji="0" lang="en-ID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mbria"/>
                <a:ea typeface="+mn-ea"/>
                <a:cs typeface="+mn-cs"/>
              </a:rPr>
              <a:t>dan</a:t>
            </a:r>
            <a:r>
              <a:rPr kumimoji="0" lang="en-ID" sz="14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mbria"/>
                <a:ea typeface="+mn-ea"/>
                <a:cs typeface="+mn-cs"/>
              </a:rPr>
              <a:t> </a:t>
            </a:r>
            <a:r>
              <a:rPr kumimoji="0" lang="en-ID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mbria"/>
                <a:ea typeface="+mn-ea"/>
                <a:cs typeface="+mn-cs"/>
              </a:rPr>
              <a:t>terjangkau</a:t>
            </a:r>
            <a:endParaRPr kumimoji="0" lang="id-ID" sz="1400" b="0" i="0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mbria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lphaLcPeriod"/>
              <a:tabLst/>
              <a:defRPr/>
            </a:pPr>
            <a:r>
              <a:rPr kumimoji="0" lang="id-ID" sz="14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mbria"/>
                <a:ea typeface="+mn-ea"/>
                <a:cs typeface="+mn-cs"/>
              </a:rPr>
              <a:t>Menyediakan</a:t>
            </a:r>
            <a:r>
              <a:rPr kumimoji="0" lang="en-ID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mbria"/>
                <a:ea typeface="Cambria" charset="0"/>
                <a:cs typeface="Cambria" charset="0"/>
              </a:rPr>
              <a:t> </a:t>
            </a:r>
            <a:r>
              <a:rPr kumimoji="0" lang="en-ID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mbria"/>
                <a:ea typeface="Cambria" charset="0"/>
                <a:cs typeface="Cambria" charset="0"/>
              </a:rPr>
              <a:t>akses</a:t>
            </a:r>
            <a:r>
              <a:rPr kumimoji="0" lang="en-ID" sz="14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mbria"/>
                <a:ea typeface="Cambria" charset="0"/>
                <a:cs typeface="Cambria" charset="0"/>
              </a:rPr>
              <a:t> </a:t>
            </a:r>
            <a:r>
              <a:rPr kumimoji="0" lang="en-ID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mbria"/>
                <a:ea typeface="Cambria" charset="0"/>
                <a:cs typeface="Cambria" charset="0"/>
              </a:rPr>
              <a:t>infrastruktur</a:t>
            </a:r>
            <a:r>
              <a:rPr kumimoji="0" lang="en-ID" sz="14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mbria"/>
                <a:ea typeface="Cambria" charset="0"/>
                <a:cs typeface="Cambria" charset="0"/>
              </a:rPr>
              <a:t> </a:t>
            </a:r>
            <a:r>
              <a:rPr kumimoji="0" lang="en-ID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mbria"/>
                <a:ea typeface="Cambria" charset="0"/>
                <a:cs typeface="Cambria" charset="0"/>
              </a:rPr>
              <a:t>dasar</a:t>
            </a:r>
            <a:r>
              <a:rPr kumimoji="0" lang="en-ID" sz="14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mbria"/>
                <a:ea typeface="Cambria" charset="0"/>
                <a:cs typeface="Cambria" charset="0"/>
              </a:rPr>
              <a:t> </a:t>
            </a:r>
            <a:r>
              <a:rPr kumimoji="0" lang="en-ID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mbria"/>
                <a:ea typeface="Cambria" charset="0"/>
                <a:cs typeface="Cambria" charset="0"/>
              </a:rPr>
              <a:t>permukiman</a:t>
            </a:r>
            <a:r>
              <a:rPr kumimoji="0" lang="en-ID" sz="14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mbria"/>
                <a:ea typeface="Cambria" charset="0"/>
                <a:cs typeface="Cambria" charset="0"/>
              </a:rPr>
              <a:t> </a:t>
            </a:r>
            <a:r>
              <a:rPr kumimoji="0" lang="en-ID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mbria"/>
                <a:ea typeface="Cambria" charset="0"/>
                <a:cs typeface="Cambria" charset="0"/>
              </a:rPr>
              <a:t>layak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mbria"/>
              <a:ea typeface="Cambria" charset="0"/>
              <a:cs typeface="Cambria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lphaLcPeriod"/>
              <a:tabLst/>
              <a:defRPr/>
            </a:pPr>
            <a:r>
              <a:rPr kumimoji="0" lang="id-ID" sz="14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mbria"/>
                <a:ea typeface="+mn-ea"/>
                <a:cs typeface="+mn-cs"/>
              </a:rPr>
              <a:t>Meningkatkan</a:t>
            </a: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mbria"/>
                <a:ea typeface="+mn-ea"/>
                <a:cs typeface="+mn-cs"/>
              </a:rPr>
              <a:t> </a:t>
            </a:r>
            <a:r>
              <a:rPr kumimoji="0" 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mbria"/>
                <a:ea typeface="+mn-ea"/>
                <a:cs typeface="+mn-cs"/>
              </a:rPr>
              <a:t>kualitas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mbria"/>
                <a:ea typeface="+mn-ea"/>
                <a:cs typeface="+mn-cs"/>
              </a:rPr>
              <a:t> </a:t>
            </a:r>
            <a:r>
              <a:rPr kumimoji="0" 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mbria"/>
                <a:ea typeface="+mn-ea"/>
                <a:cs typeface="+mn-cs"/>
              </a:rPr>
              <a:t>lingkungan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mbria"/>
                <a:ea typeface="+mn-ea"/>
                <a:cs typeface="+mn-cs"/>
              </a:rPr>
              <a:t> di </a:t>
            </a:r>
            <a:r>
              <a:rPr kumimoji="0" 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mbria"/>
                <a:ea typeface="+mn-ea"/>
                <a:cs typeface="+mn-cs"/>
              </a:rPr>
              <a:t>permukiman</a:t>
            </a:r>
            <a:endParaRPr kumimoji="0" lang="en-US" sz="1400" b="0" i="1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mbria"/>
              <a:ea typeface="Cambria" charset="0"/>
              <a:cs typeface="Cambria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/>
              <a:ea typeface="Cambria" charset="0"/>
              <a:cs typeface="Cambria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lphaLcPeriod"/>
              <a:tabLst/>
              <a:defRPr/>
            </a:pPr>
            <a:endParaRPr kumimoji="0" lang="en-US" sz="13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mbria"/>
              <a:ea typeface="Cambria" charset="0"/>
              <a:cs typeface="Cambria" charset="0"/>
            </a:endParaRPr>
          </a:p>
          <a:p>
            <a:pPr marL="104775" marR="0" lvl="2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mbria"/>
              <a:ea typeface="+mn-ea"/>
              <a:cs typeface="+mn-cs"/>
            </a:endParaRPr>
          </a:p>
          <a:p>
            <a:pPr marL="447675" marR="0" lvl="2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lphaLcPeriod"/>
              <a:tabLst/>
              <a:defRPr/>
            </a:pPr>
            <a:endParaRPr kumimoji="0" lang="id-ID" sz="1600" b="1" i="0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mbria" panose="02040503050406030204" pitchFamily="18" charset="0"/>
              <a:ea typeface="+mn-ea"/>
              <a:cs typeface="+mn-cs"/>
            </a:endParaRPr>
          </a:p>
          <a:p>
            <a:pPr marL="447675" marR="0" lvl="2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lphaLcPeriod"/>
              <a:tabLst/>
              <a:defRPr/>
            </a:pP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104775" marR="0" lvl="2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d-ID" sz="1600" b="1" i="0" u="none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</a:p>
        </p:txBody>
      </p:sp>
      <p:sp>
        <p:nvSpPr>
          <p:cNvPr id="30" name="Rectangle 29"/>
          <p:cNvSpPr/>
          <p:nvPr/>
        </p:nvSpPr>
        <p:spPr>
          <a:xfrm>
            <a:off x="5618905" y="4359479"/>
            <a:ext cx="3907658" cy="394703"/>
          </a:xfrm>
          <a:prstGeom prst="rect">
            <a:avLst/>
          </a:prstGeom>
          <a:solidFill>
            <a:srgbClr val="FFCCFF"/>
          </a:solidFill>
          <a:ln>
            <a:solidFill>
              <a:srgbClr val="FF99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d-ID" sz="14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Peningkatan Tata Kelola</a:t>
            </a: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 </a:t>
            </a:r>
            <a:r>
              <a:rPr kumimoji="0" lang="en-US" sz="1400" b="1" i="0" u="none" strike="noStrike" kern="1200" cap="none" spc="0" normalizeH="0" baseline="0" noProof="0" dirty="0" err="1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Layanan</a:t>
            </a: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 </a:t>
            </a:r>
            <a:r>
              <a:rPr kumimoji="0" lang="en-US" sz="1400" b="1" i="0" u="none" strike="noStrike" kern="1200" cap="none" spc="0" normalizeH="0" baseline="0" noProof="0" dirty="0" err="1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Dasar</a:t>
            </a:r>
            <a:endParaRPr kumimoji="0" lang="en-US" sz="14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ambria" charset="0"/>
              <a:ea typeface="+mn-ea"/>
              <a:cs typeface="+mn-cs"/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5618905" y="4758365"/>
            <a:ext cx="3907658" cy="1800199"/>
          </a:xfrm>
          <a:prstGeom prst="rect">
            <a:avLst/>
          </a:prstGeom>
          <a:noFill/>
          <a:ln>
            <a:solidFill>
              <a:srgbClr val="FF99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lphaLcPeriod"/>
              <a:tabLst/>
              <a:defRPr/>
            </a:pPr>
            <a:endParaRPr kumimoji="0" lang="id-ID" sz="1400" b="0" i="0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mbria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lphaLcPeriod"/>
              <a:tabLst>
                <a:tab pos="3679825" algn="l"/>
              </a:tabLst>
              <a:defRPr/>
            </a:pPr>
            <a:r>
              <a:rPr kumimoji="0" lang="id-ID" sz="14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mbria"/>
                <a:ea typeface="+mn-ea"/>
                <a:cs typeface="+mn-cs"/>
              </a:rPr>
              <a:t>Memperkuat</a:t>
            </a:r>
            <a:r>
              <a:rPr kumimoji="0" lang="fi-FI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mbria"/>
                <a:ea typeface="+mn-ea"/>
                <a:cs typeface="+mn-cs"/>
              </a:rPr>
              <a:t> </a:t>
            </a:r>
            <a:r>
              <a:rPr kumimoji="0" lang="fi-FI" sz="14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mbria"/>
                <a:ea typeface="+mn-ea"/>
                <a:cs typeface="+mn-cs"/>
              </a:rPr>
              <a:t>layanan dan rujukan satu </a:t>
            </a:r>
            <a:r>
              <a:rPr kumimoji="0" lang="fi-FI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mbria"/>
                <a:ea typeface="+mn-ea"/>
                <a:cs typeface="+mn-cs"/>
              </a:rPr>
              <a:t>pintu</a:t>
            </a:r>
            <a:endParaRPr kumimoji="0" lang="id-ID" sz="1400" b="0" i="0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mbria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lphaLcPeriod"/>
              <a:tabLst>
                <a:tab pos="3679825" algn="l"/>
              </a:tabLst>
              <a:defRPr/>
            </a:pPr>
            <a:r>
              <a:rPr kumimoji="0" lang="id-ID" sz="14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mbria"/>
                <a:ea typeface="+mn-ea"/>
                <a:cs typeface="+mn-cs"/>
              </a:rPr>
              <a:t>Memperkuat</a:t>
            </a: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mbria"/>
                <a:ea typeface="Cambria" charset="0"/>
                <a:cs typeface="Cambria" charset="0"/>
              </a:rPr>
              <a:t> </a:t>
            </a:r>
            <a:r>
              <a:rPr kumimoji="0" 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mbria"/>
                <a:ea typeface="Cambria" charset="0"/>
                <a:cs typeface="Cambria" charset="0"/>
              </a:rPr>
              <a:t>integrasi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mbria"/>
                <a:ea typeface="Cambria" charset="0"/>
                <a:cs typeface="Cambria" charset="0"/>
              </a:rPr>
              <a:t> </a:t>
            </a:r>
            <a:r>
              <a:rPr kumimoji="0" 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mbria"/>
                <a:ea typeface="Cambria" charset="0"/>
                <a:cs typeface="Cambria" charset="0"/>
              </a:rPr>
              <a:t>sistem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mbria"/>
                <a:ea typeface="Cambria" charset="0"/>
                <a:cs typeface="Cambria" charset="0"/>
              </a:rPr>
              <a:t> </a:t>
            </a:r>
            <a:r>
              <a:rPr kumimoji="0" 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mbria"/>
                <a:ea typeface="Cambria" charset="0"/>
                <a:cs typeface="Cambria" charset="0"/>
              </a:rPr>
              <a:t>administrasi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mbria"/>
                <a:ea typeface="Cambria" charset="0"/>
                <a:cs typeface="Cambria" charset="0"/>
              </a:rPr>
              <a:t> </a:t>
            </a:r>
            <a:r>
              <a:rPr kumimoji="0" 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mbria"/>
                <a:ea typeface="Cambria" charset="0"/>
                <a:cs typeface="Cambria" charset="0"/>
              </a:rPr>
              <a:t>kependudukan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mbria"/>
                <a:ea typeface="Cambria" charset="0"/>
                <a:cs typeface="Cambria" charset="0"/>
              </a:rPr>
              <a:t> </a:t>
            </a:r>
            <a:r>
              <a:rPr kumimoji="0" 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mbria"/>
                <a:ea typeface="Cambria" charset="0"/>
                <a:cs typeface="Cambria" charset="0"/>
              </a:rPr>
              <a:t>dan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mbria"/>
                <a:ea typeface="Cambria" charset="0"/>
                <a:cs typeface="Cambria" charset="0"/>
              </a:rPr>
              <a:t> </a:t>
            </a:r>
            <a:r>
              <a:rPr kumimoji="0" 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mbria"/>
                <a:ea typeface="Cambria" charset="0"/>
                <a:cs typeface="Cambria" charset="0"/>
              </a:rPr>
              <a:t>catatan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mbria"/>
                <a:ea typeface="Cambria" charset="0"/>
                <a:cs typeface="Cambria" charset="0"/>
              </a:rPr>
              <a:t> </a:t>
            </a:r>
            <a:r>
              <a:rPr kumimoji="0" lang="en-US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mbria"/>
                <a:ea typeface="Cambria" charset="0"/>
                <a:cs typeface="Cambria" charset="0"/>
              </a:rPr>
              <a:t>sipil</a:t>
            </a:r>
            <a:endParaRPr kumimoji="0" lang="id-ID" sz="1400" b="0" i="0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mbria"/>
              <a:ea typeface="Cambria" charset="0"/>
              <a:cs typeface="Cambria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lphaLcPeriod"/>
              <a:tabLst>
                <a:tab pos="3679825" algn="l"/>
              </a:tabLst>
              <a:defRPr/>
            </a:pPr>
            <a:r>
              <a:rPr kumimoji="0" lang="id-ID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mbria"/>
                <a:ea typeface="Cambria" charset="0"/>
                <a:cs typeface="Cambria" charset="0"/>
              </a:rPr>
              <a:t>Meningkatkan </a:t>
            </a:r>
            <a:r>
              <a:rPr kumimoji="0" lang="id-ID" sz="14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mbria"/>
                <a:ea typeface="Cambria" charset="0"/>
                <a:cs typeface="Cambria" charset="0"/>
              </a:rPr>
              <a:t>p</a:t>
            </a:r>
            <a:r>
              <a:rPr kumimoji="0" lang="en-US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mbria"/>
                <a:ea typeface="Cambria" charset="0"/>
                <a:cs typeface="Cambria" charset="0"/>
              </a:rPr>
              <a:t>erlindungan</a:t>
            </a: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mbria"/>
                <a:ea typeface="Cambria" charset="0"/>
                <a:cs typeface="Cambria" charset="0"/>
              </a:rPr>
              <a:t> </a:t>
            </a:r>
            <a:r>
              <a:rPr kumimoji="0" 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mbria"/>
                <a:ea typeface="Cambria" charset="0"/>
                <a:cs typeface="Cambria" charset="0"/>
              </a:rPr>
              <a:t>perempuan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mbria"/>
                <a:ea typeface="Cambria" charset="0"/>
                <a:cs typeface="Cambria" charset="0"/>
              </a:rPr>
              <a:t> </a:t>
            </a:r>
            <a:r>
              <a:rPr kumimoji="0" 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mbria"/>
                <a:ea typeface="Cambria" charset="0"/>
                <a:cs typeface="Cambria" charset="0"/>
              </a:rPr>
              <a:t>dan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mbria"/>
                <a:ea typeface="Cambria" charset="0"/>
                <a:cs typeface="Cambria" charset="0"/>
              </a:rPr>
              <a:t> </a:t>
            </a:r>
            <a:r>
              <a:rPr kumimoji="0" 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mbria"/>
                <a:ea typeface="Cambria" charset="0"/>
                <a:cs typeface="Cambria" charset="0"/>
              </a:rPr>
              <a:t>anak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mbria"/>
                <a:ea typeface="Cambria" charset="0"/>
                <a:cs typeface="Cambria" charset="0"/>
              </a:rPr>
              <a:t> </a:t>
            </a:r>
            <a:r>
              <a:rPr kumimoji="0" 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mbria"/>
                <a:ea typeface="Cambria" charset="0"/>
                <a:cs typeface="Cambria" charset="0"/>
              </a:rPr>
              <a:t>dari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mbria"/>
                <a:ea typeface="Cambria" charset="0"/>
                <a:cs typeface="Cambria" charset="0"/>
              </a:rPr>
              <a:t> </a:t>
            </a:r>
            <a:r>
              <a:rPr kumimoji="0" 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mbria"/>
                <a:ea typeface="Cambria" charset="0"/>
                <a:cs typeface="Cambria" charset="0"/>
              </a:rPr>
              <a:t>tindak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mbria"/>
                <a:ea typeface="Cambria" charset="0"/>
                <a:cs typeface="Cambria" charset="0"/>
              </a:rPr>
              <a:t> </a:t>
            </a:r>
            <a:r>
              <a:rPr kumimoji="0" 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mbria"/>
                <a:ea typeface="Cambria" charset="0"/>
                <a:cs typeface="Cambria" charset="0"/>
              </a:rPr>
              <a:t>kekerasan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mbria"/>
                <a:ea typeface="Cambria" charset="0"/>
                <a:cs typeface="Cambria" charset="0"/>
              </a:rPr>
              <a:t> </a:t>
            </a:r>
            <a:r>
              <a:rPr kumimoji="0" 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mbria"/>
                <a:ea typeface="Cambria" charset="0"/>
                <a:cs typeface="Cambria" charset="0"/>
              </a:rPr>
              <a:t>dan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mbria"/>
                <a:ea typeface="Cambria" charset="0"/>
                <a:cs typeface="Cambria" charset="0"/>
              </a:rPr>
              <a:t> </a:t>
            </a: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mbria"/>
                <a:ea typeface="Cambria" charset="0"/>
                <a:cs typeface="Cambria" charset="0"/>
              </a:rPr>
              <a:t>TPPO</a:t>
            </a:r>
            <a:endParaRPr kumimoji="0" lang="id-ID" sz="1400" b="0" i="0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mbria"/>
              <a:ea typeface="Cambria" charset="0"/>
              <a:cs typeface="Cambria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lphaLcPeriod"/>
              <a:tabLst>
                <a:tab pos="3679825" algn="l"/>
              </a:tabLst>
              <a:defRPr/>
            </a:pPr>
            <a:r>
              <a:rPr kumimoji="0" lang="id-ID" sz="14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+mn-cs"/>
              </a:rPr>
              <a:t>Mempercepat</a:t>
            </a:r>
            <a:r>
              <a:rPr kumimoji="0" lang="it-IT" sz="1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mbria" panose="02040503050406030204" pitchFamily="18" charset="0"/>
                <a:ea typeface="Cambria" charset="0"/>
                <a:cs typeface="Cambria" charset="0"/>
              </a:rPr>
              <a:t> </a:t>
            </a:r>
            <a:r>
              <a:rPr kumimoji="0" lang="it-IT" sz="14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mbria" panose="02040503050406030204" pitchFamily="18" charset="0"/>
                <a:ea typeface="Cambria" charset="0"/>
                <a:cs typeface="Cambria" charset="0"/>
              </a:rPr>
              <a:t>Pencapaian SPM di </a:t>
            </a:r>
            <a:r>
              <a:rPr kumimoji="0" lang="it-IT" sz="1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mbria" panose="02040503050406030204" pitchFamily="18" charset="0"/>
                <a:ea typeface="Cambria" charset="0"/>
                <a:cs typeface="Cambria" charset="0"/>
              </a:rPr>
              <a:t>Daerah</a:t>
            </a:r>
            <a:endParaRPr kumimoji="0" lang="en-US" sz="14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ambria" panose="02040503050406030204" pitchFamily="18" charset="0"/>
              <a:ea typeface="Cambria" charset="0"/>
              <a:cs typeface="Cambria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lphaLcPeriod"/>
              <a:tabLst/>
              <a:defRPr/>
            </a:pPr>
            <a:endParaRPr kumimoji="0" lang="en-US" sz="13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mbria"/>
              <a:ea typeface="Cambria" charset="0"/>
              <a:cs typeface="Cambria" charset="0"/>
            </a:endParaRPr>
          </a:p>
          <a:p>
            <a:pPr marL="104775" marR="0" lvl="2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mbria"/>
              <a:ea typeface="+mn-ea"/>
              <a:cs typeface="+mn-cs"/>
            </a:endParaRPr>
          </a:p>
          <a:p>
            <a:pPr marL="447675" marR="0" lvl="2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lphaLcPeriod"/>
              <a:tabLst/>
              <a:defRPr/>
            </a:pPr>
            <a:endParaRPr kumimoji="0" lang="id-ID" sz="1600" b="1" i="0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mbria" panose="02040503050406030204" pitchFamily="18" charset="0"/>
              <a:ea typeface="+mn-ea"/>
              <a:cs typeface="+mn-cs"/>
            </a:endParaRPr>
          </a:p>
          <a:p>
            <a:pPr marL="447675" marR="0" lvl="2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lphaLcPeriod"/>
              <a:tabLst/>
              <a:defRPr/>
            </a:pP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104775" marR="0" lvl="2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d-ID" sz="1600" b="1" i="0" u="none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670313">
            <a:off x="10487930" y="4123445"/>
            <a:ext cx="1269841" cy="1269841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872104">
            <a:off x="9466526" y="5528940"/>
            <a:ext cx="1269841" cy="1269841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7209919" flipV="1">
            <a:off x="-103014" y="1087171"/>
            <a:ext cx="1269841" cy="1269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3295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1001345" y="2804257"/>
            <a:ext cx="2744788" cy="1044575"/>
          </a:xfrm>
        </p:spPr>
        <p:txBody>
          <a:bodyPr>
            <a:normAutofit/>
          </a:bodyPr>
          <a:lstStyle/>
          <a:p>
            <a:r>
              <a:rPr lang="en-US" sz="4000" dirty="0"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DAFTAR ISI</a:t>
            </a:r>
          </a:p>
        </p:txBody>
      </p:sp>
      <p:sp>
        <p:nvSpPr>
          <p:cNvPr id="3" name="Trapezoid 2"/>
          <p:cNvSpPr/>
          <p:nvPr/>
        </p:nvSpPr>
        <p:spPr>
          <a:xfrm>
            <a:off x="4770312" y="7556"/>
            <a:ext cx="8788732" cy="6858000"/>
          </a:xfrm>
          <a:prstGeom prst="trapezoid">
            <a:avLst>
              <a:gd name="adj" fmla="val 19936"/>
            </a:avLst>
          </a:prstGeom>
          <a:solidFill>
            <a:schemeClr val="accent5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2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/>
              <a:ea typeface="+mn-ea"/>
              <a:cs typeface="Century Gothic"/>
            </a:endParaRPr>
          </a:p>
        </p:txBody>
      </p:sp>
      <p:sp>
        <p:nvSpPr>
          <p:cNvPr id="15" name="Oval 14"/>
          <p:cNvSpPr/>
          <p:nvPr/>
        </p:nvSpPr>
        <p:spPr>
          <a:xfrm>
            <a:off x="5382085" y="1315587"/>
            <a:ext cx="823566" cy="823566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571305" y="1404997"/>
            <a:ext cx="44275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1</a:t>
            </a:r>
          </a:p>
        </p:txBody>
      </p:sp>
      <p:cxnSp>
        <p:nvCxnSpPr>
          <p:cNvPr id="17" name="Straight Connector 16"/>
          <p:cNvCxnSpPr>
            <a:stCxn id="15" idx="4"/>
          </p:cNvCxnSpPr>
          <p:nvPr/>
        </p:nvCxnSpPr>
        <p:spPr>
          <a:xfrm>
            <a:off x="5793868" y="2139153"/>
            <a:ext cx="6292798" cy="0"/>
          </a:xfrm>
          <a:prstGeom prst="line">
            <a:avLst/>
          </a:prstGeom>
          <a:ln w="57150">
            <a:solidFill>
              <a:schemeClr val="bg1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5644494" y="1508545"/>
            <a:ext cx="626515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633178" lvl="0">
              <a:defRPr/>
            </a:pPr>
            <a:r>
              <a:rPr lang="en-US" sz="2000" b="1" dirty="0">
                <a:solidFill>
                  <a:prstClr val="white"/>
                </a:solidFill>
                <a:latin typeface="Century Gothic"/>
                <a:cs typeface="Century Gothic"/>
              </a:rPr>
              <a:t>Program </a:t>
            </a:r>
            <a:r>
              <a:rPr lang="en-US" sz="2000" b="1" dirty="0" err="1">
                <a:solidFill>
                  <a:prstClr val="white"/>
                </a:solidFill>
                <a:latin typeface="Century Gothic"/>
                <a:cs typeface="Century Gothic"/>
              </a:rPr>
              <a:t>dan</a:t>
            </a:r>
            <a:r>
              <a:rPr lang="en-US" sz="2000" b="1" dirty="0">
                <a:solidFill>
                  <a:prstClr val="white"/>
                </a:solidFill>
                <a:latin typeface="Century Gothic"/>
                <a:cs typeface="Century Gothic"/>
              </a:rPr>
              <a:t> </a:t>
            </a:r>
            <a:r>
              <a:rPr lang="en-US" sz="2000" b="1" dirty="0" err="1">
                <a:solidFill>
                  <a:prstClr val="white"/>
                </a:solidFill>
                <a:latin typeface="Century Gothic"/>
                <a:cs typeface="Century Gothic"/>
              </a:rPr>
              <a:t>Anggaran</a:t>
            </a:r>
            <a:r>
              <a:rPr lang="en-US" sz="2000" b="1" dirty="0">
                <a:solidFill>
                  <a:prstClr val="white"/>
                </a:solidFill>
                <a:latin typeface="Century Gothic"/>
                <a:cs typeface="Century Gothic"/>
              </a:rPr>
              <a:t> 2018</a:t>
            </a:r>
            <a:endParaRPr lang="id-ID" sz="2000" b="1" dirty="0">
              <a:solidFill>
                <a:prstClr val="white"/>
              </a:solidFill>
              <a:latin typeface="Century Gothic"/>
              <a:cs typeface="Century Gothic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637870" y="6490643"/>
            <a:ext cx="1189749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©</a:t>
            </a:r>
            <a:r>
              <a:rPr kumimoji="0" lang="en-US" sz="9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Kemendikbud</a:t>
            </a: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en-US" sz="9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2018</a:t>
            </a:r>
            <a:endParaRPr kumimoji="0" lang="en-US" sz="135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4" name="Oval 13"/>
          <p:cNvSpPr/>
          <p:nvPr/>
        </p:nvSpPr>
        <p:spPr>
          <a:xfrm>
            <a:off x="5060792" y="2437818"/>
            <a:ext cx="823566" cy="823566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5299497" y="2517945"/>
            <a:ext cx="44275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2</a:t>
            </a:r>
          </a:p>
        </p:txBody>
      </p:sp>
      <p:cxnSp>
        <p:nvCxnSpPr>
          <p:cNvPr id="24" name="Straight Connector 23"/>
          <p:cNvCxnSpPr/>
          <p:nvPr/>
        </p:nvCxnSpPr>
        <p:spPr>
          <a:xfrm>
            <a:off x="5389450" y="3261384"/>
            <a:ext cx="6274810" cy="0"/>
          </a:xfrm>
          <a:prstGeom prst="line">
            <a:avLst/>
          </a:prstGeom>
          <a:ln w="57150">
            <a:solidFill>
              <a:schemeClr val="bg1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Rounded Rectangle 27"/>
          <p:cNvSpPr/>
          <p:nvPr/>
        </p:nvSpPr>
        <p:spPr>
          <a:xfrm>
            <a:off x="5884357" y="2533248"/>
            <a:ext cx="6535105" cy="908864"/>
          </a:xfrm>
          <a:prstGeom prst="roundRect">
            <a:avLst>
              <a:gd name="adj" fmla="val 50000"/>
            </a:avLst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90000"/>
              </a:lnSpc>
              <a:spcBef>
                <a:spcPct val="0"/>
              </a:spcBef>
              <a:defRPr/>
            </a:pPr>
            <a:r>
              <a:rPr lang="en-US" sz="2000" b="1" dirty="0" err="1">
                <a:solidFill>
                  <a:schemeClr val="bg1"/>
                </a:solidFill>
                <a:latin typeface="Century Gothic" panose="020B0502020202020204" pitchFamily="34" charset="0"/>
              </a:rPr>
              <a:t>Pembiayaan</a:t>
            </a:r>
            <a:r>
              <a:rPr lang="en-US" sz="2000" b="1" dirty="0">
                <a:solidFill>
                  <a:schemeClr val="bg1"/>
                </a:solidFill>
                <a:latin typeface="Century Gothic" panose="020B0502020202020204" pitchFamily="34" charset="0"/>
              </a:rPr>
              <a:t> </a:t>
            </a:r>
            <a:r>
              <a:rPr lang="en-US" sz="2000" b="1" dirty="0" err="1">
                <a:solidFill>
                  <a:schemeClr val="bg1"/>
                </a:solidFill>
                <a:latin typeface="Century Gothic" panose="020B0502020202020204" pitchFamily="34" charset="0"/>
              </a:rPr>
              <a:t>Pendidikan</a:t>
            </a:r>
            <a:r>
              <a:rPr lang="en-US" sz="2000" b="1" dirty="0">
                <a:solidFill>
                  <a:schemeClr val="bg1"/>
                </a:solidFill>
                <a:latin typeface="Century Gothic" panose="020B0502020202020204" pitchFamily="34" charset="0"/>
              </a:rPr>
              <a:t> </a:t>
            </a:r>
            <a:r>
              <a:rPr lang="en-US" sz="2000" b="1" dirty="0" err="1">
                <a:solidFill>
                  <a:schemeClr val="bg1"/>
                </a:solidFill>
                <a:latin typeface="Century Gothic" panose="020B0502020202020204" pitchFamily="34" charset="0"/>
              </a:rPr>
              <a:t>dan</a:t>
            </a:r>
            <a:r>
              <a:rPr lang="en-US" sz="2000" b="1" dirty="0">
                <a:solidFill>
                  <a:schemeClr val="bg1"/>
                </a:solidFill>
                <a:latin typeface="Century Gothic" panose="020B0502020202020204" pitchFamily="34" charset="0"/>
              </a:rPr>
              <a:t> </a:t>
            </a:r>
            <a:r>
              <a:rPr lang="en-US" sz="2000" b="1" dirty="0" err="1">
                <a:solidFill>
                  <a:schemeClr val="bg1"/>
                </a:solidFill>
                <a:latin typeface="Century Gothic" panose="020B0502020202020204" pitchFamily="34" charset="0"/>
              </a:rPr>
              <a:t>Kebudayaan</a:t>
            </a:r>
            <a:r>
              <a:rPr lang="en-US" sz="2000" b="1" dirty="0">
                <a:solidFill>
                  <a:schemeClr val="bg1"/>
                </a:solidFill>
                <a:latin typeface="Century Gothic" panose="020B0502020202020204" pitchFamily="34" charset="0"/>
              </a:rPr>
              <a:t> </a:t>
            </a:r>
            <a:r>
              <a:rPr lang="en-US" sz="2000" b="1" dirty="0" err="1">
                <a:solidFill>
                  <a:schemeClr val="bg1"/>
                </a:solidFill>
                <a:latin typeface="Century Gothic" panose="020B0502020202020204" pitchFamily="34" charset="0"/>
              </a:rPr>
              <a:t>oleh</a:t>
            </a:r>
            <a:r>
              <a:rPr lang="en-US" sz="2000" b="1" dirty="0">
                <a:solidFill>
                  <a:schemeClr val="bg1"/>
                </a:solidFill>
                <a:latin typeface="Century Gothic" panose="020B0502020202020204" pitchFamily="34" charset="0"/>
              </a:rPr>
              <a:t> </a:t>
            </a:r>
            <a:r>
              <a:rPr lang="en-US" sz="2000" b="1" dirty="0" err="1">
                <a:solidFill>
                  <a:schemeClr val="bg1"/>
                </a:solidFill>
                <a:latin typeface="Century Gothic" panose="020B0502020202020204" pitchFamily="34" charset="0"/>
              </a:rPr>
              <a:t>Pemerintah</a:t>
            </a:r>
            <a:r>
              <a:rPr lang="en-US" sz="2000" b="1" dirty="0">
                <a:solidFill>
                  <a:schemeClr val="bg1"/>
                </a:solidFill>
                <a:latin typeface="Century Gothic" panose="020B0502020202020204" pitchFamily="34" charset="0"/>
              </a:rPr>
              <a:t> Daerah</a:t>
            </a:r>
            <a:endParaRPr lang="fi-FI" sz="2800" b="1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22" name="Oval 21"/>
          <p:cNvSpPr/>
          <p:nvPr/>
        </p:nvSpPr>
        <p:spPr>
          <a:xfrm>
            <a:off x="4820928" y="3595060"/>
            <a:ext cx="823566" cy="823566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5011336" y="3697314"/>
            <a:ext cx="44275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d-ID" sz="3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3</a:t>
            </a:r>
            <a:endParaRPr kumimoji="0" lang="en-US" sz="36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 pitchFamily="34" charset="0"/>
              <a:ea typeface="+mn-ea"/>
              <a:cs typeface="+mn-cs"/>
            </a:endParaRPr>
          </a:p>
        </p:txBody>
      </p:sp>
      <p:cxnSp>
        <p:nvCxnSpPr>
          <p:cNvPr id="29" name="Straight Connector 28"/>
          <p:cNvCxnSpPr/>
          <p:nvPr/>
        </p:nvCxnSpPr>
        <p:spPr>
          <a:xfrm>
            <a:off x="5232711" y="4418626"/>
            <a:ext cx="6012928" cy="0"/>
          </a:xfrm>
          <a:prstGeom prst="line">
            <a:avLst/>
          </a:prstGeom>
          <a:ln w="57150">
            <a:solidFill>
              <a:schemeClr val="bg1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Rounded Rectangle 29"/>
          <p:cNvSpPr/>
          <p:nvPr/>
        </p:nvSpPr>
        <p:spPr>
          <a:xfrm>
            <a:off x="5035735" y="3628916"/>
            <a:ext cx="7631770" cy="562630"/>
          </a:xfrm>
          <a:prstGeom prst="roundRect">
            <a:avLst>
              <a:gd name="adj" fmla="val 50000"/>
            </a:avLst>
          </a:prstGeom>
          <a:noFill/>
        </p:spPr>
        <p:txBody>
          <a:bodyPr wrap="square" rtlCol="0">
            <a:spAutoFit/>
          </a:bodyPr>
          <a:lstStyle/>
          <a:p>
            <a:pPr marL="633178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+mn-ea"/>
                <a:cs typeface="Century Gothic"/>
              </a:rPr>
              <a:t>RKP 2019</a:t>
            </a:r>
            <a:endParaRPr kumimoji="0" lang="id-ID" sz="20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/>
              <a:ea typeface="+mn-ea"/>
              <a:cs typeface="Century Gothic"/>
            </a:endParaRPr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951" y="164525"/>
            <a:ext cx="647058" cy="608921"/>
          </a:xfrm>
          <a:prstGeom prst="rect">
            <a:avLst/>
          </a:prstGeom>
        </p:spPr>
      </p:pic>
      <p:sp>
        <p:nvSpPr>
          <p:cNvPr id="32" name="Rounded Rectangle 31"/>
          <p:cNvSpPr/>
          <p:nvPr/>
        </p:nvSpPr>
        <p:spPr>
          <a:xfrm>
            <a:off x="4971949" y="4640613"/>
            <a:ext cx="8153200" cy="995422"/>
          </a:xfrm>
          <a:prstGeom prst="roundRect">
            <a:avLst>
              <a:gd name="adj" fmla="val 50000"/>
            </a:avLst>
          </a:prstGeom>
          <a:noFill/>
        </p:spPr>
        <p:txBody>
          <a:bodyPr wrap="square" rtlCol="0">
            <a:spAutoFit/>
          </a:bodyPr>
          <a:lstStyle/>
          <a:p>
            <a:pPr marL="633178"/>
            <a:r>
              <a:rPr lang="en-US" sz="2000" b="1" dirty="0">
                <a:solidFill>
                  <a:prstClr val="white"/>
                </a:solidFill>
                <a:latin typeface="Century Gothic"/>
                <a:cs typeface="Century Gothic"/>
              </a:rPr>
              <a:t>Program </a:t>
            </a:r>
            <a:r>
              <a:rPr lang="en-US" sz="2000" b="1" dirty="0" err="1">
                <a:solidFill>
                  <a:prstClr val="white"/>
                </a:solidFill>
                <a:latin typeface="Century Gothic"/>
                <a:cs typeface="Century Gothic"/>
              </a:rPr>
              <a:t>Prioritas</a:t>
            </a:r>
            <a:r>
              <a:rPr lang="en-US" sz="2000" b="1" dirty="0">
                <a:solidFill>
                  <a:prstClr val="white"/>
                </a:solidFill>
                <a:latin typeface="Century Gothic"/>
                <a:cs typeface="Century Gothic"/>
              </a:rPr>
              <a:t> </a:t>
            </a:r>
            <a:r>
              <a:rPr lang="en-US" sz="2000" b="1" dirty="0" err="1">
                <a:solidFill>
                  <a:prstClr val="white"/>
                </a:solidFill>
                <a:latin typeface="Century Gothic"/>
                <a:cs typeface="Century Gothic"/>
              </a:rPr>
              <a:t>Percepatan</a:t>
            </a:r>
            <a:r>
              <a:rPr lang="en-US" sz="2000" b="1" dirty="0">
                <a:solidFill>
                  <a:prstClr val="white"/>
                </a:solidFill>
                <a:latin typeface="Century Gothic"/>
                <a:cs typeface="Century Gothic"/>
              </a:rPr>
              <a:t> Pembangunan  </a:t>
            </a:r>
            <a:r>
              <a:rPr lang="en-US" sz="2000" b="1" dirty="0" err="1">
                <a:solidFill>
                  <a:prstClr val="white"/>
                </a:solidFill>
                <a:latin typeface="Century Gothic"/>
                <a:cs typeface="Century Gothic"/>
              </a:rPr>
              <a:t>Provinsi</a:t>
            </a:r>
            <a:r>
              <a:rPr lang="en-US" sz="2000" b="1" dirty="0">
                <a:solidFill>
                  <a:prstClr val="white"/>
                </a:solidFill>
                <a:latin typeface="Century Gothic"/>
                <a:cs typeface="Century Gothic"/>
              </a:rPr>
              <a:t> Papua </a:t>
            </a:r>
            <a:r>
              <a:rPr lang="en-US" sz="2000" b="1" dirty="0" err="1">
                <a:solidFill>
                  <a:prstClr val="white"/>
                </a:solidFill>
                <a:latin typeface="Century Gothic"/>
                <a:cs typeface="Century Gothic"/>
              </a:rPr>
              <a:t>dan</a:t>
            </a:r>
            <a:r>
              <a:rPr lang="en-US" sz="2000" b="1" dirty="0">
                <a:solidFill>
                  <a:prstClr val="white"/>
                </a:solidFill>
                <a:latin typeface="Century Gothic"/>
                <a:cs typeface="Century Gothic"/>
              </a:rPr>
              <a:t> </a:t>
            </a:r>
            <a:r>
              <a:rPr lang="en-US" sz="2000" b="1" dirty="0" err="1">
                <a:solidFill>
                  <a:prstClr val="white"/>
                </a:solidFill>
                <a:latin typeface="Century Gothic"/>
                <a:cs typeface="Century Gothic"/>
              </a:rPr>
              <a:t>Provinsi</a:t>
            </a:r>
            <a:r>
              <a:rPr lang="en-US" sz="2000" b="1" dirty="0">
                <a:solidFill>
                  <a:prstClr val="white"/>
                </a:solidFill>
                <a:latin typeface="Century Gothic"/>
                <a:cs typeface="Century Gothic"/>
              </a:rPr>
              <a:t> Papua Barat</a:t>
            </a:r>
          </a:p>
        </p:txBody>
      </p:sp>
      <p:sp>
        <p:nvSpPr>
          <p:cNvPr id="33" name="Oval 32"/>
          <p:cNvSpPr/>
          <p:nvPr/>
        </p:nvSpPr>
        <p:spPr>
          <a:xfrm>
            <a:off x="4649009" y="4812469"/>
            <a:ext cx="823566" cy="823566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AU" sz="3200" b="1" dirty="0">
                <a:solidFill>
                  <a:schemeClr val="bg1"/>
                </a:solidFill>
                <a:latin typeface="Century Gothic" panose="020B0502020202020204" pitchFamily="34" charset="0"/>
              </a:rPr>
              <a:t>4</a:t>
            </a:r>
            <a:endParaRPr lang="en-US" sz="3200" b="1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19952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E22930D-69DF-48AD-B796-F84029A247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92C646E-8A71-4229-9321-274B093DFD02}" type="slidenum">
              <a:rPr kumimoji="0" lang="id-ID" sz="1400" b="1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</a:t>
            </a:fld>
            <a:endParaRPr kumimoji="0" lang="id-ID" sz="1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aphicFrame>
        <p:nvGraphicFramePr>
          <p:cNvPr id="3" name="Diagram 2">
            <a:extLst>
              <a:ext uri="{FF2B5EF4-FFF2-40B4-BE49-F238E27FC236}">
                <a16:creationId xmlns:a16="http://schemas.microsoft.com/office/drawing/2014/main" id="{5B810E76-5D2C-4CDD-B5D2-058102318B9F}"/>
              </a:ext>
            </a:extLst>
          </p:cNvPr>
          <p:cNvGraphicFramePr/>
          <p:nvPr>
            <p:extLst/>
          </p:nvPr>
        </p:nvGraphicFramePr>
        <p:xfrm>
          <a:off x="2332160" y="1014229"/>
          <a:ext cx="6825837" cy="541796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4" name="Group 18">
            <a:extLst>
              <a:ext uri="{FF2B5EF4-FFF2-40B4-BE49-F238E27FC236}">
                <a16:creationId xmlns:a16="http://schemas.microsoft.com/office/drawing/2014/main" id="{C766ABA2-C4D6-4B16-8459-F91E2BFBD5FC}"/>
              </a:ext>
            </a:extLst>
          </p:cNvPr>
          <p:cNvGrpSpPr/>
          <p:nvPr/>
        </p:nvGrpSpPr>
        <p:grpSpPr>
          <a:xfrm>
            <a:off x="3196311" y="1025436"/>
            <a:ext cx="2006078" cy="468052"/>
            <a:chOff x="3176932" y="644043"/>
            <a:chExt cx="2206248" cy="468052"/>
          </a:xfrm>
          <a:solidFill>
            <a:schemeClr val="accent2"/>
          </a:solidFill>
        </p:grpSpPr>
        <p:cxnSp>
          <p:nvCxnSpPr>
            <p:cNvPr id="5" name="Elbow Connector 67">
              <a:extLst>
                <a:ext uri="{FF2B5EF4-FFF2-40B4-BE49-F238E27FC236}">
                  <a16:creationId xmlns:a16="http://schemas.microsoft.com/office/drawing/2014/main" id="{4F856875-07E2-4C87-ACBD-969A247B48A3}"/>
                </a:ext>
              </a:extLst>
            </p:cNvPr>
            <p:cNvCxnSpPr/>
            <p:nvPr/>
          </p:nvCxnSpPr>
          <p:spPr>
            <a:xfrm rot="10800000" flipV="1">
              <a:off x="4771742" y="732350"/>
              <a:ext cx="611438" cy="145721"/>
            </a:xfrm>
            <a:prstGeom prst="bentConnector3">
              <a:avLst>
                <a:gd name="adj1" fmla="val 50000"/>
              </a:avLst>
            </a:prstGeom>
            <a:grpFill/>
            <a:ln w="38100">
              <a:solidFill>
                <a:schemeClr val="accent2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B37BB6D6-D33E-4675-A12C-D9B658468A3B}"/>
                </a:ext>
              </a:extLst>
            </p:cNvPr>
            <p:cNvSpPr/>
            <p:nvPr/>
          </p:nvSpPr>
          <p:spPr>
            <a:xfrm>
              <a:off x="3176932" y="644043"/>
              <a:ext cx="1594807" cy="468052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398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d-ID" sz="14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mbria" charset="0"/>
                  <a:ea typeface="Cambria" charset="0"/>
                  <a:cs typeface="Cambria" charset="0"/>
                </a:rPr>
                <a:t>PROGRAM PRIORITAS</a:t>
              </a:r>
            </a:p>
          </p:txBody>
        </p:sp>
      </p:grpSp>
      <p:sp>
        <p:nvSpPr>
          <p:cNvPr id="7" name="Oval 6">
            <a:extLst>
              <a:ext uri="{FF2B5EF4-FFF2-40B4-BE49-F238E27FC236}">
                <a16:creationId xmlns:a16="http://schemas.microsoft.com/office/drawing/2014/main" id="{F1E83858-5242-45AD-8A0D-1FCA6B0E2533}"/>
              </a:ext>
            </a:extLst>
          </p:cNvPr>
          <p:cNvSpPr/>
          <p:nvPr/>
        </p:nvSpPr>
        <p:spPr>
          <a:xfrm>
            <a:off x="7556511" y="2219659"/>
            <a:ext cx="442800" cy="443067"/>
          </a:xfrm>
          <a:prstGeom prst="ellipse">
            <a:avLst/>
          </a:prstGeom>
          <a:solidFill>
            <a:schemeClr val="accent3">
              <a:lumMod val="50000"/>
            </a:schemeClr>
          </a:solidFill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398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d-ID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2</a:t>
            </a: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3FBC0C1F-79D6-4D5E-BE25-D9377CC51E2A}"/>
              </a:ext>
            </a:extLst>
          </p:cNvPr>
          <p:cNvSpPr/>
          <p:nvPr/>
        </p:nvSpPr>
        <p:spPr>
          <a:xfrm>
            <a:off x="5525948" y="717171"/>
            <a:ext cx="442800" cy="443067"/>
          </a:xfrm>
          <a:prstGeom prst="ellipse">
            <a:avLst/>
          </a:prstGeom>
          <a:solidFill>
            <a:schemeClr val="accent2">
              <a:lumMod val="75000"/>
            </a:schemeClr>
          </a:solidFill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398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d-ID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1</a:t>
            </a:r>
          </a:p>
        </p:txBody>
      </p:sp>
      <p:grpSp>
        <p:nvGrpSpPr>
          <p:cNvPr id="21" name="Group 16">
            <a:extLst>
              <a:ext uri="{FF2B5EF4-FFF2-40B4-BE49-F238E27FC236}">
                <a16:creationId xmlns:a16="http://schemas.microsoft.com/office/drawing/2014/main" id="{40A96A57-C035-42B7-AB4F-D392BB699141}"/>
              </a:ext>
            </a:extLst>
          </p:cNvPr>
          <p:cNvGrpSpPr/>
          <p:nvPr/>
        </p:nvGrpSpPr>
        <p:grpSpPr>
          <a:xfrm>
            <a:off x="6560961" y="4080974"/>
            <a:ext cx="3610016" cy="626563"/>
            <a:chOff x="6007887" y="4836767"/>
            <a:chExt cx="3649081" cy="680465"/>
          </a:xfrm>
          <a:solidFill>
            <a:schemeClr val="accent1"/>
          </a:solidFill>
        </p:grpSpPr>
        <p:cxnSp>
          <p:nvCxnSpPr>
            <p:cNvPr id="22" name="Elbow Connector 64">
              <a:extLst>
                <a:ext uri="{FF2B5EF4-FFF2-40B4-BE49-F238E27FC236}">
                  <a16:creationId xmlns:a16="http://schemas.microsoft.com/office/drawing/2014/main" id="{DB3661BD-99C4-44AD-9E2B-6D617766D5F9}"/>
                </a:ext>
              </a:extLst>
            </p:cNvPr>
            <p:cNvCxnSpPr>
              <a:cxnSpLocks/>
            </p:cNvCxnSpPr>
            <p:nvPr/>
          </p:nvCxnSpPr>
          <p:spPr>
            <a:xfrm>
              <a:off x="6007887" y="4836767"/>
              <a:ext cx="2109446" cy="320427"/>
            </a:xfrm>
            <a:prstGeom prst="bentConnector3">
              <a:avLst>
                <a:gd name="adj1" fmla="val 50000"/>
              </a:avLst>
            </a:prstGeom>
            <a:grpFill/>
            <a:ln w="38100">
              <a:solidFill>
                <a:schemeClr val="accent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F39F466E-F243-4455-8E70-B9934022F666}"/>
                </a:ext>
              </a:extLst>
            </p:cNvPr>
            <p:cNvSpPr/>
            <p:nvPr/>
          </p:nvSpPr>
          <p:spPr>
            <a:xfrm>
              <a:off x="8117334" y="5003472"/>
              <a:ext cx="1539634" cy="51376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398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d-ID" sz="14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mbria" charset="0"/>
                  <a:ea typeface="Cambria" charset="0"/>
                  <a:cs typeface="Cambria" charset="0"/>
                </a:rPr>
                <a:t>PRIORITAS NASIONAL</a:t>
              </a:r>
            </a:p>
          </p:txBody>
        </p:sp>
      </p:grpSp>
      <p:grpSp>
        <p:nvGrpSpPr>
          <p:cNvPr id="24" name="Group 17">
            <a:extLst>
              <a:ext uri="{FF2B5EF4-FFF2-40B4-BE49-F238E27FC236}">
                <a16:creationId xmlns:a16="http://schemas.microsoft.com/office/drawing/2014/main" id="{A3AFA795-7657-4189-A405-5124BF5D6BD0}"/>
              </a:ext>
            </a:extLst>
          </p:cNvPr>
          <p:cNvGrpSpPr/>
          <p:nvPr/>
        </p:nvGrpSpPr>
        <p:grpSpPr>
          <a:xfrm>
            <a:off x="766069" y="4255305"/>
            <a:ext cx="1450114" cy="889703"/>
            <a:chOff x="1741302" y="3809350"/>
            <a:chExt cx="975431" cy="889703"/>
          </a:xfrm>
        </p:grpSpPr>
        <p:cxnSp>
          <p:nvCxnSpPr>
            <p:cNvPr id="25" name="Elbow Connector 70">
              <a:extLst>
                <a:ext uri="{FF2B5EF4-FFF2-40B4-BE49-F238E27FC236}">
                  <a16:creationId xmlns:a16="http://schemas.microsoft.com/office/drawing/2014/main" id="{FADD65C3-CC7F-425F-9127-7626B3AA0AAD}"/>
                </a:ext>
              </a:extLst>
            </p:cNvPr>
            <p:cNvCxnSpPr/>
            <p:nvPr/>
          </p:nvCxnSpPr>
          <p:spPr>
            <a:xfrm rot="16200000" flipV="1">
              <a:off x="2111638" y="4394782"/>
              <a:ext cx="421651" cy="186891"/>
            </a:xfrm>
            <a:prstGeom prst="bentConnector3">
              <a:avLst>
                <a:gd name="adj1" fmla="val 39335"/>
              </a:avLst>
            </a:prstGeom>
            <a:ln w="38100">
              <a:solidFill>
                <a:srgbClr val="92D05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D2F980A1-E017-420B-992C-E3518EDB8263}"/>
                </a:ext>
              </a:extLst>
            </p:cNvPr>
            <p:cNvSpPr/>
            <p:nvPr/>
          </p:nvSpPr>
          <p:spPr>
            <a:xfrm>
              <a:off x="1741302" y="3809350"/>
              <a:ext cx="975431" cy="468052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398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d-ID" sz="14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 Light"/>
                  <a:ea typeface="+mn-ea"/>
                  <a:cs typeface="+mn-cs"/>
                </a:rPr>
                <a:t>KEGIATAN PRIORITAS</a:t>
              </a:r>
            </a:p>
          </p:txBody>
        </p:sp>
      </p:grpSp>
      <p:sp>
        <p:nvSpPr>
          <p:cNvPr id="27" name="Title 69">
            <a:extLst>
              <a:ext uri="{FF2B5EF4-FFF2-40B4-BE49-F238E27FC236}">
                <a16:creationId xmlns:a16="http://schemas.microsoft.com/office/drawing/2014/main" id="{885AB575-887F-40DC-BA96-745BFAB1EC57}"/>
              </a:ext>
            </a:extLst>
          </p:cNvPr>
          <p:cNvSpPr txBox="1">
            <a:spLocks/>
          </p:cNvSpPr>
          <p:nvPr/>
        </p:nvSpPr>
        <p:spPr>
          <a:xfrm>
            <a:off x="718335" y="60805"/>
            <a:ext cx="11208935" cy="721926"/>
          </a:xfrm>
          <a:prstGeom prst="rect">
            <a:avLst/>
          </a:prstGeom>
          <a:noFill/>
        </p:spPr>
        <p:txBody>
          <a:bodyPr wrap="square" lIns="90105" tIns="45052" rIns="90105" bIns="45052" rtlCol="0">
            <a:spAutoFit/>
          </a:bodyPr>
          <a:lstStyle>
            <a:defPPr>
              <a:defRPr lang="en-US"/>
            </a:defPPr>
            <a:lvl1pPr algn="ctr" defTabSz="913982">
              <a:defRPr sz="2400" b="1">
                <a:solidFill>
                  <a:srgbClr val="00406F"/>
                </a:solidFill>
                <a:latin typeface="+mj-lt"/>
              </a:defRPr>
            </a:lvl1pPr>
          </a:lstStyle>
          <a:p>
            <a:pPr marL="0" marR="0" lvl="0" indent="0" algn="ctr" defTabSz="91398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d-ID" sz="2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 Light"/>
                <a:ea typeface="+mn-ea"/>
                <a:cs typeface="+mn-cs"/>
              </a:rPr>
              <a:t>PRIORITAS NASIONAL 1:</a:t>
            </a:r>
          </a:p>
          <a:p>
            <a:pPr marL="0" marR="0" lvl="0" indent="0" algn="ctr" defTabSz="91398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d-ID" sz="1700" b="1" i="0" u="none" strike="noStrike" kern="1200" cap="none" spc="0" normalizeH="0" baseline="0" noProof="0" dirty="0">
                <a:ln>
                  <a:noFill/>
                </a:ln>
                <a:solidFill>
                  <a:srgbClr val="00406F"/>
                </a:solidFill>
                <a:effectLst/>
                <a:uLnTx/>
                <a:uFillTx/>
                <a:latin typeface="Calibri Light"/>
                <a:ea typeface="+mn-ea"/>
                <a:cs typeface="+mn-cs"/>
              </a:rPr>
              <a:t>PEMBANGUNAN MANUSIA MELALUI PENGURANGAN KEMISKINAN DAN PENINGKATAN PELAYANAN DASAR</a:t>
            </a:r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F1E83858-5242-45AD-8A0D-1FCA6B0E2533}"/>
              </a:ext>
            </a:extLst>
          </p:cNvPr>
          <p:cNvSpPr/>
          <p:nvPr/>
        </p:nvSpPr>
        <p:spPr>
          <a:xfrm>
            <a:off x="6839610" y="4633631"/>
            <a:ext cx="442800" cy="443067"/>
          </a:xfrm>
          <a:prstGeom prst="ellipse">
            <a:avLst/>
          </a:prstGeom>
          <a:solidFill>
            <a:schemeClr val="accent4">
              <a:lumMod val="75000"/>
            </a:schemeClr>
          </a:solidFill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398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d-ID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3</a:t>
            </a:r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F1E83858-5242-45AD-8A0D-1FCA6B0E2533}"/>
              </a:ext>
            </a:extLst>
          </p:cNvPr>
          <p:cNvSpPr/>
          <p:nvPr/>
        </p:nvSpPr>
        <p:spPr>
          <a:xfrm>
            <a:off x="4225160" y="4644600"/>
            <a:ext cx="442800" cy="443067"/>
          </a:xfrm>
          <a:prstGeom prst="ellipse">
            <a:avLst/>
          </a:prstGeom>
          <a:solidFill>
            <a:schemeClr val="accent5">
              <a:lumMod val="75000"/>
            </a:schemeClr>
          </a:solidFill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398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d-ID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4</a:t>
            </a:r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id="{F1E83858-5242-45AD-8A0D-1FCA6B0E2533}"/>
              </a:ext>
            </a:extLst>
          </p:cNvPr>
          <p:cNvSpPr/>
          <p:nvPr/>
        </p:nvSpPr>
        <p:spPr>
          <a:xfrm>
            <a:off x="3478567" y="2283231"/>
            <a:ext cx="442800" cy="443067"/>
          </a:xfrm>
          <a:prstGeom prst="ellipse">
            <a:avLst/>
          </a:prstGeom>
          <a:solidFill>
            <a:schemeClr val="accent1"/>
          </a:solidFill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398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d-ID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5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E28AE3B9-40A2-471E-B517-81713C529DD4}"/>
              </a:ext>
            </a:extLst>
          </p:cNvPr>
          <p:cNvGrpSpPr/>
          <p:nvPr/>
        </p:nvGrpSpPr>
        <p:grpSpPr>
          <a:xfrm>
            <a:off x="8570184" y="2353709"/>
            <a:ext cx="3357086" cy="1686036"/>
            <a:chOff x="8570184" y="1884368"/>
            <a:chExt cx="3357086" cy="1686036"/>
          </a:xfrm>
        </p:grpSpPr>
        <p:sp>
          <p:nvSpPr>
            <p:cNvPr id="30" name="Rounded Rectangle 55">
              <a:extLst>
                <a:ext uri="{FF2B5EF4-FFF2-40B4-BE49-F238E27FC236}">
                  <a16:creationId xmlns:a16="http://schemas.microsoft.com/office/drawing/2014/main" id="{F9301AA7-CEBA-419B-943F-62517CACE2F3}"/>
                </a:ext>
              </a:extLst>
            </p:cNvPr>
            <p:cNvSpPr/>
            <p:nvPr/>
          </p:nvSpPr>
          <p:spPr>
            <a:xfrm>
              <a:off x="8570185" y="1884368"/>
              <a:ext cx="3357085" cy="353458"/>
            </a:xfrm>
            <a:prstGeom prst="roundRect">
              <a:avLst/>
            </a:prstGeom>
            <a:solidFill>
              <a:schemeClr val="bg1"/>
            </a:solidFill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d-ID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 Light"/>
                  <a:ea typeface="+mn-ea"/>
                  <a:cs typeface="+mn-cs"/>
                </a:rPr>
                <a:t>Peningkatan akses dan mutu pelayanan kesehatan </a:t>
              </a:r>
            </a:p>
          </p:txBody>
        </p:sp>
        <p:sp>
          <p:nvSpPr>
            <p:cNvPr id="33" name="Rounded Rectangle 55">
              <a:extLst>
                <a:ext uri="{FF2B5EF4-FFF2-40B4-BE49-F238E27FC236}">
                  <a16:creationId xmlns:a16="http://schemas.microsoft.com/office/drawing/2014/main" id="{95AF99D8-3622-4FEC-A61F-DFD334FF3735}"/>
                </a:ext>
              </a:extLst>
            </p:cNvPr>
            <p:cNvSpPr/>
            <p:nvPr/>
          </p:nvSpPr>
          <p:spPr>
            <a:xfrm>
              <a:off x="8570185" y="2264076"/>
              <a:ext cx="3357085" cy="396115"/>
            </a:xfrm>
            <a:prstGeom prst="roundRect">
              <a:avLst/>
            </a:prstGeom>
            <a:solidFill>
              <a:schemeClr val="bg1"/>
            </a:solidFill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d-ID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 Light"/>
                  <a:ea typeface="+mn-ea"/>
                  <a:cs typeface="+mn-cs"/>
                </a:rPr>
                <a:t>Peningkatan kesehatan ibu, anak, dan keluarga berencana</a:t>
              </a:r>
            </a:p>
          </p:txBody>
        </p:sp>
        <p:sp>
          <p:nvSpPr>
            <p:cNvPr id="36" name="Rounded Rectangle 55">
              <a:extLst>
                <a:ext uri="{FF2B5EF4-FFF2-40B4-BE49-F238E27FC236}">
                  <a16:creationId xmlns:a16="http://schemas.microsoft.com/office/drawing/2014/main" id="{1DA4913E-5F34-403A-AB8E-200D6888FE74}"/>
                </a:ext>
              </a:extLst>
            </p:cNvPr>
            <p:cNvSpPr/>
            <p:nvPr/>
          </p:nvSpPr>
          <p:spPr>
            <a:xfrm>
              <a:off x="8570185" y="2695832"/>
              <a:ext cx="3357085" cy="261418"/>
            </a:xfrm>
            <a:prstGeom prst="roundRect">
              <a:avLst/>
            </a:prstGeom>
            <a:solidFill>
              <a:schemeClr val="bg1"/>
            </a:solidFill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 err="1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 Light"/>
                  <a:ea typeface="+mn-ea"/>
                  <a:cs typeface="+mn-cs"/>
                </a:rPr>
                <a:t>Penguatan</a:t>
              </a:r>
              <a:r>
                <a:rPr kumimoji="0" lang="en-US" sz="12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 Light"/>
                  <a:ea typeface="+mn-ea"/>
                  <a:cs typeface="+mn-cs"/>
                </a:rPr>
                <a:t> </a:t>
              </a:r>
              <a:r>
                <a:rPr kumimoji="0" lang="en-US" sz="1200" b="0" i="0" u="none" strike="noStrike" kern="1200" cap="none" spc="0" normalizeH="0" baseline="0" noProof="0" dirty="0" err="1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 Light"/>
                  <a:ea typeface="+mn-ea"/>
                  <a:cs typeface="+mn-cs"/>
                </a:rPr>
                <a:t>Germas</a:t>
              </a:r>
              <a:r>
                <a:rPr kumimoji="0" lang="en-US" sz="12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 Light"/>
                  <a:ea typeface="+mn-ea"/>
                  <a:cs typeface="+mn-cs"/>
                </a:rPr>
                <a:t> </a:t>
              </a:r>
              <a:r>
                <a:rPr kumimoji="0" lang="en-US" sz="1200" b="0" i="0" u="none" strike="noStrike" kern="1200" cap="none" spc="0" normalizeH="0" baseline="0" noProof="0" dirty="0" err="1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 Light"/>
                  <a:ea typeface="+mn-ea"/>
                  <a:cs typeface="+mn-cs"/>
                </a:rPr>
                <a:t>dan</a:t>
              </a:r>
              <a:r>
                <a:rPr kumimoji="0" lang="id-ID" sz="12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 Light"/>
                  <a:ea typeface="+mn-ea"/>
                  <a:cs typeface="+mn-cs"/>
                </a:rPr>
                <a:t> </a:t>
              </a:r>
              <a:r>
                <a:rPr kumimoji="0" lang="id-ID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 Light"/>
                  <a:ea typeface="+mn-ea"/>
                  <a:cs typeface="+mn-cs"/>
                </a:rPr>
                <a:t>pengendalian penyakit</a:t>
              </a:r>
            </a:p>
          </p:txBody>
        </p:sp>
        <p:sp>
          <p:nvSpPr>
            <p:cNvPr id="37" name="Rounded Rectangle 55">
              <a:extLst>
                <a:ext uri="{FF2B5EF4-FFF2-40B4-BE49-F238E27FC236}">
                  <a16:creationId xmlns:a16="http://schemas.microsoft.com/office/drawing/2014/main" id="{BEAAD1B4-C27D-4831-824B-1F33DB262113}"/>
                </a:ext>
              </a:extLst>
            </p:cNvPr>
            <p:cNvSpPr/>
            <p:nvPr/>
          </p:nvSpPr>
          <p:spPr>
            <a:xfrm>
              <a:off x="8570185" y="2999411"/>
              <a:ext cx="3357085" cy="261418"/>
            </a:xfrm>
            <a:prstGeom prst="roundRect">
              <a:avLst/>
            </a:prstGeom>
            <a:solidFill>
              <a:schemeClr val="bg1"/>
            </a:solidFill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d-ID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 Light"/>
                  <a:ea typeface="+mn-ea"/>
                  <a:cs typeface="+mn-cs"/>
                </a:rPr>
                <a:t>Percepatan penurunan </a:t>
              </a:r>
              <a:r>
                <a:rPr kumimoji="0" lang="id-ID" sz="1200" b="0" i="1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 Light"/>
                  <a:ea typeface="+mn-ea"/>
                  <a:cs typeface="+mn-cs"/>
                </a:rPr>
                <a:t>stunting</a:t>
              </a:r>
            </a:p>
          </p:txBody>
        </p:sp>
        <p:sp>
          <p:nvSpPr>
            <p:cNvPr id="39" name="Rounded Rectangle 55">
              <a:extLst>
                <a:ext uri="{FF2B5EF4-FFF2-40B4-BE49-F238E27FC236}">
                  <a16:creationId xmlns:a16="http://schemas.microsoft.com/office/drawing/2014/main" id="{ABAD9B1B-DA07-43C9-A293-0F5AD018C67E}"/>
                </a:ext>
              </a:extLst>
            </p:cNvPr>
            <p:cNvSpPr/>
            <p:nvPr/>
          </p:nvSpPr>
          <p:spPr>
            <a:xfrm>
              <a:off x="8570184" y="3308986"/>
              <a:ext cx="3357085" cy="261418"/>
            </a:xfrm>
            <a:prstGeom prst="roundRect">
              <a:avLst/>
            </a:prstGeom>
            <a:solidFill>
              <a:schemeClr val="bg1"/>
            </a:solidFill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d-ID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 Light"/>
                  <a:ea typeface="+mn-ea"/>
                  <a:cs typeface="+mn-cs"/>
                </a:rPr>
                <a:t>Penguatan </a:t>
              </a:r>
              <a:r>
                <a:rPr kumimoji="0" lang="en-US" sz="1200" b="0" i="0" u="none" strike="noStrike" kern="1200" cap="none" spc="0" normalizeH="0" baseline="0" noProof="0" dirty="0" err="1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 Light"/>
                  <a:ea typeface="+mn-ea"/>
                  <a:cs typeface="+mn-cs"/>
                </a:rPr>
                <a:t>Pengawasan</a:t>
              </a:r>
              <a:r>
                <a:rPr kumimoji="0" lang="en-US" sz="12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 Light"/>
                  <a:ea typeface="+mn-ea"/>
                  <a:cs typeface="+mn-cs"/>
                </a:rPr>
                <a:t> </a:t>
              </a:r>
              <a:r>
                <a:rPr kumimoji="0" lang="en-US" sz="1200" b="0" i="0" u="none" strike="noStrike" kern="1200" cap="none" spc="0" normalizeH="0" baseline="0" noProof="0" dirty="0" err="1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 Light"/>
                  <a:ea typeface="+mn-ea"/>
                  <a:cs typeface="+mn-cs"/>
                </a:rPr>
                <a:t>Obat</a:t>
              </a:r>
              <a:r>
                <a:rPr kumimoji="0" lang="en-US" sz="12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 Light"/>
                  <a:ea typeface="+mn-ea"/>
                  <a:cs typeface="+mn-cs"/>
                </a:rPr>
                <a:t> </a:t>
              </a:r>
              <a:r>
                <a:rPr kumimoji="0" lang="en-US" sz="1200" b="0" i="0" u="none" strike="noStrike" kern="1200" cap="none" spc="0" normalizeH="0" baseline="0" noProof="0" dirty="0" err="1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 Light"/>
                  <a:ea typeface="+mn-ea"/>
                  <a:cs typeface="+mn-cs"/>
                </a:rPr>
                <a:t>dan</a:t>
              </a:r>
              <a:r>
                <a:rPr kumimoji="0" lang="en-US" sz="12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 Light"/>
                  <a:ea typeface="+mn-ea"/>
                  <a:cs typeface="+mn-cs"/>
                </a:rPr>
                <a:t> </a:t>
              </a:r>
              <a:r>
                <a:rPr kumimoji="0" lang="en-US" sz="1200" b="0" i="0" u="none" strike="noStrike" kern="1200" cap="none" spc="0" normalizeH="0" baseline="0" noProof="0" dirty="0" err="1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 Light"/>
                  <a:ea typeface="+mn-ea"/>
                  <a:cs typeface="+mn-cs"/>
                </a:rPr>
                <a:t>Makanan</a:t>
              </a:r>
              <a:endParaRPr kumimoji="0" lang="id-ID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/>
                <a:ea typeface="+mn-ea"/>
                <a:cs typeface="+mn-cs"/>
              </a:endParaRPr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7624C168-EA26-4EBE-9093-D4F1B5201749}"/>
              </a:ext>
            </a:extLst>
          </p:cNvPr>
          <p:cNvGrpSpPr/>
          <p:nvPr/>
        </p:nvGrpSpPr>
        <p:grpSpPr>
          <a:xfrm>
            <a:off x="6452564" y="728679"/>
            <a:ext cx="4437415" cy="1347336"/>
            <a:chOff x="6607839" y="817512"/>
            <a:chExt cx="4437415" cy="1347336"/>
          </a:xfrm>
        </p:grpSpPr>
        <p:sp>
          <p:nvSpPr>
            <p:cNvPr id="14" name="Rounded Rectangle 54">
              <a:extLst>
                <a:ext uri="{FF2B5EF4-FFF2-40B4-BE49-F238E27FC236}">
                  <a16:creationId xmlns:a16="http://schemas.microsoft.com/office/drawing/2014/main" id="{C345BCB1-CEF6-4A93-8C38-0956B6ED5168}"/>
                </a:ext>
              </a:extLst>
            </p:cNvPr>
            <p:cNvSpPr/>
            <p:nvPr/>
          </p:nvSpPr>
          <p:spPr>
            <a:xfrm>
              <a:off x="6607839" y="817512"/>
              <a:ext cx="4420841" cy="207924"/>
            </a:xfrm>
            <a:prstGeom prst="roundRect">
              <a:avLst/>
            </a:prstGeom>
            <a:solidFill>
              <a:schemeClr val="bg1"/>
            </a:solidFill>
            <a:ln w="3175"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d-ID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 Light"/>
                  <a:ea typeface="+mn-ea"/>
                  <a:cs typeface="+mn-cs"/>
                </a:rPr>
                <a:t>Penguatan pelaksanaan bantuan sosial dan subsidi tepat sasaran </a:t>
              </a:r>
              <a:endParaRPr kumimoji="0" lang="id-ID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/>
                <a:ea typeface="Cambria" charset="0"/>
                <a:cs typeface="Cambria" charset="0"/>
              </a:endParaRPr>
            </a:p>
          </p:txBody>
        </p:sp>
        <p:sp>
          <p:nvSpPr>
            <p:cNvPr id="15" name="Rounded Rectangle 55">
              <a:extLst>
                <a:ext uri="{FF2B5EF4-FFF2-40B4-BE49-F238E27FC236}">
                  <a16:creationId xmlns:a16="http://schemas.microsoft.com/office/drawing/2014/main" id="{C62FE3AF-C0C5-433E-9667-A86592605263}"/>
                </a:ext>
              </a:extLst>
            </p:cNvPr>
            <p:cNvSpPr/>
            <p:nvPr/>
          </p:nvSpPr>
          <p:spPr>
            <a:xfrm>
              <a:off x="6607839" y="1047932"/>
              <a:ext cx="4420841" cy="203215"/>
            </a:xfrm>
            <a:prstGeom prst="roundRect">
              <a:avLst/>
            </a:prstGeom>
            <a:solidFill>
              <a:schemeClr val="bg1"/>
            </a:solidFill>
            <a:ln w="3175"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d-ID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 Light"/>
                  <a:ea typeface="+mn-ea"/>
                  <a:cs typeface="+mn-cs"/>
                </a:rPr>
                <a:t>Penguatan sistem jaminan sosial</a:t>
              </a:r>
            </a:p>
          </p:txBody>
        </p:sp>
        <p:sp>
          <p:nvSpPr>
            <p:cNvPr id="35" name="Rounded Rectangle 54">
              <a:extLst>
                <a:ext uri="{FF2B5EF4-FFF2-40B4-BE49-F238E27FC236}">
                  <a16:creationId xmlns:a16="http://schemas.microsoft.com/office/drawing/2014/main" id="{339642DE-C98A-404E-8654-E8A9763D6A29}"/>
                </a:ext>
              </a:extLst>
            </p:cNvPr>
            <p:cNvSpPr/>
            <p:nvPr/>
          </p:nvSpPr>
          <p:spPr>
            <a:xfrm>
              <a:off x="6607839" y="1275442"/>
              <a:ext cx="4420842" cy="243665"/>
            </a:xfrm>
            <a:prstGeom prst="roundRect">
              <a:avLst/>
            </a:prstGeom>
            <a:solidFill>
              <a:schemeClr val="bg1"/>
            </a:solidFill>
            <a:ln w="3175"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d-ID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 Light"/>
                  <a:ea typeface="+mn-ea"/>
                  <a:cs typeface="+mn-cs"/>
                </a:rPr>
                <a:t>Penguatan Literasi Untuk Kesejahteraan</a:t>
              </a:r>
            </a:p>
          </p:txBody>
        </p:sp>
        <p:sp>
          <p:nvSpPr>
            <p:cNvPr id="50" name="Rounded Rectangle 54">
              <a:extLst>
                <a:ext uri="{FF2B5EF4-FFF2-40B4-BE49-F238E27FC236}">
                  <a16:creationId xmlns:a16="http://schemas.microsoft.com/office/drawing/2014/main" id="{FFB2AFC1-33C6-4471-A37C-D78E566C798D}"/>
                </a:ext>
              </a:extLst>
            </p:cNvPr>
            <p:cNvSpPr/>
            <p:nvPr/>
          </p:nvSpPr>
          <p:spPr>
            <a:xfrm>
              <a:off x="6624412" y="1551895"/>
              <a:ext cx="4420842" cy="242075"/>
            </a:xfrm>
            <a:prstGeom prst="roundRect">
              <a:avLst/>
            </a:prstGeom>
            <a:solidFill>
              <a:schemeClr val="bg1"/>
            </a:solidFill>
            <a:ln w="3175"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d-ID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 Light"/>
                  <a:ea typeface="+mn-ea"/>
                  <a:cs typeface="+mn-cs"/>
                </a:rPr>
                <a:t>Pelaksanaan Reforma Agraria</a:t>
              </a:r>
            </a:p>
          </p:txBody>
        </p:sp>
        <p:sp>
          <p:nvSpPr>
            <p:cNvPr id="52" name="Rounded Rectangle 54">
              <a:extLst>
                <a:ext uri="{FF2B5EF4-FFF2-40B4-BE49-F238E27FC236}">
                  <a16:creationId xmlns:a16="http://schemas.microsoft.com/office/drawing/2014/main" id="{B45E4F76-47C6-41BA-B016-6D23CA066F93}"/>
                </a:ext>
              </a:extLst>
            </p:cNvPr>
            <p:cNvSpPr/>
            <p:nvPr/>
          </p:nvSpPr>
          <p:spPr>
            <a:xfrm>
              <a:off x="6624412" y="1823382"/>
              <a:ext cx="4420842" cy="341466"/>
            </a:xfrm>
            <a:prstGeom prst="roundRect">
              <a:avLst/>
            </a:prstGeom>
            <a:solidFill>
              <a:schemeClr val="bg1"/>
            </a:solidFill>
            <a:ln w="3175"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d-ID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 Light"/>
                  <a:ea typeface="+mn-ea"/>
                  <a:cs typeface="+mn-cs"/>
                </a:rPr>
                <a:t>Percepatan Pemberian Akses Kelola Sumber Daya Alam kepada Masyarakat melalui Perhutanan Sosial</a:t>
              </a:r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F8AE652C-425C-493A-A43C-792F310D4CC4}"/>
              </a:ext>
            </a:extLst>
          </p:cNvPr>
          <p:cNvGrpSpPr/>
          <p:nvPr/>
        </p:nvGrpSpPr>
        <p:grpSpPr>
          <a:xfrm>
            <a:off x="325834" y="5145008"/>
            <a:ext cx="3374133" cy="1379224"/>
            <a:chOff x="327282" y="5392186"/>
            <a:chExt cx="3374133" cy="1379224"/>
          </a:xfrm>
        </p:grpSpPr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49ED3340-1DE7-4E98-B214-1A60C3C375AE}"/>
                </a:ext>
              </a:extLst>
            </p:cNvPr>
            <p:cNvGrpSpPr/>
            <p:nvPr/>
          </p:nvGrpSpPr>
          <p:grpSpPr>
            <a:xfrm>
              <a:off x="328730" y="5392186"/>
              <a:ext cx="3372685" cy="1063659"/>
              <a:chOff x="142504" y="5404589"/>
              <a:chExt cx="3475714" cy="950115"/>
            </a:xfrm>
          </p:grpSpPr>
          <p:grpSp>
            <p:nvGrpSpPr>
              <p:cNvPr id="9" name="Group 8"/>
              <p:cNvGrpSpPr/>
              <p:nvPr/>
            </p:nvGrpSpPr>
            <p:grpSpPr>
              <a:xfrm>
                <a:off x="142504" y="5404589"/>
                <a:ext cx="3475714" cy="564161"/>
                <a:chOff x="-318543" y="5782240"/>
                <a:chExt cx="3936761" cy="564161"/>
              </a:xfrm>
            </p:grpSpPr>
            <p:sp>
              <p:nvSpPr>
                <p:cNvPr id="29" name="Rounded Rectangle 54">
                  <a:extLst>
                    <a:ext uri="{FF2B5EF4-FFF2-40B4-BE49-F238E27FC236}">
                      <a16:creationId xmlns:a16="http://schemas.microsoft.com/office/drawing/2014/main" id="{800B95D3-2F78-444C-87F2-9D0CE4A5C6DB}"/>
                    </a:ext>
                  </a:extLst>
                </p:cNvPr>
                <p:cNvSpPr/>
                <p:nvPr/>
              </p:nvSpPr>
              <p:spPr>
                <a:xfrm>
                  <a:off x="-318543" y="6087156"/>
                  <a:ext cx="3936761" cy="259245"/>
                </a:xfrm>
                <a:prstGeom prst="roundRect">
                  <a:avLst/>
                </a:prstGeom>
                <a:solidFill>
                  <a:schemeClr val="bg1"/>
                </a:solidFill>
                <a:ln w="3175">
                  <a:solidFill>
                    <a:schemeClr val="accent5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l" defTabSz="913982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id-ID" sz="12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 Light"/>
                      <a:ea typeface="Cambria" charset="0"/>
                      <a:cs typeface="Cambria" charset="0"/>
                    </a:rPr>
                    <a:t>Penyediaan rumah bagi masyarakat</a:t>
                  </a:r>
                </a:p>
              </p:txBody>
            </p:sp>
            <p:sp>
              <p:nvSpPr>
                <p:cNvPr id="31" name="Rounded Rectangle 55">
                  <a:extLst>
                    <a:ext uri="{FF2B5EF4-FFF2-40B4-BE49-F238E27FC236}">
                      <a16:creationId xmlns:a16="http://schemas.microsoft.com/office/drawing/2014/main" id="{0CF19B8F-E5D7-4B9E-948E-2090E43B428F}"/>
                    </a:ext>
                  </a:extLst>
                </p:cNvPr>
                <p:cNvSpPr/>
                <p:nvPr/>
              </p:nvSpPr>
              <p:spPr>
                <a:xfrm>
                  <a:off x="-318543" y="5782240"/>
                  <a:ext cx="3936761" cy="274070"/>
                </a:xfrm>
                <a:prstGeom prst="roundRect">
                  <a:avLst/>
                </a:prstGeom>
                <a:noFill/>
                <a:ln w="3175">
                  <a:solidFill>
                    <a:schemeClr val="accent5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id-ID" sz="12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 Light"/>
                      <a:ea typeface="+mn-ea"/>
                      <a:cs typeface="+mn-cs"/>
                    </a:rPr>
                    <a:t>Penyediaan akses air minum dan sanitasi layak</a:t>
                  </a:r>
                </a:p>
              </p:txBody>
            </p:sp>
          </p:grpSp>
          <p:sp>
            <p:nvSpPr>
              <p:cNvPr id="46" name="Rounded Rectangle 54">
                <a:extLst>
                  <a:ext uri="{FF2B5EF4-FFF2-40B4-BE49-F238E27FC236}">
                    <a16:creationId xmlns:a16="http://schemas.microsoft.com/office/drawing/2014/main" id="{7750E541-5E97-4352-87C4-5313AAD9409D}"/>
                  </a:ext>
                </a:extLst>
              </p:cNvPr>
              <p:cNvSpPr/>
              <p:nvPr/>
            </p:nvSpPr>
            <p:spPr>
              <a:xfrm>
                <a:off x="142504" y="5993587"/>
                <a:ext cx="3475714" cy="361117"/>
              </a:xfrm>
              <a:prstGeom prst="roundRect">
                <a:avLst/>
              </a:prstGeom>
              <a:solidFill>
                <a:schemeClr val="bg1"/>
              </a:solidFill>
              <a:ln w="3175">
                <a:solidFill>
                  <a:schemeClr val="accent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l" defTabSz="913982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id-ID" sz="12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 Light"/>
                    <a:ea typeface="Cambria" charset="0"/>
                    <a:cs typeface="Cambria" charset="0"/>
                  </a:rPr>
                  <a:t>Peningkatan sarana dan prasarana infrastruktur dasar</a:t>
                </a:r>
              </a:p>
            </p:txBody>
          </p:sp>
        </p:grpSp>
        <p:sp>
          <p:nvSpPr>
            <p:cNvPr id="53" name="Rounded Rectangle 54">
              <a:extLst>
                <a:ext uri="{FF2B5EF4-FFF2-40B4-BE49-F238E27FC236}">
                  <a16:creationId xmlns:a16="http://schemas.microsoft.com/office/drawing/2014/main" id="{732D3C8C-6C36-4640-AE44-D4A53B73E73D}"/>
                </a:ext>
              </a:extLst>
            </p:cNvPr>
            <p:cNvSpPr/>
            <p:nvPr/>
          </p:nvSpPr>
          <p:spPr>
            <a:xfrm>
              <a:off x="327282" y="6509816"/>
              <a:ext cx="3372685" cy="261594"/>
            </a:xfrm>
            <a:prstGeom prst="roundRect">
              <a:avLst/>
            </a:prstGeom>
            <a:solidFill>
              <a:schemeClr val="bg1"/>
            </a:solidFill>
            <a:ln w="3175"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l" defTabSz="91398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d-ID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 Light"/>
                  <a:ea typeface="Cambria" charset="0"/>
                  <a:cs typeface="Cambria" charset="0"/>
                </a:rPr>
                <a:t>Peningkatan Kualitas Lingkungan Permukiman</a:t>
              </a: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CE4563C6-7DDC-4586-B3CC-187FDA7C46E1}"/>
              </a:ext>
            </a:extLst>
          </p:cNvPr>
          <p:cNvGrpSpPr/>
          <p:nvPr/>
        </p:nvGrpSpPr>
        <p:grpSpPr>
          <a:xfrm>
            <a:off x="225562" y="1346167"/>
            <a:ext cx="2679802" cy="2237980"/>
            <a:chOff x="194902" y="1630772"/>
            <a:chExt cx="2679802" cy="2237980"/>
          </a:xfrm>
        </p:grpSpPr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F297DFB4-395F-4725-A498-CCA1B67E9DB6}"/>
                </a:ext>
              </a:extLst>
            </p:cNvPr>
            <p:cNvGrpSpPr/>
            <p:nvPr/>
          </p:nvGrpSpPr>
          <p:grpSpPr>
            <a:xfrm>
              <a:off x="194902" y="1630772"/>
              <a:ext cx="2664200" cy="1363524"/>
              <a:chOff x="265822" y="3014806"/>
              <a:chExt cx="2664200" cy="1363524"/>
            </a:xfrm>
          </p:grpSpPr>
          <p:sp>
            <p:nvSpPr>
              <p:cNvPr id="38" name="Rounded Rectangle 55">
                <a:extLst>
                  <a:ext uri="{FF2B5EF4-FFF2-40B4-BE49-F238E27FC236}">
                    <a16:creationId xmlns:a16="http://schemas.microsoft.com/office/drawing/2014/main" id="{CBE530CD-5523-46ED-BCDD-1C7B91AE2DDA}"/>
                  </a:ext>
                </a:extLst>
              </p:cNvPr>
              <p:cNvSpPr/>
              <p:nvPr/>
            </p:nvSpPr>
            <p:spPr>
              <a:xfrm>
                <a:off x="281424" y="3014806"/>
                <a:ext cx="2648598" cy="390126"/>
              </a:xfrm>
              <a:prstGeom prst="roundRect">
                <a:avLst/>
              </a:prstGeom>
              <a:solidFill>
                <a:schemeClr val="bg1"/>
              </a:solidFill>
              <a:ln w="3175"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id-ID" sz="12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 Light"/>
                    <a:ea typeface="+mn-ea"/>
                    <a:cs typeface="+mn-cs"/>
                  </a:rPr>
                  <a:t>Penguatan layanan dan rujukan satu pintu</a:t>
                </a:r>
              </a:p>
            </p:txBody>
          </p:sp>
          <p:sp>
            <p:nvSpPr>
              <p:cNvPr id="48" name="Rounded Rectangle 55">
                <a:extLst>
                  <a:ext uri="{FF2B5EF4-FFF2-40B4-BE49-F238E27FC236}">
                    <a16:creationId xmlns:a16="http://schemas.microsoft.com/office/drawing/2014/main" id="{DC8EDDA6-3BD4-4DDE-BF79-FEEEB3913752}"/>
                  </a:ext>
                </a:extLst>
              </p:cNvPr>
              <p:cNvSpPr/>
              <p:nvPr/>
            </p:nvSpPr>
            <p:spPr>
              <a:xfrm>
                <a:off x="265822" y="3420106"/>
                <a:ext cx="2664200" cy="536573"/>
              </a:xfrm>
              <a:prstGeom prst="roundRect">
                <a:avLst/>
              </a:prstGeom>
              <a:solidFill>
                <a:schemeClr val="bg1"/>
              </a:solidFill>
              <a:ln w="3175"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id-ID" sz="12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 Light"/>
                    <a:ea typeface="+mn-ea"/>
                    <a:cs typeface="+mn-cs"/>
                  </a:rPr>
                  <a:t>Penguatan integrasi sistem administrasi kependudukan dan catatan sipil</a:t>
                </a:r>
              </a:p>
            </p:txBody>
          </p:sp>
          <p:sp>
            <p:nvSpPr>
              <p:cNvPr id="49" name="Rounded Rectangle 55">
                <a:extLst>
                  <a:ext uri="{FF2B5EF4-FFF2-40B4-BE49-F238E27FC236}">
                    <a16:creationId xmlns:a16="http://schemas.microsoft.com/office/drawing/2014/main" id="{8A34AA9B-0CBF-4566-96BE-54050FA893B9}"/>
                  </a:ext>
                </a:extLst>
              </p:cNvPr>
              <p:cNvSpPr/>
              <p:nvPr/>
            </p:nvSpPr>
            <p:spPr>
              <a:xfrm>
                <a:off x="265822" y="3979413"/>
                <a:ext cx="2664200" cy="398917"/>
              </a:xfrm>
              <a:prstGeom prst="roundRect">
                <a:avLst/>
              </a:prstGeom>
              <a:solidFill>
                <a:schemeClr val="bg1"/>
              </a:solidFill>
              <a:ln w="3175"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id-ID" sz="12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 Light"/>
                    <a:ea typeface="+mn-ea"/>
                    <a:cs typeface="+mn-cs"/>
                  </a:rPr>
                  <a:t>Perlindungan perempuan dan anak dari tindak kekerasan dan TPPO</a:t>
                </a:r>
              </a:p>
            </p:txBody>
          </p:sp>
        </p:grpSp>
        <p:sp>
          <p:nvSpPr>
            <p:cNvPr id="54" name="Rounded Rectangle 55">
              <a:extLst>
                <a:ext uri="{FF2B5EF4-FFF2-40B4-BE49-F238E27FC236}">
                  <a16:creationId xmlns:a16="http://schemas.microsoft.com/office/drawing/2014/main" id="{30085D6C-FACD-437B-847E-C1357D4D0F61}"/>
                </a:ext>
              </a:extLst>
            </p:cNvPr>
            <p:cNvSpPr/>
            <p:nvPr/>
          </p:nvSpPr>
          <p:spPr>
            <a:xfrm>
              <a:off x="210504" y="3032607"/>
              <a:ext cx="2664200" cy="398917"/>
            </a:xfrm>
            <a:prstGeom prst="roundRect">
              <a:avLst/>
            </a:prstGeom>
            <a:solidFill>
              <a:schemeClr val="bg1"/>
            </a:solidFill>
            <a:ln w="3175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d-ID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 Light"/>
                  <a:ea typeface="+mn-ea"/>
                  <a:cs typeface="+mn-cs"/>
                </a:rPr>
                <a:t>Percepatan Pencapaian SPM di Daerah</a:t>
              </a:r>
            </a:p>
          </p:txBody>
        </p:sp>
        <p:sp>
          <p:nvSpPr>
            <p:cNvPr id="55" name="Rounded Rectangle 55">
              <a:extLst>
                <a:ext uri="{FF2B5EF4-FFF2-40B4-BE49-F238E27FC236}">
                  <a16:creationId xmlns:a16="http://schemas.microsoft.com/office/drawing/2014/main" id="{B31F13B6-9499-40D6-A218-13F4D28A5303}"/>
                </a:ext>
              </a:extLst>
            </p:cNvPr>
            <p:cNvSpPr/>
            <p:nvPr/>
          </p:nvSpPr>
          <p:spPr>
            <a:xfrm>
              <a:off x="210504" y="3469835"/>
              <a:ext cx="2664200" cy="398917"/>
            </a:xfrm>
            <a:prstGeom prst="roundRect">
              <a:avLst/>
            </a:prstGeom>
            <a:solidFill>
              <a:schemeClr val="bg1"/>
            </a:solidFill>
            <a:ln w="3175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d-ID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 Light"/>
                  <a:ea typeface="+mn-ea"/>
                  <a:cs typeface="+mn-cs"/>
                </a:rPr>
                <a:t>Peningkatan Prestasi </a:t>
              </a:r>
              <a:r>
                <a:rPr kumimoji="0" lang="id-ID" sz="12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 Light"/>
                  <a:ea typeface="+mn-ea"/>
                  <a:cs typeface="+mn-cs"/>
                </a:rPr>
                <a:t>Olah </a:t>
              </a:r>
              <a:r>
                <a:rPr kumimoji="0" lang="id-ID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 Light"/>
                  <a:ea typeface="+mn-ea"/>
                  <a:cs typeface="+mn-cs"/>
                </a:rPr>
                <a:t>Raga</a:t>
              </a:r>
            </a:p>
          </p:txBody>
        </p:sp>
      </p:grpSp>
      <p:grpSp>
        <p:nvGrpSpPr>
          <p:cNvPr id="51" name="Group 50">
            <a:extLst>
              <a:ext uri="{FF2B5EF4-FFF2-40B4-BE49-F238E27FC236}">
                <a16:creationId xmlns:a16="http://schemas.microsoft.com/office/drawing/2014/main" id="{4F200C5F-18F9-46B2-9B43-1EAECCD5B9DC}"/>
              </a:ext>
            </a:extLst>
          </p:cNvPr>
          <p:cNvGrpSpPr/>
          <p:nvPr/>
        </p:nvGrpSpPr>
        <p:grpSpPr>
          <a:xfrm>
            <a:off x="7800227" y="5042715"/>
            <a:ext cx="3250770" cy="1389475"/>
            <a:chOff x="7777910" y="5214898"/>
            <a:chExt cx="3386599" cy="1389475"/>
          </a:xfrm>
        </p:grpSpPr>
        <p:sp>
          <p:nvSpPr>
            <p:cNvPr id="56" name="Rounded Rectangle 55">
              <a:extLst>
                <a:ext uri="{FF2B5EF4-FFF2-40B4-BE49-F238E27FC236}">
                  <a16:creationId xmlns:a16="http://schemas.microsoft.com/office/drawing/2014/main" id="{1E5D57E0-427D-4702-81E7-98A44AFBC694}"/>
                </a:ext>
              </a:extLst>
            </p:cNvPr>
            <p:cNvSpPr/>
            <p:nvPr/>
          </p:nvSpPr>
          <p:spPr>
            <a:xfrm>
              <a:off x="7801326" y="5585732"/>
              <a:ext cx="3363183" cy="298487"/>
            </a:xfrm>
            <a:prstGeom prst="roundRect">
              <a:avLst/>
            </a:prstGeom>
            <a:noFill/>
            <a:ln w="3175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d-ID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 Light"/>
                  <a:ea typeface="+mn-ea"/>
                  <a:cs typeface="+mn-cs"/>
                </a:rPr>
                <a:t>Penyediaan afirmasi pendidikan</a:t>
              </a:r>
            </a:p>
          </p:txBody>
        </p:sp>
        <p:sp>
          <p:nvSpPr>
            <p:cNvPr id="57" name="Rounded Rectangle 54">
              <a:extLst>
                <a:ext uri="{FF2B5EF4-FFF2-40B4-BE49-F238E27FC236}">
                  <a16:creationId xmlns:a16="http://schemas.microsoft.com/office/drawing/2014/main" id="{4BED0615-2CE1-40BD-9593-8FFD60B93C77}"/>
                </a:ext>
              </a:extLst>
            </p:cNvPr>
            <p:cNvSpPr/>
            <p:nvPr/>
          </p:nvSpPr>
          <p:spPr>
            <a:xfrm>
              <a:off x="7777912" y="5214898"/>
              <a:ext cx="3385388" cy="372263"/>
            </a:xfrm>
            <a:prstGeom prst="roundRect">
              <a:avLst/>
            </a:prstGeom>
            <a:solidFill>
              <a:schemeClr val="bg1"/>
            </a:solidFill>
            <a:ln w="3175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l" defTabSz="91398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d-ID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mbria" panose="02040503050406030204" pitchFamily="18" charset="0"/>
                  <a:ea typeface="+mn-ea"/>
                  <a:cs typeface="+mn-cs"/>
                </a:rPr>
                <a:t>Penyediaan pendidik yang berkualitas dan merata</a:t>
              </a:r>
            </a:p>
          </p:txBody>
        </p:sp>
        <p:sp>
          <p:nvSpPr>
            <p:cNvPr id="58" name="Rounded Rectangle 55">
              <a:extLst>
                <a:ext uri="{FF2B5EF4-FFF2-40B4-BE49-F238E27FC236}">
                  <a16:creationId xmlns:a16="http://schemas.microsoft.com/office/drawing/2014/main" id="{5F4A3412-5B65-476E-917B-E3F679C1664C}"/>
                </a:ext>
              </a:extLst>
            </p:cNvPr>
            <p:cNvSpPr/>
            <p:nvPr/>
          </p:nvSpPr>
          <p:spPr>
            <a:xfrm>
              <a:off x="7777911" y="5907066"/>
              <a:ext cx="3363183" cy="298487"/>
            </a:xfrm>
            <a:prstGeom prst="roundRect">
              <a:avLst/>
            </a:prstGeom>
            <a:noFill/>
            <a:ln w="3175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d-ID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 Light"/>
                  <a:ea typeface="+mn-ea"/>
                  <a:cs typeface="+mn-cs"/>
                </a:rPr>
                <a:t>Penguatan kelembagaan satuan pendidikan</a:t>
              </a:r>
            </a:p>
          </p:txBody>
        </p:sp>
        <p:sp>
          <p:nvSpPr>
            <p:cNvPr id="59" name="Rounded Rectangle 55">
              <a:extLst>
                <a:ext uri="{FF2B5EF4-FFF2-40B4-BE49-F238E27FC236}">
                  <a16:creationId xmlns:a16="http://schemas.microsoft.com/office/drawing/2014/main" id="{A1A4DB38-0D50-4028-A53C-44E5F314F20D}"/>
                </a:ext>
              </a:extLst>
            </p:cNvPr>
            <p:cNvSpPr/>
            <p:nvPr/>
          </p:nvSpPr>
          <p:spPr>
            <a:xfrm>
              <a:off x="7777910" y="6228400"/>
              <a:ext cx="3363183" cy="375973"/>
            </a:xfrm>
            <a:prstGeom prst="roundRect">
              <a:avLst/>
            </a:prstGeom>
            <a:noFill/>
            <a:ln w="3175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d-ID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 Light"/>
                  <a:ea typeface="+mn-ea"/>
                  <a:cs typeface="+mn-cs"/>
                </a:rPr>
                <a:t>Peningkatan kualitas pembelajaran dan akademik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227211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4A15699-4C16-4ADA-BA9E-AAB8B59A98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92C646E-8A71-4229-9321-274B093DFD02}" type="slidenum">
              <a:rPr kumimoji="0" lang="en-US" sz="1400" b="1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21</a:t>
            </a:fld>
            <a:endParaRPr kumimoji="0" lang="en-US" sz="1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" name="Title 69">
            <a:extLst>
              <a:ext uri="{FF2B5EF4-FFF2-40B4-BE49-F238E27FC236}">
                <a16:creationId xmlns:a16="http://schemas.microsoft.com/office/drawing/2014/main" id="{E0081953-5DF0-4E42-886A-BB35740F6B3A}"/>
              </a:ext>
            </a:extLst>
          </p:cNvPr>
          <p:cNvSpPr txBox="1">
            <a:spLocks/>
          </p:cNvSpPr>
          <p:nvPr/>
        </p:nvSpPr>
        <p:spPr>
          <a:xfrm>
            <a:off x="475922" y="36607"/>
            <a:ext cx="11208935" cy="706537"/>
          </a:xfrm>
          <a:prstGeom prst="rect">
            <a:avLst/>
          </a:prstGeom>
          <a:noFill/>
        </p:spPr>
        <p:txBody>
          <a:bodyPr wrap="square" lIns="90105" tIns="45052" rIns="90105" bIns="45052" rtlCol="0">
            <a:spAutoFit/>
          </a:bodyPr>
          <a:lstStyle>
            <a:defPPr>
              <a:defRPr lang="en-US"/>
            </a:defPPr>
            <a:lvl1pPr algn="ctr" defTabSz="913982">
              <a:defRPr sz="2400" b="1">
                <a:solidFill>
                  <a:srgbClr val="00406F"/>
                </a:solidFill>
                <a:latin typeface="+mj-lt"/>
              </a:defRPr>
            </a:lvl1pPr>
          </a:lstStyle>
          <a:p>
            <a:pPr marL="0" marR="0" lvl="0" indent="0" algn="ctr" defTabSz="91398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406F"/>
                </a:solidFill>
                <a:effectLst/>
                <a:uLnTx/>
                <a:uFillTx/>
                <a:latin typeface="Calibri Light"/>
                <a:ea typeface="+mn-ea"/>
                <a:cs typeface="+mn-cs"/>
              </a:rPr>
              <a:t>PROGRAM </a:t>
            </a: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406F"/>
                </a:solidFill>
                <a:effectLst/>
                <a:uLnTx/>
                <a:uFillTx/>
                <a:latin typeface="Calibri Light"/>
                <a:ea typeface="+mn-ea"/>
                <a:cs typeface="+mn-cs"/>
              </a:rPr>
              <a:t>PRIORITAS 1</a:t>
            </a:r>
            <a:endParaRPr kumimoji="0" lang="id-ID" sz="2000" b="1" i="0" u="none" strike="noStrike" kern="1200" cap="none" spc="0" normalizeH="0" baseline="0" noProof="0" dirty="0">
              <a:ln>
                <a:noFill/>
              </a:ln>
              <a:solidFill>
                <a:srgbClr val="00406F"/>
              </a:solidFill>
              <a:effectLst/>
              <a:uLnTx/>
              <a:uFillTx/>
              <a:latin typeface="Calibri Light"/>
              <a:ea typeface="+mn-ea"/>
              <a:cs typeface="+mn-cs"/>
            </a:endParaRPr>
          </a:p>
          <a:p>
            <a:pPr marL="0" marR="0" lvl="0" indent="0" algn="ctr" defTabSz="91398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406F"/>
                </a:solidFill>
                <a:effectLst/>
                <a:uLnTx/>
                <a:uFillTx/>
                <a:latin typeface="Calibri Light"/>
                <a:ea typeface="+mn-ea"/>
                <a:cs typeface="+mn-cs"/>
              </a:rPr>
              <a:t>PERCEPATAN PEN</a:t>
            </a:r>
            <a:r>
              <a:rPr kumimoji="0" lang="id-ID" sz="2000" b="1" i="0" u="none" strike="noStrike" kern="1200" cap="none" spc="0" normalizeH="0" baseline="0" noProof="0" dirty="0">
                <a:ln>
                  <a:noFill/>
                </a:ln>
                <a:solidFill>
                  <a:srgbClr val="00406F"/>
                </a:solidFill>
                <a:effectLst/>
                <a:uLnTx/>
                <a:uFillTx/>
                <a:latin typeface="Calibri Light"/>
                <a:ea typeface="+mn-ea"/>
                <a:cs typeface="+mn-cs"/>
              </a:rPr>
              <a:t>GURANGAN</a:t>
            </a: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406F"/>
                </a:solidFill>
                <a:effectLst/>
                <a:uLnTx/>
                <a:uFillTx/>
                <a:latin typeface="Calibri Light"/>
                <a:ea typeface="+mn-ea"/>
                <a:cs typeface="+mn-cs"/>
              </a:rPr>
              <a:t> KEMISKINAN</a:t>
            </a:r>
            <a:endParaRPr kumimoji="0" lang="id-ID" sz="2000" b="1" i="0" u="none" strike="noStrike" kern="1200" cap="none" spc="0" normalizeH="0" baseline="0" noProof="0" dirty="0">
              <a:ln>
                <a:noFill/>
              </a:ln>
              <a:solidFill>
                <a:srgbClr val="00406F"/>
              </a:solidFill>
              <a:effectLst/>
              <a:uLnTx/>
              <a:uFillTx/>
              <a:latin typeface="Calibri Light"/>
              <a:ea typeface="+mn-ea"/>
              <a:cs typeface="+mn-cs"/>
            </a:endParaRPr>
          </a:p>
        </p:txBody>
      </p:sp>
      <p:graphicFrame>
        <p:nvGraphicFramePr>
          <p:cNvPr id="4" name="Diagram 3">
            <a:extLst>
              <a:ext uri="{FF2B5EF4-FFF2-40B4-BE49-F238E27FC236}">
                <a16:creationId xmlns:a16="http://schemas.microsoft.com/office/drawing/2014/main" id="{9C0758C8-6E97-441E-A7BA-C5D9067EBE91}"/>
              </a:ext>
            </a:extLst>
          </p:cNvPr>
          <p:cNvGraphicFramePr/>
          <p:nvPr>
            <p:extLst/>
          </p:nvPr>
        </p:nvGraphicFramePr>
        <p:xfrm>
          <a:off x="2371489" y="1132215"/>
          <a:ext cx="6825837" cy="541796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3" name="Oval 32">
            <a:extLst>
              <a:ext uri="{FF2B5EF4-FFF2-40B4-BE49-F238E27FC236}">
                <a16:creationId xmlns:a16="http://schemas.microsoft.com/office/drawing/2014/main" id="{B6CA9C0D-1A3D-4D9E-9A38-ED4D96141F7F}"/>
              </a:ext>
            </a:extLst>
          </p:cNvPr>
          <p:cNvSpPr/>
          <p:nvPr/>
        </p:nvSpPr>
        <p:spPr>
          <a:xfrm>
            <a:off x="7666785" y="2472371"/>
            <a:ext cx="442800" cy="443067"/>
          </a:xfrm>
          <a:prstGeom prst="ellipse">
            <a:avLst/>
          </a:prstGeom>
          <a:solidFill>
            <a:schemeClr val="bg2">
              <a:lumMod val="25000"/>
            </a:schemeClr>
          </a:solidFill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398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d-ID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2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09900B9F-4D59-46D2-8443-CBF77E6D5CE5}"/>
              </a:ext>
            </a:extLst>
          </p:cNvPr>
          <p:cNvSpPr/>
          <p:nvPr/>
        </p:nvSpPr>
        <p:spPr>
          <a:xfrm>
            <a:off x="5515538" y="848138"/>
            <a:ext cx="442800" cy="443067"/>
          </a:xfrm>
          <a:prstGeom prst="ellipse">
            <a:avLst/>
          </a:prstGeom>
          <a:solidFill>
            <a:schemeClr val="accent2">
              <a:lumMod val="75000"/>
            </a:schemeClr>
          </a:solidFill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398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d-ID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1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B6CA9C0D-1A3D-4D9E-9A38-ED4D96141F7F}"/>
              </a:ext>
            </a:extLst>
          </p:cNvPr>
          <p:cNvSpPr/>
          <p:nvPr/>
        </p:nvSpPr>
        <p:spPr>
          <a:xfrm>
            <a:off x="6886759" y="4863202"/>
            <a:ext cx="442800" cy="443067"/>
          </a:xfrm>
          <a:prstGeom prst="ellipse">
            <a:avLst/>
          </a:prstGeom>
          <a:solidFill>
            <a:schemeClr val="accent4">
              <a:lumMod val="50000"/>
            </a:schemeClr>
          </a:solidFill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398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d-ID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3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pSp>
        <p:nvGrpSpPr>
          <p:cNvPr id="20" name="Group 19"/>
          <p:cNvGrpSpPr/>
          <p:nvPr/>
        </p:nvGrpSpPr>
        <p:grpSpPr>
          <a:xfrm>
            <a:off x="6386556" y="743144"/>
            <a:ext cx="3900007" cy="1629868"/>
            <a:chOff x="7918451" y="4444409"/>
            <a:chExt cx="3567778" cy="2170325"/>
          </a:xfrm>
        </p:grpSpPr>
        <p:sp>
          <p:nvSpPr>
            <p:cNvPr id="18" name="Rounded Rectangle 33">
              <a:extLst>
                <a:ext uri="{FF2B5EF4-FFF2-40B4-BE49-F238E27FC236}">
                  <a16:creationId xmlns:a16="http://schemas.microsoft.com/office/drawing/2014/main" id="{91F747F7-515C-4960-845F-A0466DCEFB56}"/>
                </a:ext>
              </a:extLst>
            </p:cNvPr>
            <p:cNvSpPr/>
            <p:nvPr/>
          </p:nvSpPr>
          <p:spPr>
            <a:xfrm>
              <a:off x="7918451" y="4444409"/>
              <a:ext cx="3567777" cy="402481"/>
            </a:xfrm>
            <a:prstGeom prst="roundRect">
              <a:avLst/>
            </a:prstGeom>
            <a:solidFill>
              <a:schemeClr val="bg1"/>
            </a:solidFill>
            <a:ln w="3175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2" indent="0" algn="l" defTabSz="91398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Cambria" pitchFamily="18" charset="0"/>
                  <a:ea typeface="+mn-ea"/>
                  <a:cs typeface="+mn-cs"/>
                </a:rPr>
                <a:t>Bantuan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Cambria" pitchFamily="18" charset="0"/>
                  <a:ea typeface="+mn-ea"/>
                  <a:cs typeface="+mn-cs"/>
                </a:rPr>
                <a:t>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Cambria" pitchFamily="18" charset="0"/>
                  <a:ea typeface="+mn-ea"/>
                  <a:cs typeface="+mn-cs"/>
                </a:rPr>
                <a:t>Kartu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Cambria" pitchFamily="18" charset="0"/>
                  <a:ea typeface="+mn-ea"/>
                  <a:cs typeface="+mn-cs"/>
                </a:rPr>
                <a:t> Indonesia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Cambria" pitchFamily="18" charset="0"/>
                  <a:ea typeface="+mn-ea"/>
                  <a:cs typeface="+mn-cs"/>
                </a:rPr>
                <a:t>Pintar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Cambria" pitchFamily="18" charset="0"/>
                  <a:ea typeface="+mn-ea"/>
                  <a:cs typeface="+mn-cs"/>
                </a:rPr>
                <a:t>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Cambria" panose="02040503050406030204" pitchFamily="18" charset="0"/>
                  <a:ea typeface="+mn-ea"/>
                  <a:cs typeface="Arial" panose="020B0604020202020204" pitchFamily="34" charset="0"/>
                </a:rPr>
                <a:t>dan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Cambria" panose="02040503050406030204" pitchFamily="18" charset="0"/>
                  <a:ea typeface="+mn-ea"/>
                  <a:cs typeface="Arial" panose="020B0604020202020204" pitchFamily="34" charset="0"/>
                </a:rPr>
                <a:t> </a:t>
              </a:r>
              <a:r>
                <a:rPr kumimoji="0" lang="en-US" sz="1200" b="0" i="0" u="none" strike="noStrike" kern="1200" cap="none" spc="0" normalizeH="0" baseline="0" noProof="0" dirty="0" err="1" smtClean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Cambria" panose="02040503050406030204" pitchFamily="18" charset="0"/>
                  <a:ea typeface="+mn-ea"/>
                  <a:cs typeface="Arial" panose="020B0604020202020204" pitchFamily="34" charset="0"/>
                </a:rPr>
                <a:t>siswa</a:t>
              </a:r>
              <a:r>
                <a:rPr kumimoji="0" lang="en-US" sz="12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Cambria" panose="02040503050406030204" pitchFamily="18" charset="0"/>
                  <a:ea typeface="+mn-ea"/>
                  <a:cs typeface="Arial" panose="020B0604020202020204" pitchFamily="34" charset="0"/>
                </a:rPr>
                <a:t> </a:t>
              </a:r>
              <a:r>
                <a:rPr kumimoji="0" lang="en-US" sz="1200" b="0" i="0" u="none" strike="noStrike" kern="1200" cap="none" spc="0" normalizeH="0" baseline="0" noProof="0" dirty="0" err="1" smtClean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Cambria" panose="02040503050406030204" pitchFamily="18" charset="0"/>
                  <a:ea typeface="+mn-ea"/>
                  <a:cs typeface="Arial" panose="020B0604020202020204" pitchFamily="34" charset="0"/>
                </a:rPr>
                <a:t>kurang</a:t>
              </a:r>
              <a:r>
                <a:rPr kumimoji="0" lang="en-US" sz="12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Cambria" panose="02040503050406030204" pitchFamily="18" charset="0"/>
                  <a:ea typeface="+mn-ea"/>
                  <a:cs typeface="Arial" panose="020B0604020202020204" pitchFamily="34" charset="0"/>
                </a:rPr>
                <a:t> </a:t>
              </a:r>
              <a:r>
                <a:rPr kumimoji="0" lang="en-US" sz="1200" b="0" i="0" u="none" strike="noStrike" kern="1200" cap="none" spc="0" normalizeH="0" baseline="0" noProof="0" dirty="0" err="1" smtClean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Cambria" panose="02040503050406030204" pitchFamily="18" charset="0"/>
                  <a:ea typeface="+mn-ea"/>
                  <a:cs typeface="Arial" panose="020B0604020202020204" pitchFamily="34" charset="0"/>
                </a:rPr>
                <a:t>mampu</a:t>
              </a:r>
              <a:r>
                <a:rPr kumimoji="0" lang="en-US" sz="12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Cambria" panose="02040503050406030204" pitchFamily="18" charset="0"/>
                  <a:ea typeface="+mn-ea"/>
                  <a:cs typeface="Arial" panose="020B0604020202020204" pitchFamily="34" charset="0"/>
                </a:rPr>
                <a:t> </a:t>
              </a:r>
              <a:r>
                <a:rPr kumimoji="0" lang="en-US" sz="1200" b="0" i="0" u="none" strike="noStrike" kern="1200" cap="none" spc="0" normalizeH="0" baseline="0" noProof="0" dirty="0" err="1" smtClean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Cambria" panose="02040503050406030204" pitchFamily="18" charset="0"/>
                  <a:ea typeface="+mn-ea"/>
                  <a:cs typeface="Arial" panose="020B0604020202020204" pitchFamily="34" charset="0"/>
                </a:rPr>
                <a:t>dan</a:t>
              </a:r>
              <a:r>
                <a:rPr kumimoji="0" lang="en-US" sz="12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Cambria" panose="02040503050406030204" pitchFamily="18" charset="0"/>
                  <a:ea typeface="+mn-ea"/>
                  <a:cs typeface="Arial" panose="020B0604020202020204" pitchFamily="34" charset="0"/>
                </a:rPr>
                <a:t> </a:t>
              </a:r>
              <a:r>
                <a:rPr kumimoji="0" lang="id-ID" sz="12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Cambria" panose="02040503050406030204" pitchFamily="18" charset="0"/>
                  <a:ea typeface="+mn-ea"/>
                  <a:cs typeface="Arial" panose="020B0604020202020204" pitchFamily="34" charset="0"/>
                </a:rPr>
                <a:t>Bantuan </a:t>
              </a:r>
              <a:r>
                <a:rPr kumimoji="0" lang="id-ID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Cambria" panose="02040503050406030204" pitchFamily="18" charset="0"/>
                  <a:ea typeface="+mn-ea"/>
                  <a:cs typeface="Arial" panose="020B0604020202020204" pitchFamily="34" charset="0"/>
                </a:rPr>
                <a:t>Pendidikan bagi</a:t>
              </a:r>
              <a:r>
                <a:rPr kumimoji="0" lang="id-ID" sz="1200" b="1" i="1" u="none" strike="noStrike" kern="1200" cap="none" spc="0" normalizeH="0" baseline="0" noProof="0" dirty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Cambria" panose="02040503050406030204" pitchFamily="18" charset="0"/>
                  <a:ea typeface="+mn-ea"/>
                  <a:cs typeface="Arial" panose="020B0604020202020204" pitchFamily="34" charset="0"/>
                </a:rPr>
                <a:t>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Cambria" panose="02040503050406030204" pitchFamily="18" charset="0"/>
                  <a:ea typeface="+mn-ea"/>
                  <a:cs typeface="Arial" panose="020B0604020202020204" pitchFamily="34" charset="0"/>
                </a:rPr>
                <a:t>Mahasiswa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Cambria" panose="02040503050406030204" pitchFamily="18" charset="0"/>
                  <a:ea typeface="+mn-ea"/>
                  <a:cs typeface="Arial" panose="020B0604020202020204" pitchFamily="34" charset="0"/>
                </a:rPr>
                <a:t>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Cambria" panose="02040503050406030204" pitchFamily="18" charset="0"/>
                  <a:ea typeface="+mn-ea"/>
                  <a:cs typeface="Arial" panose="020B0604020202020204" pitchFamily="34" charset="0"/>
                </a:rPr>
                <a:t>Miskin</a:t>
              </a:r>
              <a:endParaRPr kumimoji="0" lang="nn-NO" sz="12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19" name="Rounded Rectangle 35">
              <a:extLst>
                <a:ext uri="{FF2B5EF4-FFF2-40B4-BE49-F238E27FC236}">
                  <a16:creationId xmlns:a16="http://schemas.microsoft.com/office/drawing/2014/main" id="{4E154429-17FE-48E4-8305-0515294C49C5}"/>
                </a:ext>
              </a:extLst>
            </p:cNvPr>
            <p:cNvSpPr/>
            <p:nvPr/>
          </p:nvSpPr>
          <p:spPr>
            <a:xfrm>
              <a:off x="7918451" y="4877156"/>
              <a:ext cx="3567777" cy="336366"/>
            </a:xfrm>
            <a:prstGeom prst="roundRect">
              <a:avLst/>
            </a:prstGeom>
            <a:solidFill>
              <a:schemeClr val="bg1"/>
            </a:solidFill>
            <a:ln w="3175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2" indent="0" algn="l" defTabSz="91398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Cambria" pitchFamily="18" charset="0"/>
                  <a:ea typeface="Cambria" charset="0"/>
                  <a:cs typeface="Cambria" charset="0"/>
                </a:rPr>
                <a:t>Bantuan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Cambria" pitchFamily="18" charset="0"/>
                  <a:ea typeface="Cambria" charset="0"/>
                  <a:cs typeface="Cambria" charset="0"/>
                </a:rPr>
                <a:t>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Cambria" pitchFamily="18" charset="0"/>
                  <a:ea typeface="Cambria" charset="0"/>
                  <a:cs typeface="Cambria" charset="0"/>
                </a:rPr>
                <a:t>kesejahteraan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Cambria" pitchFamily="18" charset="0"/>
                  <a:ea typeface="Cambria" charset="0"/>
                  <a:cs typeface="Cambria" charset="0"/>
                </a:rPr>
                <a:t>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Cambria" pitchFamily="18" charset="0"/>
                  <a:ea typeface="Cambria" charset="0"/>
                  <a:cs typeface="Cambria" charset="0"/>
                </a:rPr>
                <a:t>sosial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Cambria" pitchFamily="18" charset="0"/>
                  <a:ea typeface="Cambria" charset="0"/>
                  <a:cs typeface="Cambria" charset="0"/>
                </a:rPr>
                <a:t>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Cambria" pitchFamily="18" charset="0"/>
                  <a:ea typeface="Cambria" charset="0"/>
                  <a:cs typeface="Cambria" charset="0"/>
                </a:rPr>
                <a:t>bagi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Cambria" pitchFamily="18" charset="0"/>
                  <a:ea typeface="Cambria" charset="0"/>
                  <a:cs typeface="Cambria" charset="0"/>
                </a:rPr>
                <a:t>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Cambria" pitchFamily="18" charset="0"/>
                  <a:ea typeface="Cambria" charset="0"/>
                  <a:cs typeface="Cambria" charset="0"/>
                </a:rPr>
                <a:t>anak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Cambria" pitchFamily="18" charset="0"/>
                  <a:ea typeface="Cambria" charset="0"/>
                  <a:cs typeface="Cambria" charset="0"/>
                </a:rPr>
                <a:t>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Cambria" pitchFamily="18" charset="0"/>
                  <a:ea typeface="Cambria" charset="0"/>
                  <a:cs typeface="Cambria" charset="0"/>
                </a:rPr>
                <a:t>diluar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Cambria" pitchFamily="18" charset="0"/>
                  <a:ea typeface="Cambria" charset="0"/>
                  <a:cs typeface="Cambria" charset="0"/>
                </a:rPr>
                <a:t>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Cambria" pitchFamily="18" charset="0"/>
                  <a:ea typeface="Cambria" charset="0"/>
                  <a:cs typeface="Cambria" charset="0"/>
                </a:rPr>
                <a:t>sekolah</a:t>
              </a:r>
              <a:endParaRPr kumimoji="0" lang="id-ID" sz="12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mbria" pitchFamily="18" charset="0"/>
                <a:ea typeface="Cambria" charset="0"/>
                <a:cs typeface="Cambria" charset="0"/>
              </a:endParaRPr>
            </a:p>
          </p:txBody>
        </p:sp>
        <p:sp>
          <p:nvSpPr>
            <p:cNvPr id="23" name="Rounded Rectangle 38">
              <a:extLst>
                <a:ext uri="{FF2B5EF4-FFF2-40B4-BE49-F238E27FC236}">
                  <a16:creationId xmlns:a16="http://schemas.microsoft.com/office/drawing/2014/main" id="{FCA86738-CE3D-4222-B844-9C33D9C014B8}"/>
                </a:ext>
              </a:extLst>
            </p:cNvPr>
            <p:cNvSpPr/>
            <p:nvPr/>
          </p:nvSpPr>
          <p:spPr>
            <a:xfrm>
              <a:off x="7918452" y="5239985"/>
              <a:ext cx="3567777" cy="315319"/>
            </a:xfrm>
            <a:prstGeom prst="roundRect">
              <a:avLst/>
            </a:prstGeom>
            <a:solidFill>
              <a:schemeClr val="bg1"/>
            </a:solidFill>
            <a:ln w="3175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l" defTabSz="913982" rtl="0" eaLnBrk="1" fontAlgn="b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n-NO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mbria" panose="02040503050406030204" pitchFamily="18" charset="0"/>
                  <a:ea typeface="+mn-ea"/>
                  <a:cs typeface="Arial" panose="020B0604020202020204" pitchFamily="34" charset="0"/>
                </a:rPr>
                <a:t>Perluasan Bantuan Pangan Non Tunai</a:t>
              </a:r>
            </a:p>
          </p:txBody>
        </p:sp>
        <p:sp>
          <p:nvSpPr>
            <p:cNvPr id="27" name="Rounded Rectangle 48">
              <a:extLst>
                <a:ext uri="{FF2B5EF4-FFF2-40B4-BE49-F238E27FC236}">
                  <a16:creationId xmlns:a16="http://schemas.microsoft.com/office/drawing/2014/main" id="{7A4FF98A-4147-446E-8817-22F830BA3529}"/>
                </a:ext>
              </a:extLst>
            </p:cNvPr>
            <p:cNvSpPr/>
            <p:nvPr/>
          </p:nvSpPr>
          <p:spPr>
            <a:xfrm>
              <a:off x="7918451" y="5969535"/>
              <a:ext cx="3567777" cy="305371"/>
            </a:xfrm>
            <a:prstGeom prst="roundRect">
              <a:avLst/>
            </a:prstGeom>
            <a:solidFill>
              <a:schemeClr val="bg1"/>
            </a:solidFill>
            <a:ln w="3175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l" defTabSz="913982" rtl="0" eaLnBrk="1" fontAlgn="b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d-ID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mbria" panose="02040503050406030204" pitchFamily="18" charset="0"/>
                  <a:ea typeface="+mn-ea"/>
                  <a:cs typeface="Arial" panose="020B0604020202020204" pitchFamily="34" charset="0"/>
                </a:rPr>
                <a:t>Subsidi listrik daya 450 VA dan 900 VA</a:t>
              </a:r>
            </a:p>
          </p:txBody>
        </p:sp>
        <p:sp>
          <p:nvSpPr>
            <p:cNvPr id="28" name="Rounded Rectangle 49">
              <a:extLst>
                <a:ext uri="{FF2B5EF4-FFF2-40B4-BE49-F238E27FC236}">
                  <a16:creationId xmlns:a16="http://schemas.microsoft.com/office/drawing/2014/main" id="{D9FA07E2-7732-44E8-8D4B-088885736F4B}"/>
                </a:ext>
              </a:extLst>
            </p:cNvPr>
            <p:cNvSpPr/>
            <p:nvPr/>
          </p:nvSpPr>
          <p:spPr>
            <a:xfrm>
              <a:off x="7918452" y="5587807"/>
              <a:ext cx="3567777" cy="335396"/>
            </a:xfrm>
            <a:prstGeom prst="roundRect">
              <a:avLst/>
            </a:prstGeom>
            <a:solidFill>
              <a:schemeClr val="bg1"/>
            </a:solidFill>
            <a:ln w="3175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l" defTabSz="913982" rtl="0" eaLnBrk="1" fontAlgn="b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d-ID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mbria" panose="02040503050406030204" pitchFamily="18" charset="0"/>
                  <a:ea typeface="+mn-ea"/>
                  <a:cs typeface="Arial" panose="020B0604020202020204" pitchFamily="34" charset="0"/>
                </a:rPr>
                <a:t>Penyaluran Bantuan PKH Secara Non Tunai</a:t>
              </a:r>
              <a:endParaRPr kumimoji="0" lang="nn-NO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39" name="Rounded Rectangle 48">
              <a:extLst>
                <a:ext uri="{FF2B5EF4-FFF2-40B4-BE49-F238E27FC236}">
                  <a16:creationId xmlns:a16="http://schemas.microsoft.com/office/drawing/2014/main" id="{7A4FF98A-4147-446E-8817-22F830BA3529}"/>
                </a:ext>
              </a:extLst>
            </p:cNvPr>
            <p:cNvSpPr/>
            <p:nvPr/>
          </p:nvSpPr>
          <p:spPr>
            <a:xfrm>
              <a:off x="7918451" y="6309363"/>
              <a:ext cx="3567777" cy="305371"/>
            </a:xfrm>
            <a:prstGeom prst="roundRect">
              <a:avLst/>
            </a:prstGeom>
            <a:solidFill>
              <a:schemeClr val="bg1"/>
            </a:solidFill>
            <a:ln w="3175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l" defTabSz="91398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d-ID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mbria" charset="0"/>
                  <a:ea typeface="Cambria" charset="0"/>
                  <a:cs typeface="Cambria" charset="0"/>
                </a:rPr>
                <a:t>Subsidi elpiji 3 kg</a:t>
              </a:r>
            </a:p>
          </p:txBody>
        </p:sp>
      </p:grpSp>
      <p:sp>
        <p:nvSpPr>
          <p:cNvPr id="47" name="Oval 46">
            <a:extLst>
              <a:ext uri="{FF2B5EF4-FFF2-40B4-BE49-F238E27FC236}">
                <a16:creationId xmlns:a16="http://schemas.microsoft.com/office/drawing/2014/main" id="{E1B29D08-41CD-481D-BA00-1864F2157B2A}"/>
              </a:ext>
            </a:extLst>
          </p:cNvPr>
          <p:cNvSpPr/>
          <p:nvPr/>
        </p:nvSpPr>
        <p:spPr>
          <a:xfrm>
            <a:off x="3460726" y="2306520"/>
            <a:ext cx="442800" cy="443067"/>
          </a:xfrm>
          <a:prstGeom prst="ellipse">
            <a:avLst/>
          </a:prstGeom>
          <a:solidFill>
            <a:schemeClr val="accent6">
              <a:lumMod val="50000"/>
            </a:schemeClr>
          </a:solidFill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398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d-ID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5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46B0BA6E-9F9F-4564-965F-95167D59CE87}"/>
              </a:ext>
            </a:extLst>
          </p:cNvPr>
          <p:cNvSpPr/>
          <p:nvPr/>
        </p:nvSpPr>
        <p:spPr>
          <a:xfrm>
            <a:off x="4280852" y="4833031"/>
            <a:ext cx="442800" cy="443067"/>
          </a:xfrm>
          <a:prstGeom prst="ellipse">
            <a:avLst/>
          </a:prstGeom>
          <a:solidFill>
            <a:schemeClr val="accent5">
              <a:lumMod val="75000"/>
            </a:schemeClr>
          </a:solidFill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398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d-ID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4</a:t>
            </a:r>
          </a:p>
        </p:txBody>
      </p:sp>
      <p:grpSp>
        <p:nvGrpSpPr>
          <p:cNvPr id="50" name="Group 49">
            <a:extLst>
              <a:ext uri="{FF2B5EF4-FFF2-40B4-BE49-F238E27FC236}">
                <a16:creationId xmlns:a16="http://schemas.microsoft.com/office/drawing/2014/main" id="{B3E62E04-0FDB-4756-AA05-3F60862DDE32}"/>
              </a:ext>
            </a:extLst>
          </p:cNvPr>
          <p:cNvGrpSpPr/>
          <p:nvPr/>
        </p:nvGrpSpPr>
        <p:grpSpPr>
          <a:xfrm>
            <a:off x="540918" y="4382219"/>
            <a:ext cx="3141208" cy="2212967"/>
            <a:chOff x="774227" y="4945056"/>
            <a:chExt cx="2953576" cy="1878710"/>
          </a:xfrm>
        </p:grpSpPr>
        <p:sp>
          <p:nvSpPr>
            <p:cNvPr id="54" name="Rounded Rectangle 48">
              <a:extLst>
                <a:ext uri="{FF2B5EF4-FFF2-40B4-BE49-F238E27FC236}">
                  <a16:creationId xmlns:a16="http://schemas.microsoft.com/office/drawing/2014/main" id="{8CF5108C-D13E-4B8B-ACB5-A192708F9DBD}"/>
                </a:ext>
              </a:extLst>
            </p:cNvPr>
            <p:cNvSpPr/>
            <p:nvPr/>
          </p:nvSpPr>
          <p:spPr>
            <a:xfrm>
              <a:off x="774227" y="4945056"/>
              <a:ext cx="2953576" cy="382726"/>
            </a:xfrm>
            <a:prstGeom prst="roundRect">
              <a:avLst/>
            </a:prstGeom>
            <a:solidFill>
              <a:schemeClr val="bg1"/>
            </a:solidFill>
            <a:ln w="3175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l" defTabSz="91398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mbria" charset="0"/>
                  <a:ea typeface="Cambria" charset="0"/>
                  <a:cs typeface="Cambria" charset="0"/>
                </a:rPr>
                <a:t>Penguatan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mbria" charset="0"/>
                  <a:ea typeface="Cambria" charset="0"/>
                  <a:cs typeface="Cambria" charset="0"/>
                </a:rPr>
                <a:t>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mbria" charset="0"/>
                  <a:ea typeface="Cambria" charset="0"/>
                  <a:cs typeface="Cambria" charset="0"/>
                </a:rPr>
                <a:t>Kerangka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mbria" charset="0"/>
                  <a:ea typeface="Cambria" charset="0"/>
                  <a:cs typeface="Cambria" charset="0"/>
                </a:rPr>
                <a:t>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mbria" charset="0"/>
                  <a:ea typeface="Cambria" charset="0"/>
                  <a:cs typeface="Cambria" charset="0"/>
                </a:rPr>
                <a:t>Regulasi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mbria" charset="0"/>
                  <a:ea typeface="Cambria" charset="0"/>
                  <a:cs typeface="Cambria" charset="0"/>
                </a:rPr>
                <a:t>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mbria" charset="0"/>
                  <a:ea typeface="Cambria" charset="0"/>
                  <a:cs typeface="Cambria" charset="0"/>
                </a:rPr>
                <a:t>dan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mbria" charset="0"/>
                  <a:ea typeface="Cambria" charset="0"/>
                  <a:cs typeface="Cambria" charset="0"/>
                </a:rPr>
                <a:t>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mbria" charset="0"/>
                  <a:ea typeface="Cambria" charset="0"/>
                  <a:cs typeface="Cambria" charset="0"/>
                </a:rPr>
                <a:t>Penyelesaian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mbria" charset="0"/>
                  <a:ea typeface="Cambria" charset="0"/>
                  <a:cs typeface="Cambria" charset="0"/>
                </a:rPr>
                <a:t>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mbria" charset="0"/>
                  <a:ea typeface="Cambria" charset="0"/>
                  <a:cs typeface="Cambria" charset="0"/>
                </a:rPr>
                <a:t>Konflik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mbria" charset="0"/>
                  <a:ea typeface="Cambria" charset="0"/>
                  <a:cs typeface="Cambria" charset="0"/>
                </a:rPr>
                <a:t>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mbria" charset="0"/>
                  <a:ea typeface="Cambria" charset="0"/>
                  <a:cs typeface="Cambria" charset="0"/>
                </a:rPr>
                <a:t>Agraria</a:t>
              </a:r>
              <a:endParaRPr kumimoji="0" lang="id-ID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endParaRPr>
            </a:p>
          </p:txBody>
        </p:sp>
        <p:sp>
          <p:nvSpPr>
            <p:cNvPr id="55" name="Rounded Rectangle 54">
              <a:extLst>
                <a:ext uri="{FF2B5EF4-FFF2-40B4-BE49-F238E27FC236}">
                  <a16:creationId xmlns:a16="http://schemas.microsoft.com/office/drawing/2014/main" id="{458BA5CC-9BDE-47FC-964B-6C555E55235F}"/>
                </a:ext>
              </a:extLst>
            </p:cNvPr>
            <p:cNvSpPr/>
            <p:nvPr/>
          </p:nvSpPr>
          <p:spPr>
            <a:xfrm>
              <a:off x="774227" y="5327782"/>
              <a:ext cx="2953576" cy="364446"/>
            </a:xfrm>
            <a:prstGeom prst="roundRect">
              <a:avLst/>
            </a:prstGeom>
            <a:solidFill>
              <a:schemeClr val="bg1"/>
            </a:solidFill>
            <a:ln w="3175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l" defTabSz="91398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d-ID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mbria" charset="0"/>
                  <a:ea typeface="Cambria" charset="0"/>
                  <a:cs typeface="Cambria" charset="0"/>
                </a:rPr>
                <a:t>Penataan Penguasaan dan </a:t>
              </a:r>
              <a:r>
                <a:rPr kumimoji="0" lang="id-ID" sz="12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mbria" charset="0"/>
                  <a:ea typeface="Cambria" charset="0"/>
                  <a:cs typeface="Cambria" charset="0"/>
                </a:rPr>
                <a:t>Pemilikan</a:t>
              </a:r>
              <a:r>
                <a:rPr kumimoji="0" lang="en-US" sz="12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mbria" charset="0"/>
                  <a:ea typeface="Cambria" charset="0"/>
                  <a:cs typeface="Cambria" charset="0"/>
                </a:rPr>
                <a:t> TORA (</a:t>
              </a:r>
              <a:r>
                <a:rPr kumimoji="0" lang="en-US" sz="1200" b="0" i="0" u="none" strike="noStrike" kern="1200" cap="none" spc="0" normalizeH="0" baseline="0" noProof="0" dirty="0" err="1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mbria" charset="0"/>
                  <a:ea typeface="Cambria" charset="0"/>
                  <a:cs typeface="Cambria" charset="0"/>
                </a:rPr>
                <a:t>termasuk</a:t>
              </a:r>
              <a:r>
                <a:rPr kumimoji="0" lang="en-US" sz="12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mbria" charset="0"/>
                  <a:ea typeface="Cambria" charset="0"/>
                  <a:cs typeface="Cambria" charset="0"/>
                </a:rPr>
                <a:t> </a:t>
              </a:r>
              <a:r>
                <a:rPr kumimoji="0" lang="en-US" sz="1200" b="0" i="0" u="none" strike="noStrike" kern="1200" cap="none" spc="0" normalizeH="0" baseline="0" noProof="0" dirty="0" err="1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mbria" charset="0"/>
                  <a:ea typeface="Cambria" charset="0"/>
                  <a:cs typeface="Cambria" charset="0"/>
                </a:rPr>
                <a:t>pelepasan</a:t>
              </a:r>
              <a:r>
                <a:rPr kumimoji="0" lang="en-US" sz="12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mbria" charset="0"/>
                  <a:ea typeface="Cambria" charset="0"/>
                  <a:cs typeface="Cambria" charset="0"/>
                </a:rPr>
                <a:t> </a:t>
              </a:r>
              <a:r>
                <a:rPr kumimoji="0" lang="en-US" sz="1200" b="0" i="0" u="none" strike="noStrike" kern="1200" cap="none" spc="0" normalizeH="0" baseline="0" noProof="0" dirty="0" err="1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mbria" charset="0"/>
                  <a:ea typeface="Cambria" charset="0"/>
                  <a:cs typeface="Cambria" charset="0"/>
                </a:rPr>
                <a:t>kawasan</a:t>
              </a:r>
              <a:r>
                <a:rPr kumimoji="0" lang="en-US" sz="12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mbria" charset="0"/>
                  <a:ea typeface="Cambria" charset="0"/>
                  <a:cs typeface="Cambria" charset="0"/>
                </a:rPr>
                <a:t> </a:t>
              </a:r>
              <a:r>
                <a:rPr kumimoji="0" lang="en-US" sz="1200" b="0" i="0" u="none" strike="noStrike" kern="1200" cap="none" spc="0" normalizeH="0" baseline="0" noProof="0" dirty="0" err="1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mbria" charset="0"/>
                  <a:ea typeface="Cambria" charset="0"/>
                  <a:cs typeface="Cambria" charset="0"/>
                </a:rPr>
                <a:t>hutan</a:t>
              </a:r>
              <a:r>
                <a:rPr kumimoji="0" lang="en-US" sz="12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mbria" charset="0"/>
                  <a:ea typeface="Cambria" charset="0"/>
                  <a:cs typeface="Cambria" charset="0"/>
                </a:rPr>
                <a:t>)</a:t>
              </a:r>
              <a:endParaRPr kumimoji="0" lang="id-ID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endParaRPr>
            </a:p>
          </p:txBody>
        </p:sp>
        <p:sp>
          <p:nvSpPr>
            <p:cNvPr id="56" name="Rounded Rectangle 48">
              <a:extLst>
                <a:ext uri="{FF2B5EF4-FFF2-40B4-BE49-F238E27FC236}">
                  <a16:creationId xmlns:a16="http://schemas.microsoft.com/office/drawing/2014/main" id="{CCB7F119-BEF2-4E4D-B06F-0975EAA50620}"/>
                </a:ext>
              </a:extLst>
            </p:cNvPr>
            <p:cNvSpPr/>
            <p:nvPr/>
          </p:nvSpPr>
          <p:spPr>
            <a:xfrm>
              <a:off x="774227" y="5705078"/>
              <a:ext cx="2953576" cy="272202"/>
            </a:xfrm>
            <a:prstGeom prst="roundRect">
              <a:avLst/>
            </a:prstGeom>
            <a:solidFill>
              <a:schemeClr val="bg1"/>
            </a:solidFill>
            <a:ln w="3175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l" defTabSz="91398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d-ID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mbria" charset="0"/>
                  <a:ea typeface="Cambria" charset="0"/>
                  <a:cs typeface="Cambria" charset="0"/>
                </a:rPr>
                <a:t>Kepastian Hukum dan </a:t>
              </a:r>
              <a:r>
                <a:rPr kumimoji="0" lang="id-ID" sz="12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mbria" charset="0"/>
                  <a:ea typeface="Cambria" charset="0"/>
                  <a:cs typeface="Cambria" charset="0"/>
                </a:rPr>
                <a:t>Legalisasi</a:t>
              </a:r>
              <a:r>
                <a:rPr kumimoji="0" lang="en-US" sz="12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mbria" charset="0"/>
                  <a:ea typeface="Cambria" charset="0"/>
                  <a:cs typeface="Cambria" charset="0"/>
                </a:rPr>
                <a:t> </a:t>
              </a:r>
              <a:r>
                <a:rPr kumimoji="0" lang="en-US" sz="1200" b="0" i="0" u="none" strike="noStrike" kern="1200" cap="none" spc="0" normalizeH="0" baseline="0" noProof="0" dirty="0" err="1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mbria" charset="0"/>
                  <a:ea typeface="Cambria" charset="0"/>
                  <a:cs typeface="Cambria" charset="0"/>
                </a:rPr>
                <a:t>atas</a:t>
              </a:r>
              <a:r>
                <a:rPr kumimoji="0" lang="en-US" sz="12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mbria" charset="0"/>
                  <a:ea typeface="Cambria" charset="0"/>
                  <a:cs typeface="Cambria" charset="0"/>
                </a:rPr>
                <a:t> TORA</a:t>
              </a:r>
              <a:endParaRPr kumimoji="0" lang="id-ID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endParaRPr>
            </a:p>
          </p:txBody>
        </p:sp>
        <p:sp>
          <p:nvSpPr>
            <p:cNvPr id="57" name="Rounded Rectangle 48">
              <a:extLst>
                <a:ext uri="{FF2B5EF4-FFF2-40B4-BE49-F238E27FC236}">
                  <a16:creationId xmlns:a16="http://schemas.microsoft.com/office/drawing/2014/main" id="{08BCC75D-646B-42E3-8917-4192F850FC19}"/>
                </a:ext>
              </a:extLst>
            </p:cNvPr>
            <p:cNvSpPr/>
            <p:nvPr/>
          </p:nvSpPr>
          <p:spPr>
            <a:xfrm>
              <a:off x="774227" y="6012651"/>
              <a:ext cx="2953576" cy="480095"/>
            </a:xfrm>
            <a:prstGeom prst="roundRect">
              <a:avLst/>
            </a:prstGeom>
            <a:solidFill>
              <a:schemeClr val="bg1"/>
            </a:solidFill>
            <a:ln w="3175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l" defTabSz="91398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d-ID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mbria" charset="0"/>
                  <a:ea typeface="Cambria" charset="0"/>
                  <a:cs typeface="Cambria" charset="0"/>
                </a:rPr>
                <a:t>Pemberdayaan Masyarakat dalam Penggunaan, Pemanfaatan dan Produksi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mbria" charset="0"/>
                  <a:ea typeface="Cambria" charset="0"/>
                  <a:cs typeface="Cambria" charset="0"/>
                </a:rPr>
                <a:t>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mbria" charset="0"/>
                  <a:ea typeface="Cambria" charset="0"/>
                  <a:cs typeface="Cambria" charset="0"/>
                </a:rPr>
                <a:t>atas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mbria" charset="0"/>
                  <a:ea typeface="Cambria" charset="0"/>
                  <a:cs typeface="Cambria" charset="0"/>
                </a:rPr>
                <a:t> TORA</a:t>
              </a:r>
              <a:endParaRPr kumimoji="0" lang="id-ID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endParaRPr>
            </a:p>
          </p:txBody>
        </p:sp>
        <p:sp>
          <p:nvSpPr>
            <p:cNvPr id="58" name="Rounded Rectangle 48">
              <a:extLst>
                <a:ext uri="{FF2B5EF4-FFF2-40B4-BE49-F238E27FC236}">
                  <a16:creationId xmlns:a16="http://schemas.microsoft.com/office/drawing/2014/main" id="{03046DC3-5400-4074-9700-FCA3FD31030C}"/>
                </a:ext>
              </a:extLst>
            </p:cNvPr>
            <p:cNvSpPr/>
            <p:nvPr/>
          </p:nvSpPr>
          <p:spPr>
            <a:xfrm>
              <a:off x="774227" y="6508355"/>
              <a:ext cx="2953576" cy="315411"/>
            </a:xfrm>
            <a:prstGeom prst="roundRect">
              <a:avLst/>
            </a:prstGeom>
            <a:solidFill>
              <a:schemeClr val="bg1"/>
            </a:solidFill>
            <a:ln w="3175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l" defTabSz="91398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d-ID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mbria" charset="0"/>
                  <a:ea typeface="Cambria" charset="0"/>
                  <a:cs typeface="Cambria" charset="0"/>
                </a:rPr>
                <a:t>Kelembagaan Pelaksana Reforma Agraria Pusat dan Daerah</a:t>
              </a:r>
            </a:p>
          </p:txBody>
        </p:sp>
      </p:grpSp>
      <p:grpSp>
        <p:nvGrpSpPr>
          <p:cNvPr id="59" name="Group 58"/>
          <p:cNvGrpSpPr/>
          <p:nvPr/>
        </p:nvGrpSpPr>
        <p:grpSpPr>
          <a:xfrm>
            <a:off x="7748037" y="5261271"/>
            <a:ext cx="2898579" cy="1171052"/>
            <a:chOff x="7720538" y="5632796"/>
            <a:chExt cx="2898579" cy="1171052"/>
          </a:xfrm>
        </p:grpSpPr>
        <p:grpSp>
          <p:nvGrpSpPr>
            <p:cNvPr id="60" name="Group 59">
              <a:extLst>
                <a:ext uri="{FF2B5EF4-FFF2-40B4-BE49-F238E27FC236}">
                  <a16:creationId xmlns:a16="http://schemas.microsoft.com/office/drawing/2014/main" id="{22E7B9D3-7E56-43D8-BB7A-043E40720AEF}"/>
                </a:ext>
              </a:extLst>
            </p:cNvPr>
            <p:cNvGrpSpPr/>
            <p:nvPr/>
          </p:nvGrpSpPr>
          <p:grpSpPr>
            <a:xfrm>
              <a:off x="7720538" y="5632796"/>
              <a:ext cx="2898579" cy="801121"/>
              <a:chOff x="7589184" y="5855576"/>
              <a:chExt cx="2953576" cy="1000987"/>
            </a:xfrm>
          </p:grpSpPr>
          <p:sp>
            <p:nvSpPr>
              <p:cNvPr id="62" name="Rounded Rectangle 48">
                <a:extLst>
                  <a:ext uri="{FF2B5EF4-FFF2-40B4-BE49-F238E27FC236}">
                    <a16:creationId xmlns:a16="http://schemas.microsoft.com/office/drawing/2014/main" id="{7A4FF98A-4147-446E-8817-22F830BA3529}"/>
                  </a:ext>
                </a:extLst>
              </p:cNvPr>
              <p:cNvSpPr/>
              <p:nvPr/>
            </p:nvSpPr>
            <p:spPr>
              <a:xfrm>
                <a:off x="7589184" y="5855576"/>
                <a:ext cx="2953576" cy="311835"/>
              </a:xfrm>
              <a:prstGeom prst="roundRect">
                <a:avLst/>
              </a:prstGeom>
              <a:solidFill>
                <a:schemeClr val="bg1"/>
              </a:solidFill>
              <a:ln w="3175"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l" defTabSz="913982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id-ID" sz="12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mbria" charset="0"/>
                    <a:ea typeface="Cambria" charset="0"/>
                    <a:cs typeface="Cambria" charset="0"/>
                  </a:rPr>
                  <a:t>Literasi informasi terapan dan inklusif</a:t>
                </a:r>
              </a:p>
            </p:txBody>
          </p:sp>
          <p:sp>
            <p:nvSpPr>
              <p:cNvPr id="63" name="Rounded Rectangle 48">
                <a:extLst>
                  <a:ext uri="{FF2B5EF4-FFF2-40B4-BE49-F238E27FC236}">
                    <a16:creationId xmlns:a16="http://schemas.microsoft.com/office/drawing/2014/main" id="{41365AF1-D0DD-4927-8E00-8E4FF7CFA284}"/>
                  </a:ext>
                </a:extLst>
              </p:cNvPr>
              <p:cNvSpPr/>
              <p:nvPr/>
            </p:nvSpPr>
            <p:spPr>
              <a:xfrm>
                <a:off x="7589184" y="6197853"/>
                <a:ext cx="2953576" cy="658710"/>
              </a:xfrm>
              <a:prstGeom prst="roundRect">
                <a:avLst/>
              </a:prstGeom>
              <a:solidFill>
                <a:schemeClr val="bg1"/>
              </a:solidFill>
              <a:ln w="3175"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l" defTabSz="913982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1200" cap="none" spc="0" normalizeH="0" baseline="0" noProof="0" dirty="0" err="1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mbria" charset="0"/>
                    <a:ea typeface="Cambria" charset="0"/>
                    <a:cs typeface="Cambria" charset="0"/>
                  </a:rPr>
                  <a:t>Peningkatan</a:t>
                </a:r>
                <a:r>
                  <a:rPr kumimoji="0" lang="en-US" sz="12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mbria" charset="0"/>
                    <a:ea typeface="Cambria" charset="0"/>
                    <a:cs typeface="Cambria" charset="0"/>
                  </a:rPr>
                  <a:t> </a:t>
                </a:r>
                <a:r>
                  <a:rPr kumimoji="0" lang="en-US" sz="1200" b="0" i="0" u="none" strike="noStrike" kern="1200" cap="none" spc="0" normalizeH="0" baseline="0" noProof="0" dirty="0" err="1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mbria" charset="0"/>
                    <a:ea typeface="Cambria" charset="0"/>
                    <a:cs typeface="Cambria" charset="0"/>
                  </a:rPr>
                  <a:t>peran</a:t>
                </a:r>
                <a:r>
                  <a:rPr kumimoji="0" lang="en-US" sz="12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mbria" charset="0"/>
                    <a:ea typeface="Cambria" charset="0"/>
                    <a:cs typeface="Cambria" charset="0"/>
                  </a:rPr>
                  <a:t> </a:t>
                </a:r>
                <a:r>
                  <a:rPr kumimoji="0" lang="en-US" sz="1200" b="0" i="0" u="none" strike="noStrike" kern="1200" cap="none" spc="0" normalizeH="0" baseline="0" noProof="0" dirty="0" err="1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mbria" charset="0"/>
                    <a:ea typeface="Cambria" charset="0"/>
                    <a:cs typeface="Cambria" charset="0"/>
                  </a:rPr>
                  <a:t>pustakawan</a:t>
                </a:r>
                <a:r>
                  <a:rPr kumimoji="0" lang="en-US" sz="12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mbria" charset="0"/>
                    <a:ea typeface="Cambria" charset="0"/>
                    <a:cs typeface="Cambria" charset="0"/>
                  </a:rPr>
                  <a:t> </a:t>
                </a:r>
                <a:r>
                  <a:rPr kumimoji="0" lang="en-US" sz="1200" b="0" i="0" u="none" strike="noStrike" kern="1200" cap="none" spc="0" normalizeH="0" baseline="0" noProof="0" dirty="0" err="1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mbria" charset="0"/>
                    <a:ea typeface="Cambria" charset="0"/>
                    <a:cs typeface="Cambria" charset="0"/>
                  </a:rPr>
                  <a:t>dan</a:t>
                </a:r>
                <a:r>
                  <a:rPr kumimoji="0" lang="en-US" sz="12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mbria" charset="0"/>
                    <a:ea typeface="Cambria" charset="0"/>
                    <a:cs typeface="Cambria" charset="0"/>
                  </a:rPr>
                  <a:t> </a:t>
                </a:r>
                <a:r>
                  <a:rPr kumimoji="0" lang="en-US" sz="1200" b="0" i="0" u="none" strike="noStrike" kern="1200" cap="none" spc="0" normalizeH="0" baseline="0" noProof="0" dirty="0" err="1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mbria" charset="0"/>
                    <a:ea typeface="Cambria" charset="0"/>
                    <a:cs typeface="Cambria" charset="0"/>
                  </a:rPr>
                  <a:t>relawan</a:t>
                </a:r>
                <a:r>
                  <a:rPr kumimoji="0" lang="en-US" sz="12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mbria" charset="0"/>
                    <a:ea typeface="Cambria" charset="0"/>
                    <a:cs typeface="Cambria" charset="0"/>
                  </a:rPr>
                  <a:t> </a:t>
                </a:r>
                <a:r>
                  <a:rPr kumimoji="0" lang="en-US" sz="1200" b="0" i="0" u="none" strike="noStrike" kern="1200" cap="none" spc="0" normalizeH="0" baseline="0" noProof="0" dirty="0" err="1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mbria" charset="0"/>
                    <a:ea typeface="Cambria" charset="0"/>
                    <a:cs typeface="Cambria" charset="0"/>
                  </a:rPr>
                  <a:t>literasi</a:t>
                </a:r>
                <a:r>
                  <a:rPr kumimoji="0" lang="en-US" sz="12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mbria" charset="0"/>
                    <a:ea typeface="Cambria" charset="0"/>
                    <a:cs typeface="Cambria" charset="0"/>
                  </a:rPr>
                  <a:t> </a:t>
                </a:r>
                <a:r>
                  <a:rPr kumimoji="0" lang="en-US" sz="1200" b="0" i="0" u="none" strike="noStrike" kern="1200" cap="none" spc="0" normalizeH="0" baseline="0" noProof="0" dirty="0" err="1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mbria" charset="0"/>
                    <a:ea typeface="Cambria" charset="0"/>
                    <a:cs typeface="Cambria" charset="0"/>
                  </a:rPr>
                  <a:t>dalam</a:t>
                </a:r>
                <a:r>
                  <a:rPr kumimoji="0" lang="en-US" sz="12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mbria" charset="0"/>
                    <a:ea typeface="Cambria" charset="0"/>
                    <a:cs typeface="Cambria" charset="0"/>
                  </a:rPr>
                  <a:t> </a:t>
                </a:r>
                <a:r>
                  <a:rPr kumimoji="0" lang="en-US" sz="1200" b="0" i="0" u="none" strike="noStrike" kern="1200" cap="none" spc="0" normalizeH="0" baseline="0" noProof="0" dirty="0" err="1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mbria" charset="0"/>
                    <a:ea typeface="Cambria" charset="0"/>
                    <a:cs typeface="Cambria" charset="0"/>
                  </a:rPr>
                  <a:t>pemberdayaan</a:t>
                </a:r>
                <a:r>
                  <a:rPr kumimoji="0" lang="en-US" sz="12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mbria" charset="0"/>
                    <a:ea typeface="Cambria" charset="0"/>
                    <a:cs typeface="Cambria" charset="0"/>
                  </a:rPr>
                  <a:t> </a:t>
                </a:r>
                <a:r>
                  <a:rPr kumimoji="0" lang="en-US" sz="1200" b="0" i="0" u="none" strike="noStrike" kern="1200" cap="none" spc="0" normalizeH="0" baseline="0" noProof="0" dirty="0" err="1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mbria" charset="0"/>
                    <a:ea typeface="Cambria" charset="0"/>
                    <a:cs typeface="Cambria" charset="0"/>
                  </a:rPr>
                  <a:t>masyarakat</a:t>
                </a:r>
                <a:endParaRPr kumimoji="0" lang="id-ID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mbria" charset="0"/>
                  <a:ea typeface="Cambria" charset="0"/>
                  <a:cs typeface="Cambria" charset="0"/>
                </a:endParaRPr>
              </a:p>
            </p:txBody>
          </p:sp>
        </p:grpSp>
        <p:sp>
          <p:nvSpPr>
            <p:cNvPr id="61" name="Rounded Rectangle 48">
              <a:extLst>
                <a:ext uri="{FF2B5EF4-FFF2-40B4-BE49-F238E27FC236}">
                  <a16:creationId xmlns:a16="http://schemas.microsoft.com/office/drawing/2014/main" id="{41365AF1-D0DD-4927-8E00-8E4FF7CFA284}"/>
                </a:ext>
              </a:extLst>
            </p:cNvPr>
            <p:cNvSpPr/>
            <p:nvPr/>
          </p:nvSpPr>
          <p:spPr>
            <a:xfrm>
              <a:off x="7720538" y="6433920"/>
              <a:ext cx="2898579" cy="369928"/>
            </a:xfrm>
            <a:prstGeom prst="roundRect">
              <a:avLst/>
            </a:prstGeom>
            <a:solidFill>
              <a:schemeClr val="bg1"/>
            </a:solidFill>
            <a:ln w="3175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l" defTabSz="91398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d-ID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mbria" charset="0"/>
                  <a:ea typeface="Cambria" charset="0"/>
                  <a:cs typeface="Cambria" charset="0"/>
                </a:rPr>
                <a:t>Pemerataan layanan perpustakaan berbasis inklusi sosial</a:t>
              </a:r>
            </a:p>
          </p:txBody>
        </p:sp>
      </p:grpSp>
      <p:grpSp>
        <p:nvGrpSpPr>
          <p:cNvPr id="46" name="Group 45">
            <a:extLst>
              <a:ext uri="{FF2B5EF4-FFF2-40B4-BE49-F238E27FC236}">
                <a16:creationId xmlns:a16="http://schemas.microsoft.com/office/drawing/2014/main" id="{D997F4C2-0C5F-4B45-BD36-53545F6971C9}"/>
              </a:ext>
            </a:extLst>
          </p:cNvPr>
          <p:cNvGrpSpPr/>
          <p:nvPr/>
        </p:nvGrpSpPr>
        <p:grpSpPr>
          <a:xfrm>
            <a:off x="209745" y="2436620"/>
            <a:ext cx="2859972" cy="1638347"/>
            <a:chOff x="137698" y="3531778"/>
            <a:chExt cx="2953576" cy="873078"/>
          </a:xfrm>
        </p:grpSpPr>
        <p:sp>
          <p:nvSpPr>
            <p:cNvPr id="48" name="Rounded Rectangle 48">
              <a:extLst>
                <a:ext uri="{FF2B5EF4-FFF2-40B4-BE49-F238E27FC236}">
                  <a16:creationId xmlns:a16="http://schemas.microsoft.com/office/drawing/2014/main" id="{D1251E46-1116-444D-9AC9-EBD2A4F17CF6}"/>
                </a:ext>
              </a:extLst>
            </p:cNvPr>
            <p:cNvSpPr/>
            <p:nvPr/>
          </p:nvSpPr>
          <p:spPr>
            <a:xfrm>
              <a:off x="137698" y="3531778"/>
              <a:ext cx="2953576" cy="215151"/>
            </a:xfrm>
            <a:prstGeom prst="roundRect">
              <a:avLst/>
            </a:prstGeom>
            <a:solidFill>
              <a:schemeClr val="bg1"/>
            </a:solidFill>
            <a:ln w="3175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l" defTabSz="91398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mbria" charset="0"/>
                  <a:ea typeface="Cambria" charset="0"/>
                  <a:cs typeface="Cambria" charset="0"/>
                </a:rPr>
                <a:t>Pe</a:t>
              </a:r>
              <a:r>
                <a:rPr kumimoji="0" lang="id-ID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mbria" charset="0"/>
                  <a:ea typeface="Cambria" charset="0"/>
                  <a:cs typeface="Cambria" charset="0"/>
                </a:rPr>
                <a:t>nyiapan prakondisi masyarakat pedesaan dan kawasan</a:t>
              </a:r>
            </a:p>
          </p:txBody>
        </p:sp>
        <p:sp>
          <p:nvSpPr>
            <p:cNvPr id="49" name="Rounded Rectangle 48">
              <a:extLst>
                <a:ext uri="{FF2B5EF4-FFF2-40B4-BE49-F238E27FC236}">
                  <a16:creationId xmlns:a16="http://schemas.microsoft.com/office/drawing/2014/main" id="{71BFFA55-B851-4F2A-98CE-AE04722149F3}"/>
                </a:ext>
              </a:extLst>
            </p:cNvPr>
            <p:cNvSpPr/>
            <p:nvPr/>
          </p:nvSpPr>
          <p:spPr>
            <a:xfrm>
              <a:off x="137698" y="3768813"/>
              <a:ext cx="2953576" cy="311039"/>
            </a:xfrm>
            <a:prstGeom prst="roundRect">
              <a:avLst/>
            </a:prstGeom>
            <a:solidFill>
              <a:schemeClr val="bg1"/>
            </a:solidFill>
            <a:ln w="3175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l" defTabSz="91398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d-ID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mbria" charset="0"/>
                  <a:ea typeface="Cambria" charset="0"/>
                  <a:cs typeface="Cambria" charset="0"/>
                </a:rPr>
                <a:t>Pengelolaan kolaboratif sumber daya hutan bersama masyarakat desa dan pengembangan usahanya</a:t>
              </a:r>
            </a:p>
          </p:txBody>
        </p:sp>
        <p:sp>
          <p:nvSpPr>
            <p:cNvPr id="53" name="Rounded Rectangle 48">
              <a:extLst>
                <a:ext uri="{FF2B5EF4-FFF2-40B4-BE49-F238E27FC236}">
                  <a16:creationId xmlns:a16="http://schemas.microsoft.com/office/drawing/2014/main" id="{6735FF4F-253D-4A98-AD96-1FC7248E9A4D}"/>
                </a:ext>
              </a:extLst>
            </p:cNvPr>
            <p:cNvSpPr/>
            <p:nvPr/>
          </p:nvSpPr>
          <p:spPr>
            <a:xfrm>
              <a:off x="137698" y="4104820"/>
              <a:ext cx="2953576" cy="300036"/>
            </a:xfrm>
            <a:prstGeom prst="roundRect">
              <a:avLst/>
            </a:prstGeom>
            <a:solidFill>
              <a:schemeClr val="bg1"/>
            </a:solidFill>
            <a:ln w="3175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l" defTabSz="91398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mbria" charset="0"/>
                  <a:ea typeface="Cambria" charset="0"/>
                  <a:cs typeface="Cambria" charset="0"/>
                </a:rPr>
                <a:t>Pen</a:t>
              </a:r>
              <a:r>
                <a:rPr kumimoji="0" lang="id-ID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mbria" charset="0"/>
                  <a:ea typeface="Cambria" charset="0"/>
                  <a:cs typeface="Cambria" charset="0"/>
                </a:rPr>
                <a:t>ingkatan kapasitas institusi dan masyarakat dalam usaha perhutanan sosial</a:t>
              </a:r>
            </a:p>
          </p:txBody>
        </p: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F450CCD3-3E66-4C7C-97C0-D53FBBE116FA}"/>
              </a:ext>
            </a:extLst>
          </p:cNvPr>
          <p:cNvGrpSpPr/>
          <p:nvPr/>
        </p:nvGrpSpPr>
        <p:grpSpPr>
          <a:xfrm>
            <a:off x="8500594" y="2494493"/>
            <a:ext cx="3046951" cy="2157927"/>
            <a:chOff x="8584917" y="3486699"/>
            <a:chExt cx="3046951" cy="2157927"/>
          </a:xfrm>
        </p:grpSpPr>
        <p:sp>
          <p:nvSpPr>
            <p:cNvPr id="41" name="Rounded Rectangle 44">
              <a:extLst>
                <a:ext uri="{FF2B5EF4-FFF2-40B4-BE49-F238E27FC236}">
                  <a16:creationId xmlns:a16="http://schemas.microsoft.com/office/drawing/2014/main" id="{0D6B3A04-C06D-455F-ADFE-28192006B7C0}"/>
                </a:ext>
              </a:extLst>
            </p:cNvPr>
            <p:cNvSpPr/>
            <p:nvPr/>
          </p:nvSpPr>
          <p:spPr>
            <a:xfrm>
              <a:off x="8584917" y="4470411"/>
              <a:ext cx="3000278" cy="577355"/>
            </a:xfrm>
            <a:prstGeom prst="roundRect">
              <a:avLst/>
            </a:prstGeom>
            <a:solidFill>
              <a:schemeClr val="bg1"/>
            </a:solidFill>
            <a:ln w="3175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l" defTabSz="913982" rtl="0" eaLnBrk="1" fontAlgn="b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d-ID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mbria" panose="02040503050406030204" pitchFamily="18" charset="0"/>
                  <a:ea typeface="+mn-ea"/>
                  <a:cs typeface="Arial" panose="020B0604020202020204" pitchFamily="34" charset="0"/>
                </a:rPr>
                <a:t>Perluasan cakupan </a:t>
              </a:r>
              <a:r>
                <a:rPr kumimoji="0" lang="id-ID" sz="12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mbria" panose="02040503050406030204" pitchFamily="18" charset="0"/>
                  <a:ea typeface="+mn-ea"/>
                  <a:cs typeface="Arial" panose="020B0604020202020204" pitchFamily="34" charset="0"/>
                </a:rPr>
                <a:t>p</a:t>
              </a:r>
              <a:r>
                <a:rPr kumimoji="0" lang="en-US" sz="1200" b="0" i="0" u="none" strike="noStrike" kern="1200" cap="none" spc="0" normalizeH="0" baseline="0" noProof="0" dirty="0" err="1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mbria" panose="02040503050406030204" pitchFamily="18" charset="0"/>
                  <a:ea typeface="+mn-ea"/>
                  <a:cs typeface="Arial" panose="020B0604020202020204" pitchFamily="34" charset="0"/>
                </a:rPr>
                <a:t>serta</a:t>
              </a:r>
              <a:r>
                <a:rPr kumimoji="0" lang="en-US" sz="12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mbria" panose="02040503050406030204" pitchFamily="18" charset="0"/>
                  <a:ea typeface="+mn-ea"/>
                  <a:cs typeface="Arial" panose="020B0604020202020204" pitchFamily="34" charset="0"/>
                </a:rPr>
                <a:t> </a:t>
              </a:r>
              <a:r>
                <a:rPr kumimoji="0" lang="en-US" sz="1200" b="0" i="0" u="none" strike="noStrike" kern="1200" cap="none" spc="0" normalizeH="0" baseline="0" noProof="0" dirty="0" err="1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mbria" panose="02040503050406030204" pitchFamily="18" charset="0"/>
                  <a:ea typeface="+mn-ea"/>
                  <a:cs typeface="Arial" panose="020B0604020202020204" pitchFamily="34" charset="0"/>
                </a:rPr>
                <a:t>Jaminan</a:t>
              </a:r>
              <a:r>
                <a:rPr kumimoji="0" lang="en-US" sz="12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mbria" panose="02040503050406030204" pitchFamily="18" charset="0"/>
                  <a:ea typeface="+mn-ea"/>
                  <a:cs typeface="Arial" panose="020B0604020202020204" pitchFamily="34" charset="0"/>
                </a:rPr>
                <a:t> </a:t>
              </a:r>
              <a:r>
                <a:rPr kumimoji="0" lang="en-US" sz="1200" b="0" i="0" u="none" strike="noStrike" kern="1200" cap="none" spc="0" normalizeH="0" baseline="0" noProof="0" dirty="0" err="1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mbria" panose="02040503050406030204" pitchFamily="18" charset="0"/>
                  <a:ea typeface="+mn-ea"/>
                  <a:cs typeface="Arial" panose="020B0604020202020204" pitchFamily="34" charset="0"/>
                </a:rPr>
                <a:t>Kesehatan</a:t>
              </a:r>
              <a:r>
                <a:rPr kumimoji="0" lang="en-US" sz="12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mbria" panose="02040503050406030204" pitchFamily="18" charset="0"/>
                  <a:ea typeface="+mn-ea"/>
                  <a:cs typeface="Arial" panose="020B0604020202020204" pitchFamily="34" charset="0"/>
                </a:rPr>
                <a:t> Nasional</a:t>
              </a:r>
              <a:endParaRPr kumimoji="0" lang="id-ID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44" name="Rounded Rectangle 45">
              <a:extLst>
                <a:ext uri="{FF2B5EF4-FFF2-40B4-BE49-F238E27FC236}">
                  <a16:creationId xmlns:a16="http://schemas.microsoft.com/office/drawing/2014/main" id="{01D82D0C-6954-4F2C-90A2-F701B9259BB4}"/>
                </a:ext>
              </a:extLst>
            </p:cNvPr>
            <p:cNvSpPr/>
            <p:nvPr/>
          </p:nvSpPr>
          <p:spPr>
            <a:xfrm>
              <a:off x="8584917" y="4042926"/>
              <a:ext cx="3000278" cy="396191"/>
            </a:xfrm>
            <a:prstGeom prst="roundRect">
              <a:avLst/>
            </a:prstGeom>
            <a:solidFill>
              <a:schemeClr val="bg1"/>
            </a:solidFill>
            <a:ln w="3175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2" indent="0" algn="l" defTabSz="91398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d-ID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mbria" pitchFamily="18" charset="0"/>
                  <a:ea typeface="Cambria" charset="0"/>
                  <a:cs typeface="Cambria" charset="0"/>
                </a:rPr>
                <a:t>Integrasi sistem monitoring dan evaluasi SJSN Kesehatan dan Naker </a:t>
              </a:r>
            </a:p>
          </p:txBody>
        </p:sp>
        <p:sp>
          <p:nvSpPr>
            <p:cNvPr id="45" name="Rounded Rectangle 45">
              <a:extLst>
                <a:ext uri="{FF2B5EF4-FFF2-40B4-BE49-F238E27FC236}">
                  <a16:creationId xmlns:a16="http://schemas.microsoft.com/office/drawing/2014/main" id="{01D82D0C-6954-4F2C-90A2-F701B9259BB4}"/>
                </a:ext>
              </a:extLst>
            </p:cNvPr>
            <p:cNvSpPr/>
            <p:nvPr/>
          </p:nvSpPr>
          <p:spPr>
            <a:xfrm>
              <a:off x="8584917" y="3486699"/>
              <a:ext cx="3000278" cy="507070"/>
            </a:xfrm>
            <a:prstGeom prst="roundRect">
              <a:avLst/>
            </a:prstGeom>
            <a:solidFill>
              <a:schemeClr val="bg1"/>
            </a:solidFill>
            <a:ln w="3175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l" defTabSz="913982" rtl="0" eaLnBrk="1" fontAlgn="b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d-ID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mbria" panose="02040503050406030204" pitchFamily="18" charset="0"/>
                  <a:ea typeface="+mn-ea"/>
                  <a:cs typeface="Arial" panose="020B0604020202020204" pitchFamily="34" charset="0"/>
                </a:rPr>
                <a:t>Penguatan tata kelola Sistem Jaminan Sosial Nasional (SJSN) Kesehatan dan harmonisasi SJSN Ketenagakerjaan</a:t>
              </a:r>
            </a:p>
          </p:txBody>
        </p:sp>
        <p:sp>
          <p:nvSpPr>
            <p:cNvPr id="36" name="Rounded Rectangle 44">
              <a:extLst>
                <a:ext uri="{FF2B5EF4-FFF2-40B4-BE49-F238E27FC236}">
                  <a16:creationId xmlns:a16="http://schemas.microsoft.com/office/drawing/2014/main" id="{0D6B3A04-C06D-455F-ADFE-28192006B7C0}"/>
                </a:ext>
              </a:extLst>
            </p:cNvPr>
            <p:cNvSpPr/>
            <p:nvPr/>
          </p:nvSpPr>
          <p:spPr>
            <a:xfrm>
              <a:off x="8631590" y="5067271"/>
              <a:ext cx="3000278" cy="577355"/>
            </a:xfrm>
            <a:prstGeom prst="roundRect">
              <a:avLst/>
            </a:prstGeom>
            <a:solidFill>
              <a:schemeClr val="bg1"/>
            </a:solidFill>
            <a:ln w="3175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l" defTabSz="913982" rtl="0" eaLnBrk="1" fontAlgn="b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 err="1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mbria" panose="02040503050406030204" pitchFamily="18" charset="0"/>
                  <a:ea typeface="+mn-ea"/>
                  <a:cs typeface="Arial" panose="020B0604020202020204" pitchFamily="34" charset="0"/>
                </a:rPr>
                <a:t>Penerima</a:t>
              </a:r>
              <a:r>
                <a:rPr kumimoji="0" lang="en-US" sz="12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mbria" panose="02040503050406030204" pitchFamily="18" charset="0"/>
                  <a:ea typeface="+mn-ea"/>
                  <a:cs typeface="Arial" panose="020B0604020202020204" pitchFamily="34" charset="0"/>
                </a:rPr>
                <a:t> </a:t>
              </a:r>
              <a:r>
                <a:rPr kumimoji="0" lang="en-US" sz="1200" b="0" i="0" u="none" strike="noStrike" kern="1200" cap="none" spc="0" normalizeH="0" baseline="0" noProof="0" dirty="0" err="1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mbria" panose="02040503050406030204" pitchFamily="18" charset="0"/>
                  <a:ea typeface="+mn-ea"/>
                  <a:cs typeface="Arial" panose="020B0604020202020204" pitchFamily="34" charset="0"/>
                </a:rPr>
                <a:t>Bantuan</a:t>
              </a:r>
              <a:r>
                <a:rPr kumimoji="0" lang="en-US" sz="12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mbria" panose="02040503050406030204" pitchFamily="18" charset="0"/>
                  <a:ea typeface="+mn-ea"/>
                  <a:cs typeface="Arial" panose="020B0604020202020204" pitchFamily="34" charset="0"/>
                </a:rPr>
                <a:t> </a:t>
              </a:r>
              <a:r>
                <a:rPr kumimoji="0" lang="en-US" sz="1200" b="0" i="0" u="none" strike="noStrike" kern="1200" cap="none" spc="0" normalizeH="0" baseline="0" noProof="0" dirty="0" err="1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mbria" panose="02040503050406030204" pitchFamily="18" charset="0"/>
                  <a:ea typeface="+mn-ea"/>
                  <a:cs typeface="Arial" panose="020B0604020202020204" pitchFamily="34" charset="0"/>
                </a:rPr>
                <a:t>Iuran</a:t>
              </a:r>
              <a:r>
                <a:rPr kumimoji="0" lang="en-US" sz="12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mbria" panose="02040503050406030204" pitchFamily="18" charset="0"/>
                  <a:ea typeface="+mn-ea"/>
                  <a:cs typeface="Arial" panose="020B0604020202020204" pitchFamily="34" charset="0"/>
                </a:rPr>
                <a:t> (</a:t>
              </a:r>
              <a:r>
                <a:rPr kumimoji="0" lang="en-US" sz="1200" b="0" i="0" u="none" strike="noStrike" kern="1200" cap="none" spc="0" normalizeH="0" baseline="0" noProof="0" dirty="0" err="1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mbria" panose="02040503050406030204" pitchFamily="18" charset="0"/>
                  <a:ea typeface="+mn-ea"/>
                  <a:cs typeface="Arial" panose="020B0604020202020204" pitchFamily="34" charset="0"/>
                </a:rPr>
                <a:t>PBI</a:t>
              </a:r>
              <a:r>
                <a:rPr kumimoji="0" lang="en-US" sz="12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mbria" panose="02040503050406030204" pitchFamily="18" charset="0"/>
                  <a:ea typeface="+mn-ea"/>
                  <a:cs typeface="Arial" panose="020B0604020202020204" pitchFamily="34" charset="0"/>
                </a:rPr>
                <a:t>) </a:t>
              </a:r>
              <a:r>
                <a:rPr kumimoji="0" lang="en-US" sz="1200" b="0" i="0" u="none" strike="noStrike" kern="1200" cap="none" spc="0" normalizeH="0" baseline="0" noProof="0" dirty="0" err="1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mbria" panose="02040503050406030204" pitchFamily="18" charset="0"/>
                  <a:ea typeface="+mn-ea"/>
                  <a:cs typeface="Arial" panose="020B0604020202020204" pitchFamily="34" charset="0"/>
                </a:rPr>
                <a:t>SJSN</a:t>
              </a:r>
              <a:r>
                <a:rPr kumimoji="0" lang="en-US" sz="12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mbria" panose="02040503050406030204" pitchFamily="18" charset="0"/>
                  <a:ea typeface="+mn-ea"/>
                  <a:cs typeface="Arial" panose="020B0604020202020204" pitchFamily="34" charset="0"/>
                </a:rPr>
                <a:t> </a:t>
              </a:r>
              <a:r>
                <a:rPr kumimoji="0" lang="en-US" sz="1200" b="0" i="0" u="none" strike="noStrike" kern="1200" cap="none" spc="0" normalizeH="0" baseline="0" noProof="0" dirty="0" err="1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mbria" panose="02040503050406030204" pitchFamily="18" charset="0"/>
                  <a:ea typeface="+mn-ea"/>
                  <a:cs typeface="Arial" panose="020B0604020202020204" pitchFamily="34" charset="0"/>
                </a:rPr>
                <a:t>Ketenagakerjaan</a:t>
              </a:r>
              <a:r>
                <a:rPr kumimoji="0" lang="en-US" sz="12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mbria" panose="02040503050406030204" pitchFamily="18" charset="0"/>
                  <a:ea typeface="+mn-ea"/>
                  <a:cs typeface="Arial" panose="020B0604020202020204" pitchFamily="34" charset="0"/>
                </a:rPr>
                <a:t> </a:t>
              </a:r>
              <a:r>
                <a:rPr kumimoji="0" lang="en-US" sz="1200" b="0" i="0" u="none" strike="noStrike" kern="1200" cap="none" spc="0" normalizeH="0" baseline="0" noProof="0" dirty="0" err="1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mbria" panose="02040503050406030204" pitchFamily="18" charset="0"/>
                  <a:ea typeface="+mn-ea"/>
                  <a:cs typeface="Arial" panose="020B0604020202020204" pitchFamily="34" charset="0"/>
                </a:rPr>
                <a:t>Pekerja</a:t>
              </a:r>
              <a:r>
                <a:rPr kumimoji="0" lang="en-US" sz="12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mbria" panose="02040503050406030204" pitchFamily="18" charset="0"/>
                  <a:ea typeface="+mn-ea"/>
                  <a:cs typeface="Arial" panose="020B0604020202020204" pitchFamily="34" charset="0"/>
                </a:rPr>
                <a:t> </a:t>
              </a:r>
              <a:r>
                <a:rPr kumimoji="0" lang="en-US" sz="1200" b="0" i="0" u="none" strike="noStrike" kern="1200" cap="none" spc="0" normalizeH="0" baseline="0" noProof="0" dirty="0" err="1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mbria" panose="02040503050406030204" pitchFamily="18" charset="0"/>
                  <a:ea typeface="+mn-ea"/>
                  <a:cs typeface="Arial" panose="020B0604020202020204" pitchFamily="34" charset="0"/>
                </a:rPr>
                <a:t>Informasl</a:t>
              </a:r>
              <a:endParaRPr kumimoji="0" lang="id-ID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04048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4A15699-4C16-4ADA-BA9E-AAB8B59A98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92C646E-8A71-4229-9321-274B093DFD02}" type="slidenum">
              <a:rPr kumimoji="0" lang="id-ID" sz="1400" b="1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22</a:t>
            </a:fld>
            <a:endParaRPr kumimoji="0" lang="id-ID" sz="1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" name="Title 69">
            <a:extLst>
              <a:ext uri="{FF2B5EF4-FFF2-40B4-BE49-F238E27FC236}">
                <a16:creationId xmlns:a16="http://schemas.microsoft.com/office/drawing/2014/main" id="{E0081953-5DF0-4E42-886A-BB35740F6B3A}"/>
              </a:ext>
            </a:extLst>
          </p:cNvPr>
          <p:cNvSpPr txBox="1">
            <a:spLocks/>
          </p:cNvSpPr>
          <p:nvPr/>
        </p:nvSpPr>
        <p:spPr>
          <a:xfrm>
            <a:off x="457895" y="26470"/>
            <a:ext cx="11208935" cy="706537"/>
          </a:xfrm>
          <a:prstGeom prst="rect">
            <a:avLst/>
          </a:prstGeom>
          <a:noFill/>
        </p:spPr>
        <p:txBody>
          <a:bodyPr wrap="square" lIns="90105" tIns="45052" rIns="90105" bIns="45052" rtlCol="0">
            <a:spAutoFit/>
          </a:bodyPr>
          <a:lstStyle>
            <a:defPPr>
              <a:defRPr lang="en-US"/>
            </a:defPPr>
            <a:lvl1pPr algn="ctr" defTabSz="913982">
              <a:defRPr sz="2400" b="1">
                <a:solidFill>
                  <a:srgbClr val="00406F"/>
                </a:solidFill>
                <a:latin typeface="+mj-lt"/>
              </a:defRPr>
            </a:lvl1pPr>
          </a:lstStyle>
          <a:p>
            <a:pPr marL="0" marR="0" lvl="0" indent="0" algn="ctr" defTabSz="91398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d-ID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406F"/>
                </a:solidFill>
                <a:effectLst/>
                <a:uLnTx/>
                <a:uFillTx/>
                <a:latin typeface="Calibri Light"/>
                <a:ea typeface="+mn-ea"/>
                <a:cs typeface="+mn-cs"/>
              </a:rPr>
              <a:t>PROGRAM </a:t>
            </a:r>
            <a:r>
              <a:rPr kumimoji="0" lang="id-ID" sz="2000" b="1" i="0" u="none" strike="noStrike" kern="1200" cap="none" spc="0" normalizeH="0" baseline="0" noProof="0" dirty="0">
                <a:ln>
                  <a:noFill/>
                </a:ln>
                <a:solidFill>
                  <a:srgbClr val="00406F"/>
                </a:solidFill>
                <a:effectLst/>
                <a:uLnTx/>
                <a:uFillTx/>
                <a:latin typeface="Calibri Light"/>
                <a:ea typeface="+mn-ea"/>
                <a:cs typeface="+mn-cs"/>
              </a:rPr>
              <a:t>PRIORITAS 3</a:t>
            </a:r>
          </a:p>
          <a:p>
            <a:pPr marL="0" marR="0" lvl="0" indent="0" algn="ctr" defTabSz="91398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406F"/>
                </a:solidFill>
                <a:effectLst/>
                <a:uLnTx/>
                <a:uFillTx/>
                <a:latin typeface="Calibri Light"/>
                <a:ea typeface="+mn-ea"/>
                <a:cs typeface="+mn-cs"/>
              </a:rPr>
              <a:t>PEMERATAAN LAYANAN PENDIDIKAN BERKUALITAS</a:t>
            </a:r>
            <a:endParaRPr kumimoji="0" lang="id-ID" sz="2000" b="1" i="0" u="none" strike="noStrike" kern="1200" cap="none" spc="0" normalizeH="0" baseline="0" noProof="0" dirty="0">
              <a:ln>
                <a:noFill/>
              </a:ln>
              <a:solidFill>
                <a:srgbClr val="00406F"/>
              </a:solidFill>
              <a:effectLst/>
              <a:uLnTx/>
              <a:uFillTx/>
              <a:latin typeface="Calibri Light"/>
              <a:ea typeface="+mn-ea"/>
              <a:cs typeface="+mn-cs"/>
            </a:endParaRPr>
          </a:p>
        </p:txBody>
      </p:sp>
      <p:graphicFrame>
        <p:nvGraphicFramePr>
          <p:cNvPr id="4" name="Diagram 3">
            <a:extLst>
              <a:ext uri="{FF2B5EF4-FFF2-40B4-BE49-F238E27FC236}">
                <a16:creationId xmlns:a16="http://schemas.microsoft.com/office/drawing/2014/main" id="{9C0758C8-6E97-441E-A7BA-C5D9067EBE91}"/>
              </a:ext>
            </a:extLst>
          </p:cNvPr>
          <p:cNvGraphicFramePr/>
          <p:nvPr>
            <p:extLst/>
          </p:nvPr>
        </p:nvGraphicFramePr>
        <p:xfrm>
          <a:off x="2371489" y="1217940"/>
          <a:ext cx="6825837" cy="541796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7" name="Oval 46">
            <a:extLst>
              <a:ext uri="{FF2B5EF4-FFF2-40B4-BE49-F238E27FC236}">
                <a16:creationId xmlns:a16="http://schemas.microsoft.com/office/drawing/2014/main" id="{B6CA9C0D-1A3D-4D9E-9A38-ED4D96141F7F}"/>
              </a:ext>
            </a:extLst>
          </p:cNvPr>
          <p:cNvSpPr/>
          <p:nvPr/>
        </p:nvSpPr>
        <p:spPr>
          <a:xfrm>
            <a:off x="7772586" y="2973791"/>
            <a:ext cx="442800" cy="443067"/>
          </a:xfrm>
          <a:prstGeom prst="ellipse">
            <a:avLst/>
          </a:prstGeom>
          <a:solidFill>
            <a:schemeClr val="accent3">
              <a:lumMod val="75000"/>
            </a:schemeClr>
          </a:solidFill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398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d-ID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2</a:t>
            </a:r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17D6F221-6E4E-40F0-B2C0-85A5FC054E85}"/>
              </a:ext>
            </a:extLst>
          </p:cNvPr>
          <p:cNvSpPr/>
          <p:nvPr/>
        </p:nvSpPr>
        <p:spPr>
          <a:xfrm>
            <a:off x="5561249" y="4975648"/>
            <a:ext cx="442800" cy="458404"/>
          </a:xfrm>
          <a:prstGeom prst="ellipse">
            <a:avLst/>
          </a:prstGeom>
          <a:solidFill>
            <a:schemeClr val="accent4">
              <a:lumMod val="75000"/>
            </a:schemeClr>
          </a:solidFill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398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d-ID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3</a:t>
            </a:r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C1247A9A-F832-4557-8874-46746D3337DB}"/>
              </a:ext>
            </a:extLst>
          </p:cNvPr>
          <p:cNvSpPr/>
          <p:nvPr/>
        </p:nvSpPr>
        <p:spPr>
          <a:xfrm>
            <a:off x="3397235" y="2950610"/>
            <a:ext cx="442800" cy="443067"/>
          </a:xfrm>
          <a:prstGeom prst="ellipse">
            <a:avLst/>
          </a:prstGeom>
          <a:solidFill>
            <a:schemeClr val="accent5">
              <a:lumMod val="75000"/>
            </a:schemeClr>
          </a:solidFill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398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d-ID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4</a:t>
            </a:r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id="{09900B9F-4D59-46D2-8443-CBF77E6D5CE5}"/>
              </a:ext>
            </a:extLst>
          </p:cNvPr>
          <p:cNvSpPr/>
          <p:nvPr/>
        </p:nvSpPr>
        <p:spPr>
          <a:xfrm>
            <a:off x="5561249" y="946331"/>
            <a:ext cx="442800" cy="443067"/>
          </a:xfrm>
          <a:prstGeom prst="ellipse">
            <a:avLst/>
          </a:prstGeom>
          <a:solidFill>
            <a:schemeClr val="accent2">
              <a:lumMod val="75000"/>
            </a:schemeClr>
          </a:solidFill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398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d-ID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1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B7A53DBA-0E96-4D77-93FD-D40911E63718}"/>
              </a:ext>
            </a:extLst>
          </p:cNvPr>
          <p:cNvGrpSpPr/>
          <p:nvPr/>
        </p:nvGrpSpPr>
        <p:grpSpPr>
          <a:xfrm>
            <a:off x="281793" y="3416858"/>
            <a:ext cx="2670895" cy="885808"/>
            <a:chOff x="143333" y="2544554"/>
            <a:chExt cx="3090777" cy="885808"/>
          </a:xfrm>
        </p:grpSpPr>
        <p:sp>
          <p:nvSpPr>
            <p:cNvPr id="67" name="Rounded Rectangle 45">
              <a:extLst>
                <a:ext uri="{FF2B5EF4-FFF2-40B4-BE49-F238E27FC236}">
                  <a16:creationId xmlns:a16="http://schemas.microsoft.com/office/drawing/2014/main" id="{01D82D0C-6954-4F2C-90A2-F701B9259BB4}"/>
                </a:ext>
              </a:extLst>
            </p:cNvPr>
            <p:cNvSpPr/>
            <p:nvPr/>
          </p:nvSpPr>
          <p:spPr>
            <a:xfrm>
              <a:off x="143333" y="2544554"/>
              <a:ext cx="3090777" cy="440638"/>
            </a:xfrm>
            <a:prstGeom prst="roundRect">
              <a:avLst/>
            </a:prstGeom>
            <a:solidFill>
              <a:schemeClr val="bg1"/>
            </a:solidFill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2" indent="0" algn="l" defTabSz="91398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d-ID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 Light"/>
                  <a:ea typeface="+mn-ea"/>
                  <a:cs typeface="+mn-cs"/>
                </a:rPr>
                <a:t>Hasil Penelitian, Publikasi Dosen, dan Pengembangan Bidang Unggulan</a:t>
              </a:r>
              <a:endParaRPr kumimoji="0" lang="id-ID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/>
                <a:ea typeface="Cambria" charset="0"/>
                <a:cs typeface="Cambria" charset="0"/>
              </a:endParaRPr>
            </a:p>
          </p:txBody>
        </p:sp>
        <p:sp>
          <p:nvSpPr>
            <p:cNvPr id="69" name="Rounded Rectangle 45">
              <a:extLst>
                <a:ext uri="{FF2B5EF4-FFF2-40B4-BE49-F238E27FC236}">
                  <a16:creationId xmlns:a16="http://schemas.microsoft.com/office/drawing/2014/main" id="{01D82D0C-6954-4F2C-90A2-F701B9259BB4}"/>
                </a:ext>
              </a:extLst>
            </p:cNvPr>
            <p:cNvSpPr/>
            <p:nvPr/>
          </p:nvSpPr>
          <p:spPr>
            <a:xfrm>
              <a:off x="143333" y="3040353"/>
              <a:ext cx="3090777" cy="390009"/>
            </a:xfrm>
            <a:prstGeom prst="roundRect">
              <a:avLst/>
            </a:prstGeom>
            <a:solidFill>
              <a:schemeClr val="bg1"/>
            </a:solidFill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2" indent="0" algn="l" defTabSz="91398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d-ID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Calibri Light"/>
                  <a:ea typeface="+mn-ea"/>
                  <a:cs typeface="+mn-cs"/>
                </a:rPr>
                <a:t>Penerapan Kurikulum dan Pendidikan Karakter</a:t>
              </a:r>
              <a:endParaRPr kumimoji="0" lang="id-ID" sz="12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 Light"/>
                <a:ea typeface="Cambria" charset="0"/>
                <a:cs typeface="Cambria" charset="0"/>
              </a:endParaRPr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A037624E-E3CA-4ED3-A039-143DB8D31BFB}"/>
              </a:ext>
            </a:extLst>
          </p:cNvPr>
          <p:cNvGrpSpPr/>
          <p:nvPr/>
        </p:nvGrpSpPr>
        <p:grpSpPr>
          <a:xfrm>
            <a:off x="6453893" y="5480147"/>
            <a:ext cx="2935241" cy="1014943"/>
            <a:chOff x="6545838" y="5489496"/>
            <a:chExt cx="2935241" cy="1014943"/>
          </a:xfrm>
        </p:grpSpPr>
        <p:sp>
          <p:nvSpPr>
            <p:cNvPr id="60" name="Rounded Rectangle 45">
              <a:extLst>
                <a:ext uri="{FF2B5EF4-FFF2-40B4-BE49-F238E27FC236}">
                  <a16:creationId xmlns:a16="http://schemas.microsoft.com/office/drawing/2014/main" id="{01D82D0C-6954-4F2C-90A2-F701B9259BB4}"/>
                </a:ext>
              </a:extLst>
            </p:cNvPr>
            <p:cNvSpPr/>
            <p:nvPr/>
          </p:nvSpPr>
          <p:spPr>
            <a:xfrm>
              <a:off x="6549542" y="5489496"/>
              <a:ext cx="2931537" cy="271126"/>
            </a:xfrm>
            <a:prstGeom prst="roundRect">
              <a:avLst/>
            </a:prstGeom>
            <a:solidFill>
              <a:schemeClr val="bg1"/>
            </a:solidFill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4546A">
                      <a:lumMod val="50000"/>
                    </a:srgbClr>
                  </a:solidFill>
                  <a:effectLst/>
                  <a:uLnTx/>
                  <a:uFillTx/>
                  <a:latin typeface="Calibri Light"/>
                  <a:ea typeface="+mn-ea"/>
                  <a:cs typeface="+mn-cs"/>
                </a:rPr>
                <a:t>Penilaian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44546A">
                      <a:lumMod val="50000"/>
                    </a:srgbClr>
                  </a:solidFill>
                  <a:effectLst/>
                  <a:uLnTx/>
                  <a:uFillTx/>
                  <a:latin typeface="Calibri Light"/>
                  <a:ea typeface="+mn-ea"/>
                  <a:cs typeface="+mn-cs"/>
                </a:rPr>
                <a:t>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4546A">
                      <a:lumMod val="50000"/>
                    </a:srgbClr>
                  </a:solidFill>
                  <a:effectLst/>
                  <a:uLnTx/>
                  <a:uFillTx/>
                  <a:latin typeface="Calibri Light"/>
                  <a:ea typeface="+mn-ea"/>
                  <a:cs typeface="+mn-cs"/>
                </a:rPr>
                <a:t>Mutu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44546A">
                      <a:lumMod val="50000"/>
                    </a:srgbClr>
                  </a:solidFill>
                  <a:effectLst/>
                  <a:uLnTx/>
                  <a:uFillTx/>
                  <a:latin typeface="Calibri Light"/>
                  <a:ea typeface="+mn-ea"/>
                  <a:cs typeface="+mn-cs"/>
                </a:rPr>
                <a:t>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4546A">
                      <a:lumMod val="50000"/>
                    </a:srgbClr>
                  </a:solidFill>
                  <a:effectLst/>
                  <a:uLnTx/>
                  <a:uFillTx/>
                  <a:latin typeface="Calibri Light"/>
                  <a:ea typeface="+mn-ea"/>
                  <a:cs typeface="+mn-cs"/>
                </a:rPr>
                <a:t>Satuan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44546A">
                      <a:lumMod val="50000"/>
                    </a:srgbClr>
                  </a:solidFill>
                  <a:effectLst/>
                  <a:uLnTx/>
                  <a:uFillTx/>
                  <a:latin typeface="Calibri Light"/>
                  <a:ea typeface="+mn-ea"/>
                  <a:cs typeface="+mn-cs"/>
                </a:rPr>
                <a:t> Pendidikan</a:t>
              </a:r>
              <a:endParaRPr kumimoji="0" lang="id-ID" sz="1200" b="0" i="0" u="none" strike="noStrike" kern="1200" cap="none" spc="0" normalizeH="0" baseline="0" noProof="0" dirty="0">
                <a:ln>
                  <a:noFill/>
                </a:ln>
                <a:solidFill>
                  <a:srgbClr val="44546A">
                    <a:lumMod val="50000"/>
                  </a:srgbClr>
                </a:solidFill>
                <a:effectLst/>
                <a:uLnTx/>
                <a:uFillTx/>
                <a:latin typeface="Calibri Light"/>
                <a:ea typeface="+mn-ea"/>
                <a:cs typeface="+mn-cs"/>
              </a:endParaRPr>
            </a:p>
          </p:txBody>
        </p:sp>
        <p:sp>
          <p:nvSpPr>
            <p:cNvPr id="61" name="Rounded Rectangle 45">
              <a:extLst>
                <a:ext uri="{FF2B5EF4-FFF2-40B4-BE49-F238E27FC236}">
                  <a16:creationId xmlns:a16="http://schemas.microsoft.com/office/drawing/2014/main" id="{01D82D0C-6954-4F2C-90A2-F701B9259BB4}"/>
                </a:ext>
              </a:extLst>
            </p:cNvPr>
            <p:cNvSpPr/>
            <p:nvPr/>
          </p:nvSpPr>
          <p:spPr>
            <a:xfrm>
              <a:off x="6545838" y="5769818"/>
              <a:ext cx="2931537" cy="358114"/>
            </a:xfrm>
            <a:prstGeom prst="roundRect">
              <a:avLst/>
            </a:prstGeom>
            <a:solidFill>
              <a:schemeClr val="bg1"/>
            </a:solidFill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d-ID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44546A">
                      <a:lumMod val="50000"/>
                    </a:srgbClr>
                  </a:solidFill>
                  <a:effectLst/>
                  <a:uLnTx/>
                  <a:uFillTx/>
                  <a:latin typeface="Calibri Light"/>
                  <a:ea typeface="+mn-ea"/>
                  <a:cs typeface="+mn-cs"/>
                </a:rPr>
                <a:t>Peningkatan Kapasitas Pengelola Satuan Pendidikan</a:t>
              </a:r>
            </a:p>
          </p:txBody>
        </p:sp>
        <p:sp>
          <p:nvSpPr>
            <p:cNvPr id="36" name="Rounded Rectangle 45">
              <a:extLst>
                <a:ext uri="{FF2B5EF4-FFF2-40B4-BE49-F238E27FC236}">
                  <a16:creationId xmlns:a16="http://schemas.microsoft.com/office/drawing/2014/main" id="{01D82D0C-6954-4F2C-90A2-F701B9259BB4}"/>
                </a:ext>
              </a:extLst>
            </p:cNvPr>
            <p:cNvSpPr/>
            <p:nvPr/>
          </p:nvSpPr>
          <p:spPr>
            <a:xfrm>
              <a:off x="6545838" y="6146325"/>
              <a:ext cx="2931537" cy="358114"/>
            </a:xfrm>
            <a:prstGeom prst="roundRect">
              <a:avLst/>
            </a:prstGeom>
            <a:solidFill>
              <a:schemeClr val="bg1"/>
            </a:solidFill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d-ID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44546A">
                      <a:lumMod val="50000"/>
                    </a:srgbClr>
                  </a:solidFill>
                  <a:effectLst/>
                  <a:uLnTx/>
                  <a:uFillTx/>
                  <a:latin typeface="Calibri Light"/>
                  <a:ea typeface="+mn-ea"/>
                  <a:cs typeface="+mn-cs"/>
                </a:rPr>
                <a:t>Pengelolaan Pendidikan Berbasis Satuan Pendidikan</a:t>
              </a:r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F92E09A7-66FF-4E48-B213-23A31FD48A16}"/>
              </a:ext>
            </a:extLst>
          </p:cNvPr>
          <p:cNvGrpSpPr/>
          <p:nvPr/>
        </p:nvGrpSpPr>
        <p:grpSpPr>
          <a:xfrm>
            <a:off x="6453893" y="860244"/>
            <a:ext cx="3232899" cy="1059085"/>
            <a:chOff x="6669998" y="828562"/>
            <a:chExt cx="3090777" cy="1245605"/>
          </a:xfrm>
        </p:grpSpPr>
        <p:sp>
          <p:nvSpPr>
            <p:cNvPr id="38" name="Rounded Rectangle 45">
              <a:extLst>
                <a:ext uri="{FF2B5EF4-FFF2-40B4-BE49-F238E27FC236}">
                  <a16:creationId xmlns:a16="http://schemas.microsoft.com/office/drawing/2014/main" id="{01D82D0C-6954-4F2C-90A2-F701B9259BB4}"/>
                </a:ext>
              </a:extLst>
            </p:cNvPr>
            <p:cNvSpPr/>
            <p:nvPr/>
          </p:nvSpPr>
          <p:spPr>
            <a:xfrm>
              <a:off x="6669998" y="1460921"/>
              <a:ext cx="3090777" cy="333848"/>
            </a:xfrm>
            <a:prstGeom prst="roundRect">
              <a:avLst/>
            </a:prstGeom>
            <a:solidFill>
              <a:schemeClr val="bg1"/>
            </a:solidFill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44546A">
                      <a:lumMod val="50000"/>
                    </a:srgbClr>
                  </a:solidFill>
                  <a:effectLst/>
                  <a:uLnTx/>
                  <a:uFillTx/>
                  <a:latin typeface="Calibri Light"/>
                  <a:ea typeface="+mn-ea"/>
                  <a:cs typeface="+mn-cs"/>
                </a:rPr>
                <a:t>Distribusi dan Pemerataan</a:t>
              </a:r>
              <a:r>
                <a:rPr kumimoji="0" lang="id-ID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44546A">
                      <a:lumMod val="50000"/>
                    </a:srgbClr>
                  </a:solidFill>
                  <a:effectLst/>
                  <a:uLnTx/>
                  <a:uFillTx/>
                  <a:latin typeface="Calibri Light"/>
                  <a:ea typeface="+mn-ea"/>
                  <a:cs typeface="+mn-cs"/>
                </a:rPr>
                <a:t> Pendidik</a:t>
              </a:r>
              <a:endParaRPr kumimoji="0" lang="nl-NL" sz="1200" b="0" i="0" u="none" strike="noStrike" kern="1200" cap="none" spc="0" normalizeH="0" baseline="0" noProof="0" dirty="0">
                <a:ln>
                  <a:noFill/>
                </a:ln>
                <a:solidFill>
                  <a:srgbClr val="44546A">
                    <a:lumMod val="50000"/>
                  </a:srgbClr>
                </a:solidFill>
                <a:effectLst/>
                <a:uLnTx/>
                <a:uFillTx/>
                <a:latin typeface="Calibri Light"/>
                <a:ea typeface="+mn-ea"/>
                <a:cs typeface="+mn-cs"/>
              </a:endParaRPr>
            </a:p>
          </p:txBody>
        </p:sp>
        <p:sp>
          <p:nvSpPr>
            <p:cNvPr id="52" name="Rounded Rectangle 45">
              <a:extLst>
                <a:ext uri="{FF2B5EF4-FFF2-40B4-BE49-F238E27FC236}">
                  <a16:creationId xmlns:a16="http://schemas.microsoft.com/office/drawing/2014/main" id="{01D82D0C-6954-4F2C-90A2-F701B9259BB4}"/>
                </a:ext>
              </a:extLst>
            </p:cNvPr>
            <p:cNvSpPr/>
            <p:nvPr/>
          </p:nvSpPr>
          <p:spPr>
            <a:xfrm>
              <a:off x="6669998" y="828562"/>
              <a:ext cx="3090777" cy="319267"/>
            </a:xfrm>
            <a:prstGeom prst="roundRect">
              <a:avLst/>
            </a:prstGeom>
            <a:solidFill>
              <a:schemeClr val="bg1"/>
            </a:solidFill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d-ID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44546A">
                      <a:lumMod val="50000"/>
                    </a:srgbClr>
                  </a:solidFill>
                  <a:effectLst/>
                  <a:uLnTx/>
                  <a:uFillTx/>
                  <a:latin typeface="Calibri Light"/>
                  <a:ea typeface="+mn-ea"/>
                  <a:cs typeface="+mn-cs"/>
                </a:rPr>
                <a:t>Pendidikan/ Pelatihan Kompetensi Pendidik</a:t>
              </a:r>
              <a:endParaRPr kumimoji="0" lang="id-ID" sz="1200" b="0" i="0" u="none" strike="sng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 Light"/>
                <a:ea typeface="+mn-ea"/>
                <a:cs typeface="+mn-cs"/>
              </a:endParaRPr>
            </a:p>
          </p:txBody>
        </p:sp>
        <p:sp>
          <p:nvSpPr>
            <p:cNvPr id="53" name="Rounded Rectangle 45">
              <a:extLst>
                <a:ext uri="{FF2B5EF4-FFF2-40B4-BE49-F238E27FC236}">
                  <a16:creationId xmlns:a16="http://schemas.microsoft.com/office/drawing/2014/main" id="{01D82D0C-6954-4F2C-90A2-F701B9259BB4}"/>
                </a:ext>
              </a:extLst>
            </p:cNvPr>
            <p:cNvSpPr/>
            <p:nvPr/>
          </p:nvSpPr>
          <p:spPr>
            <a:xfrm>
              <a:off x="6669998" y="1156240"/>
              <a:ext cx="3090777" cy="268121"/>
            </a:xfrm>
            <a:prstGeom prst="roundRect">
              <a:avLst/>
            </a:prstGeom>
            <a:solidFill>
              <a:schemeClr val="bg1"/>
            </a:solidFill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d-ID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44546A">
                      <a:lumMod val="50000"/>
                    </a:srgbClr>
                  </a:solidFill>
                  <a:effectLst/>
                  <a:uLnTx/>
                  <a:uFillTx/>
                  <a:latin typeface="Calibri Light"/>
                  <a:ea typeface="+mn-ea"/>
                  <a:cs typeface="+mn-cs"/>
                </a:rPr>
                <a:t>Penilaian Kinerja Pendidik</a:t>
              </a:r>
            </a:p>
          </p:txBody>
        </p:sp>
        <p:sp>
          <p:nvSpPr>
            <p:cNvPr id="29" name="Rounded Rectangle 45">
              <a:extLst>
                <a:ext uri="{FF2B5EF4-FFF2-40B4-BE49-F238E27FC236}">
                  <a16:creationId xmlns:a16="http://schemas.microsoft.com/office/drawing/2014/main" id="{2058E424-33B9-4C2B-AE92-83D1320EFD5A}"/>
                </a:ext>
              </a:extLst>
            </p:cNvPr>
            <p:cNvSpPr/>
            <p:nvPr/>
          </p:nvSpPr>
          <p:spPr>
            <a:xfrm>
              <a:off x="6669998" y="1806046"/>
              <a:ext cx="3090777" cy="268121"/>
            </a:xfrm>
            <a:prstGeom prst="roundRect">
              <a:avLst/>
            </a:prstGeom>
            <a:solidFill>
              <a:schemeClr val="bg1"/>
            </a:solidFill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4546A">
                      <a:lumMod val="50000"/>
                    </a:srgbClr>
                  </a:solidFill>
                  <a:effectLst/>
                  <a:uLnTx/>
                  <a:uFillTx/>
                  <a:latin typeface="Calibri Light"/>
                  <a:ea typeface="+mn-ea"/>
                  <a:cs typeface="+mn-cs"/>
                </a:rPr>
                <a:t>Sertifikasi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44546A">
                      <a:lumMod val="50000"/>
                    </a:srgbClr>
                  </a:solidFill>
                  <a:effectLst/>
                  <a:uLnTx/>
                  <a:uFillTx/>
                  <a:latin typeface="Calibri Light"/>
                  <a:ea typeface="+mn-ea"/>
                  <a:cs typeface="+mn-cs"/>
                </a:rPr>
                <a:t>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4546A">
                      <a:lumMod val="50000"/>
                    </a:srgbClr>
                  </a:solidFill>
                  <a:effectLst/>
                  <a:uLnTx/>
                  <a:uFillTx/>
                  <a:latin typeface="Calibri Light"/>
                  <a:ea typeface="+mn-ea"/>
                  <a:cs typeface="+mn-cs"/>
                </a:rPr>
                <a:t>Pendidik</a:t>
              </a:r>
              <a:endParaRPr kumimoji="0" lang="id-ID" sz="1200" b="0" i="0" u="none" strike="noStrike" kern="1200" cap="none" spc="0" normalizeH="0" baseline="0" noProof="0" dirty="0">
                <a:ln>
                  <a:noFill/>
                </a:ln>
                <a:solidFill>
                  <a:srgbClr val="44546A">
                    <a:lumMod val="50000"/>
                  </a:srgbClr>
                </a:solidFill>
                <a:effectLst/>
                <a:uLnTx/>
                <a:uFillTx/>
                <a:latin typeface="Calibri Light"/>
                <a:ea typeface="+mn-ea"/>
                <a:cs typeface="+mn-cs"/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8634421" y="3208416"/>
            <a:ext cx="3108707" cy="1226337"/>
            <a:chOff x="8634421" y="3208416"/>
            <a:chExt cx="3108707" cy="1226337"/>
          </a:xfrm>
        </p:grpSpPr>
        <p:sp>
          <p:nvSpPr>
            <p:cNvPr id="62" name="Rounded Rectangle 45">
              <a:extLst>
                <a:ext uri="{FF2B5EF4-FFF2-40B4-BE49-F238E27FC236}">
                  <a16:creationId xmlns:a16="http://schemas.microsoft.com/office/drawing/2014/main" id="{01D82D0C-6954-4F2C-90A2-F701B9259BB4}"/>
                </a:ext>
              </a:extLst>
            </p:cNvPr>
            <p:cNvSpPr/>
            <p:nvPr/>
          </p:nvSpPr>
          <p:spPr>
            <a:xfrm>
              <a:off x="8634421" y="3208416"/>
              <a:ext cx="3090777" cy="384513"/>
            </a:xfrm>
            <a:prstGeom prst="roundRect">
              <a:avLst/>
            </a:prstGeom>
            <a:solidFill>
              <a:schemeClr val="bg1"/>
            </a:solidFill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 Light"/>
                  <a:ea typeface="+mn-ea"/>
                  <a:cs typeface="+mn-cs"/>
                </a:rPr>
                <a:t>Bantuan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 Light"/>
                  <a:ea typeface="+mn-ea"/>
                  <a:cs typeface="+mn-cs"/>
                </a:rPr>
                <a:t>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 Light"/>
                  <a:ea typeface="+mn-ea"/>
                  <a:cs typeface="+mn-cs"/>
                </a:rPr>
                <a:t>biaya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 Light"/>
                  <a:ea typeface="+mn-ea"/>
                  <a:cs typeface="+mn-cs"/>
                </a:rPr>
                <a:t> Pendidikan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 Light"/>
                  <a:ea typeface="+mn-ea"/>
                  <a:cs typeface="+mn-cs"/>
                </a:rPr>
                <a:t>bagi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 Light"/>
                  <a:ea typeface="+mn-ea"/>
                  <a:cs typeface="+mn-cs"/>
                </a:rPr>
                <a:t>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 Light"/>
                  <a:ea typeface="+mn-ea"/>
                  <a:cs typeface="+mn-cs"/>
                </a:rPr>
                <a:t>siswa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 Light"/>
                  <a:ea typeface="+mn-ea"/>
                  <a:cs typeface="+mn-cs"/>
                </a:rPr>
                <a:t>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 Light"/>
                  <a:ea typeface="+mn-ea"/>
                  <a:cs typeface="+mn-cs"/>
                </a:rPr>
                <a:t>dan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 Light"/>
                  <a:ea typeface="+mn-ea"/>
                  <a:cs typeface="+mn-cs"/>
                </a:rPr>
                <a:t>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 Light"/>
                  <a:ea typeface="+mn-ea"/>
                  <a:cs typeface="+mn-cs"/>
                </a:rPr>
                <a:t>mahasiswa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 Light"/>
                  <a:ea typeface="+mn-ea"/>
                  <a:cs typeface="+mn-cs"/>
                </a:rPr>
                <a:t> di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 Light"/>
                  <a:ea typeface="+mn-ea"/>
                  <a:cs typeface="+mn-cs"/>
                </a:rPr>
                <a:t>daerah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 Light"/>
                  <a:ea typeface="+mn-ea"/>
                  <a:cs typeface="+mn-cs"/>
                </a:rPr>
                <a:t> 3T</a:t>
              </a:r>
              <a:r>
                <a:rPr kumimoji="0" lang="id-ID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 Light"/>
                  <a:ea typeface="+mn-ea"/>
                  <a:cs typeface="+mn-cs"/>
                </a:rPr>
                <a:t> dan Papua</a:t>
              </a:r>
            </a:p>
          </p:txBody>
        </p:sp>
        <p:sp>
          <p:nvSpPr>
            <p:cNvPr id="63" name="Rounded Rectangle 45">
              <a:extLst>
                <a:ext uri="{FF2B5EF4-FFF2-40B4-BE49-F238E27FC236}">
                  <a16:creationId xmlns:a16="http://schemas.microsoft.com/office/drawing/2014/main" id="{01D82D0C-6954-4F2C-90A2-F701B9259BB4}"/>
                </a:ext>
              </a:extLst>
            </p:cNvPr>
            <p:cNvSpPr/>
            <p:nvPr/>
          </p:nvSpPr>
          <p:spPr>
            <a:xfrm>
              <a:off x="8634421" y="3637738"/>
              <a:ext cx="3090777" cy="377655"/>
            </a:xfrm>
            <a:prstGeom prst="roundRect">
              <a:avLst/>
            </a:prstGeom>
            <a:solidFill>
              <a:schemeClr val="bg1"/>
            </a:solidFill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l" defTabSz="913982" rtl="0" eaLnBrk="1" fontAlgn="b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d-ID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 Light"/>
                  <a:ea typeface="+mn-ea"/>
                  <a:cs typeface="+mn-cs"/>
                </a:rPr>
                <a:t>Sar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 Light"/>
                  <a:ea typeface="+mn-ea"/>
                  <a:cs typeface="+mn-cs"/>
                </a:rPr>
                <a:t>ana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 Light"/>
                  <a:ea typeface="+mn-ea"/>
                  <a:cs typeface="+mn-cs"/>
                </a:rPr>
                <a:t>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 Light"/>
                  <a:ea typeface="+mn-ea"/>
                  <a:cs typeface="+mn-cs"/>
                </a:rPr>
                <a:t>Prasarana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 Light"/>
                  <a:ea typeface="+mn-ea"/>
                  <a:cs typeface="+mn-cs"/>
                </a:rPr>
                <a:t> di </a:t>
              </a:r>
              <a:r>
                <a:rPr kumimoji="0" lang="id-ID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 Light"/>
                  <a:ea typeface="+mn-ea"/>
                  <a:cs typeface="+mn-cs"/>
                </a:rPr>
                <a:t>Daerah 3T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 Light"/>
                  <a:ea typeface="+mn-ea"/>
                  <a:cs typeface="+mn-cs"/>
                </a:rPr>
                <a:t> </a:t>
              </a:r>
              <a:r>
                <a:rPr kumimoji="0" lang="id-ID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 Light"/>
                  <a:ea typeface="+mn-ea"/>
                  <a:cs typeface="+mn-cs"/>
                </a:rPr>
                <a:t>dan PT Luar Jawa</a:t>
              </a:r>
            </a:p>
          </p:txBody>
        </p:sp>
        <p:sp>
          <p:nvSpPr>
            <p:cNvPr id="24" name="Rounded Rectangle 45">
              <a:extLst>
                <a:ext uri="{FF2B5EF4-FFF2-40B4-BE49-F238E27FC236}">
                  <a16:creationId xmlns:a16="http://schemas.microsoft.com/office/drawing/2014/main" id="{01D82D0C-6954-4F2C-90A2-F701B9259BB4}"/>
                </a:ext>
              </a:extLst>
            </p:cNvPr>
            <p:cNvSpPr/>
            <p:nvPr/>
          </p:nvSpPr>
          <p:spPr>
            <a:xfrm>
              <a:off x="8652351" y="4072526"/>
              <a:ext cx="3090777" cy="362227"/>
            </a:xfrm>
            <a:prstGeom prst="roundRect">
              <a:avLst/>
            </a:prstGeom>
            <a:solidFill>
              <a:schemeClr val="bg1"/>
            </a:solidFill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l" defTabSz="913982" rtl="0" eaLnBrk="1" fontAlgn="b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 err="1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 Light"/>
                  <a:ea typeface="+mn-ea"/>
                  <a:cs typeface="+mn-cs"/>
                </a:rPr>
                <a:t>Pembelajaran</a:t>
              </a:r>
              <a:r>
                <a:rPr kumimoji="0" lang="en-US" sz="12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 Light"/>
                  <a:ea typeface="+mn-ea"/>
                  <a:cs typeface="+mn-cs"/>
                </a:rPr>
                <a:t> </a:t>
              </a:r>
              <a:r>
                <a:rPr kumimoji="0" lang="en-US" sz="1200" b="0" i="0" u="none" strike="noStrike" kern="1200" cap="none" spc="0" normalizeH="0" baseline="0" noProof="0" dirty="0" err="1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 Light"/>
                  <a:ea typeface="+mn-ea"/>
                  <a:cs typeface="+mn-cs"/>
                </a:rPr>
                <a:t>kontekstual</a:t>
              </a:r>
              <a:r>
                <a:rPr kumimoji="0" lang="en-US" sz="12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 Light"/>
                  <a:ea typeface="+mn-ea"/>
                  <a:cs typeface="+mn-cs"/>
                </a:rPr>
                <a:t> </a:t>
              </a:r>
              <a:r>
                <a:rPr kumimoji="0" lang="en-US" sz="1200" b="0" i="0" u="none" strike="noStrike" kern="1200" cap="none" spc="0" normalizeH="0" baseline="0" noProof="0" dirty="0" err="1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 Light"/>
                  <a:ea typeface="+mn-ea"/>
                  <a:cs typeface="+mn-cs"/>
                </a:rPr>
                <a:t>daerah</a:t>
              </a:r>
              <a:endParaRPr kumimoji="0" lang="id-ID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36230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39617" y="116632"/>
            <a:ext cx="7686699" cy="928670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289" tIns="45643" rIns="91289" bIns="45643" numCol="1" rtlCol="0" anchor="ctr" anchorCtr="0" compatLnSpc="1">
            <a:prstTxWarp prst="textNoShape">
              <a:avLst/>
            </a:prstTxWarp>
            <a:normAutofit/>
          </a:bodyPr>
          <a:lstStyle/>
          <a:p>
            <a:pPr lvl="2" defTabSz="912870"/>
            <a:r>
              <a:rPr lang="id-ID" sz="2000" dirty="0">
                <a:solidFill>
                  <a:srgbClr val="002060"/>
                </a:solidFill>
                <a:latin typeface="Calisto MT" pitchFamily="18" charset="0"/>
              </a:rPr>
              <a:t>Dukungan Program dan Kegiatan</a:t>
            </a:r>
            <a:br>
              <a:rPr lang="id-ID" sz="2000" dirty="0">
                <a:solidFill>
                  <a:srgbClr val="002060"/>
                </a:solidFill>
                <a:latin typeface="Calisto MT" pitchFamily="18" charset="0"/>
              </a:rPr>
            </a:br>
            <a:r>
              <a:rPr lang="id-ID" sz="2000" dirty="0">
                <a:solidFill>
                  <a:srgbClr val="002060"/>
                </a:solidFill>
                <a:latin typeface="Calisto MT" pitchFamily="18" charset="0"/>
              </a:rPr>
              <a:t>Kegiatan Prioritas Penerapan Kurikulum dan Pendidikan Karakter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21D5CB3-D9C5-4443-BD79-337ED0CB4BF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/>
          </p:nvPr>
        </p:nvGraphicFramePr>
        <p:xfrm>
          <a:off x="2048820" y="1484784"/>
          <a:ext cx="8248446" cy="474705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58232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533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1232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452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53924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31599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415082">
                <a:tc>
                  <a:txBody>
                    <a:bodyPr/>
                    <a:lstStyle/>
                    <a:p>
                      <a:pPr algn="ctr" fontAlgn="ctr"/>
                      <a:r>
                        <a:rPr lang="id-ID" sz="1200" b="1" u="none" strike="noStrike" dirty="0">
                          <a:effectLst/>
                        </a:rPr>
                        <a:t>Proyek Prioritas Nasional</a:t>
                      </a:r>
                      <a:endParaRPr lang="id-ID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d-ID" sz="1200" b="1" u="none" strike="noStrike" dirty="0">
                          <a:effectLst/>
                        </a:rPr>
                        <a:t>Proyek KL</a:t>
                      </a:r>
                      <a:endParaRPr lang="id-ID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d-ID" sz="1200" b="1" u="none" strike="noStrike" dirty="0">
                          <a:effectLst/>
                        </a:rPr>
                        <a:t>Program</a:t>
                      </a:r>
                      <a:endParaRPr lang="id-ID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d-ID" sz="1200" b="1" u="none" strike="noStrike" dirty="0">
                          <a:effectLst/>
                        </a:rPr>
                        <a:t>Kegiatan</a:t>
                      </a:r>
                      <a:endParaRPr lang="id-ID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d-ID" sz="1200" b="1" u="none" strike="noStrike" dirty="0">
                          <a:effectLst/>
                        </a:rPr>
                        <a:t>Output</a:t>
                      </a:r>
                      <a:endParaRPr lang="id-ID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d-ID" sz="1200" b="1" u="none" strike="noStrike" dirty="0">
                          <a:effectLst/>
                        </a:rPr>
                        <a:t>Lokasi</a:t>
                      </a:r>
                      <a:endParaRPr lang="id-ID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09625">
                <a:tc>
                  <a:txBody>
                    <a:bodyPr/>
                    <a:lstStyle/>
                    <a:p>
                      <a:pPr algn="l" fontAlgn="t"/>
                      <a:r>
                        <a:rPr lang="id-ID" sz="1200" u="none" strike="noStrike">
                          <a:effectLst/>
                        </a:rPr>
                        <a:t>Penerapan Kurikulum dan Pendidikan Karakter</a:t>
                      </a:r>
                      <a:endParaRPr lang="id-ID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id-ID" sz="1200" u="none" strike="noStrike" dirty="0">
                          <a:effectLst/>
                        </a:rPr>
                        <a:t>Pemanfaatan hasil kajian nilai budaya</a:t>
                      </a:r>
                      <a:endParaRPr lang="id-ID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id-ID" sz="1200" u="none" strike="noStrike">
                          <a:effectLst/>
                        </a:rPr>
                        <a:t>Program Pelestarian Budaya</a:t>
                      </a:r>
                      <a:endParaRPr lang="id-ID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id-ID" sz="1200" u="none" strike="noStrike">
                          <a:effectLst/>
                        </a:rPr>
                        <a:t>Pelestarian Nilai Budaya</a:t>
                      </a:r>
                      <a:endParaRPr lang="id-ID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id-ID" sz="1200" u="none" strike="noStrike">
                          <a:effectLst/>
                        </a:rPr>
                        <a:t>Nilai Budaya yang Dilestarikan</a:t>
                      </a:r>
                      <a:endParaRPr lang="id-ID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d-ID" sz="1200" u="none" strike="noStrike">
                          <a:effectLst/>
                        </a:rPr>
                        <a:t>UPT BPNB (Aceh, Kepri, Sumbar, Jabar, DIY, Bali, Kalbar, Sulsel, Sulut, Papua)</a:t>
                      </a:r>
                      <a:endParaRPr lang="id-ID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23850">
                <a:tc>
                  <a:txBody>
                    <a:bodyPr/>
                    <a:lstStyle/>
                    <a:p>
                      <a:pPr algn="l" fontAlgn="t"/>
                      <a:r>
                        <a:rPr lang="id-ID" sz="1200" u="none" strike="noStrike">
                          <a:effectLst/>
                        </a:rPr>
                        <a:t> </a:t>
                      </a:r>
                      <a:endParaRPr lang="id-ID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id-ID" sz="1200" u="none" strike="noStrike">
                          <a:effectLst/>
                        </a:rPr>
                        <a:t> </a:t>
                      </a:r>
                      <a:endParaRPr lang="id-ID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id-ID" sz="1200" u="none" strike="noStrike">
                          <a:effectLst/>
                        </a:rPr>
                        <a:t> </a:t>
                      </a:r>
                      <a:endParaRPr lang="id-ID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id-ID" sz="1200" u="none" strike="noStrike">
                          <a:effectLst/>
                        </a:rPr>
                        <a:t> </a:t>
                      </a:r>
                      <a:endParaRPr lang="id-ID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id-ID" sz="1200" u="none" strike="noStrike">
                          <a:effectLst/>
                        </a:rPr>
                        <a:t>Event Internalisasi Nilai Budaya</a:t>
                      </a:r>
                      <a:endParaRPr lang="id-ID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d-ID" sz="1200" u="none" strike="noStrike">
                          <a:effectLst/>
                        </a:rPr>
                        <a:t> </a:t>
                      </a:r>
                      <a:endParaRPr lang="id-ID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85775">
                <a:tc>
                  <a:txBody>
                    <a:bodyPr/>
                    <a:lstStyle/>
                    <a:p>
                      <a:pPr algn="l" fontAlgn="t"/>
                      <a:r>
                        <a:rPr lang="id-ID" sz="1200" u="none" strike="noStrike">
                          <a:effectLst/>
                        </a:rPr>
                        <a:t> </a:t>
                      </a:r>
                      <a:endParaRPr lang="id-ID" sz="12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id-ID" sz="1200" u="none" strike="noStrike">
                          <a:effectLst/>
                        </a:rPr>
                        <a:t> </a:t>
                      </a:r>
                      <a:endParaRPr lang="id-ID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id-ID" sz="1200" u="none" strike="noStrike">
                          <a:effectLst/>
                        </a:rPr>
                        <a:t> </a:t>
                      </a:r>
                      <a:endParaRPr lang="id-ID" sz="12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id-ID" sz="1200" u="none" strike="noStrike">
                          <a:effectLst/>
                        </a:rPr>
                        <a:t>Pengembangan Sejarah</a:t>
                      </a:r>
                      <a:endParaRPr lang="id-ID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id-ID" sz="1200" u="none" strike="noStrike">
                          <a:effectLst/>
                        </a:rPr>
                        <a:t>Pengetahuan Sejarah yang Disusun dan Dikelola</a:t>
                      </a:r>
                      <a:endParaRPr lang="id-ID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d-ID" sz="1200" u="none" strike="noStrike">
                          <a:effectLst/>
                        </a:rPr>
                        <a:t>Pusat</a:t>
                      </a:r>
                      <a:endParaRPr lang="id-ID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971550">
                <a:tc>
                  <a:txBody>
                    <a:bodyPr/>
                    <a:lstStyle/>
                    <a:p>
                      <a:pPr algn="l" fontAlgn="t"/>
                      <a:r>
                        <a:rPr lang="id-ID" sz="1200" u="none" strike="noStrike" dirty="0">
                          <a:effectLst/>
                        </a:rPr>
                        <a:t> </a:t>
                      </a:r>
                      <a:endParaRPr lang="id-ID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id-ID" sz="1200" u="none" strike="noStrike" dirty="0">
                          <a:effectLst/>
                        </a:rPr>
                        <a:t> </a:t>
                      </a:r>
                      <a:endParaRPr lang="id-ID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id-ID" sz="1200" u="none" strike="noStrike" dirty="0">
                          <a:effectLst/>
                        </a:rPr>
                        <a:t>Program Penelitian dan Pengembangan Kementerian Pendidikan dan Kebudayaan</a:t>
                      </a:r>
                      <a:endParaRPr lang="id-ID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id-ID" sz="1200" u="none" strike="noStrike" dirty="0">
                          <a:effectLst/>
                        </a:rPr>
                        <a:t>Penelitian dan Pengembangan Bidang Arkeologi</a:t>
                      </a:r>
                      <a:endParaRPr lang="id-ID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id-ID" sz="1200" u="none" strike="noStrike" dirty="0">
                          <a:effectLst/>
                        </a:rPr>
                        <a:t>Rumah Peradaban yang Dikembangkan</a:t>
                      </a:r>
                      <a:endParaRPr lang="id-ID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d-ID" sz="1200" u="none" strike="noStrike" dirty="0">
                          <a:effectLst/>
                        </a:rPr>
                        <a:t>Pusat</a:t>
                      </a:r>
                      <a:endParaRPr lang="id-ID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85775">
                <a:tc>
                  <a:txBody>
                    <a:bodyPr/>
                    <a:lstStyle/>
                    <a:p>
                      <a:pPr algn="l" fontAlgn="t"/>
                      <a:r>
                        <a:rPr lang="id-ID" sz="1200" u="none" strike="noStrike">
                          <a:effectLst/>
                        </a:rPr>
                        <a:t> </a:t>
                      </a:r>
                      <a:endParaRPr lang="id-ID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id-ID" sz="1200" u="none" strike="noStrike" dirty="0">
                          <a:effectLst/>
                        </a:rPr>
                        <a:t>Fasilitasi bidang kesejarahan</a:t>
                      </a:r>
                      <a:endParaRPr lang="id-ID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id-ID" sz="1200" u="none" strike="noStrike" dirty="0">
                          <a:effectLst/>
                        </a:rPr>
                        <a:t>Program Pelestarian Budaya</a:t>
                      </a:r>
                      <a:endParaRPr lang="id-ID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id-ID" sz="1200" u="none" strike="noStrike" dirty="0">
                          <a:effectLst/>
                        </a:rPr>
                        <a:t>Pengembangan Sejarah</a:t>
                      </a:r>
                      <a:endParaRPr lang="id-ID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id-ID" sz="1200" u="none" strike="noStrike" dirty="0">
                          <a:effectLst/>
                        </a:rPr>
                        <a:t>Event Sejarah yang Diapresiasi oleh Masyarakat</a:t>
                      </a:r>
                      <a:endParaRPr lang="id-ID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d-ID" sz="1200" u="none" strike="noStrike" dirty="0">
                          <a:effectLst/>
                        </a:rPr>
                        <a:t>Pusat</a:t>
                      </a:r>
                      <a:endParaRPr lang="id-ID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23850">
                <a:tc>
                  <a:txBody>
                    <a:bodyPr/>
                    <a:lstStyle/>
                    <a:p>
                      <a:pPr algn="l" fontAlgn="t"/>
                      <a:r>
                        <a:rPr lang="id-ID" sz="1200" u="none" strike="noStrike">
                          <a:effectLst/>
                        </a:rPr>
                        <a:t> </a:t>
                      </a:r>
                      <a:endParaRPr lang="id-ID" sz="12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id-ID" sz="1200" u="none" strike="noStrike">
                          <a:effectLst/>
                        </a:rPr>
                        <a:t> </a:t>
                      </a:r>
                      <a:endParaRPr lang="id-ID" sz="12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id-ID" sz="1200" u="none" strike="noStrike">
                          <a:effectLst/>
                        </a:rPr>
                        <a:t> </a:t>
                      </a:r>
                      <a:endParaRPr lang="id-ID" sz="12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id-ID" sz="1200" u="none" strike="noStrike">
                          <a:effectLst/>
                        </a:rPr>
                        <a:t> </a:t>
                      </a:r>
                      <a:endParaRPr lang="id-ID" sz="12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id-ID" sz="1200" u="none" strike="noStrike">
                          <a:effectLst/>
                        </a:rPr>
                        <a:t>Komunitas Sejarah yang Difasilitasi</a:t>
                      </a:r>
                      <a:endParaRPr lang="id-ID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d-ID" sz="1200" u="none" strike="noStrike" dirty="0">
                          <a:effectLst/>
                        </a:rPr>
                        <a:t>Pusat</a:t>
                      </a:r>
                      <a:endParaRPr lang="id-ID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23850">
                <a:tc>
                  <a:txBody>
                    <a:bodyPr/>
                    <a:lstStyle/>
                    <a:p>
                      <a:pPr algn="l" fontAlgn="t"/>
                      <a:endParaRPr lang="id-ID" sz="12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marL="0" algn="l" defTabSz="912870" rtl="0" eaLnBrk="1" fontAlgn="t" latinLnBrk="0" hangingPunct="1"/>
                      <a:r>
                        <a:rPr lang="id-ID" sz="12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Fasilitasi sarana kesenian di sekolah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algn="l" defTabSz="912870" rtl="0" eaLnBrk="1" fontAlgn="t" latinLnBrk="0" hangingPunct="1"/>
                      <a:r>
                        <a:rPr lang="id-ID" sz="12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Program Pelestarian Budaya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algn="l" defTabSz="912870" rtl="0" eaLnBrk="1" fontAlgn="t" latinLnBrk="0" hangingPunct="1"/>
                      <a:r>
                        <a:rPr lang="id-ID" sz="12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Pembinaan Kesenian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algn="l" defTabSz="912870" rtl="0" eaLnBrk="1" fontAlgn="t" latinLnBrk="0" hangingPunct="1"/>
                      <a:r>
                        <a:rPr lang="id-ID" sz="12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Sarana Kesenian di Sekolah yang Difasilitasi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algn="ctr" defTabSz="912870" rtl="0" eaLnBrk="1" fontAlgn="t" latinLnBrk="0" hangingPunct="1"/>
                      <a:r>
                        <a:rPr lang="id-ID" sz="12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Pusat (proposal based)</a:t>
                      </a: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179015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4A15699-4C16-4ADA-BA9E-AAB8B59A98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92C646E-8A71-4229-9321-274B093DFD02}" type="slidenum">
              <a:rPr kumimoji="0" lang="id-ID" sz="1368" b="1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24</a:t>
            </a:fld>
            <a:endParaRPr kumimoji="0" lang="id-ID" sz="1368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" name="Title 69">
            <a:extLst>
              <a:ext uri="{FF2B5EF4-FFF2-40B4-BE49-F238E27FC236}">
                <a16:creationId xmlns:a16="http://schemas.microsoft.com/office/drawing/2014/main" id="{E0081953-5DF0-4E42-886A-BB35740F6B3A}"/>
              </a:ext>
            </a:extLst>
          </p:cNvPr>
          <p:cNvSpPr txBox="1">
            <a:spLocks/>
          </p:cNvSpPr>
          <p:nvPr/>
        </p:nvSpPr>
        <p:spPr>
          <a:xfrm>
            <a:off x="586369" y="130896"/>
            <a:ext cx="10953523" cy="396686"/>
          </a:xfrm>
          <a:prstGeom prst="rect">
            <a:avLst/>
          </a:prstGeom>
          <a:noFill/>
        </p:spPr>
        <p:txBody>
          <a:bodyPr wrap="square" lIns="88052" tIns="44025" rIns="88052" bIns="44025" rtlCol="0">
            <a:spAutoFit/>
          </a:bodyPr>
          <a:lstStyle>
            <a:defPPr>
              <a:defRPr lang="en-US"/>
            </a:defPPr>
            <a:lvl1pPr algn="ctr" defTabSz="913982">
              <a:defRPr sz="2400" b="1">
                <a:solidFill>
                  <a:srgbClr val="00406F"/>
                </a:solidFill>
                <a:latin typeface="+mj-lt"/>
              </a:defRPr>
            </a:lvl1pPr>
          </a:lstStyle>
          <a:p>
            <a:pPr marL="0" marR="0" lvl="0" indent="0" algn="ctr" defTabSz="91398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d-ID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406F"/>
                </a:solidFill>
                <a:effectLst/>
                <a:uLnTx/>
                <a:uFillTx/>
                <a:latin typeface="Calibri Light"/>
                <a:ea typeface="+mn-ea"/>
                <a:cs typeface="+mn-cs"/>
              </a:rPr>
              <a:t>PROGRAM </a:t>
            </a:r>
            <a:r>
              <a:rPr kumimoji="0" lang="id-ID" sz="2000" b="1" i="0" u="none" strike="noStrike" kern="1200" cap="none" spc="0" normalizeH="0" baseline="0" noProof="0" dirty="0">
                <a:ln>
                  <a:noFill/>
                </a:ln>
                <a:solidFill>
                  <a:srgbClr val="00406F"/>
                </a:solidFill>
                <a:effectLst/>
                <a:uLnTx/>
                <a:uFillTx/>
                <a:latin typeface="Calibri Light"/>
                <a:ea typeface="+mn-ea"/>
                <a:cs typeface="+mn-cs"/>
              </a:rPr>
              <a:t>PRIORITAS </a:t>
            </a:r>
            <a:r>
              <a:rPr kumimoji="0" lang="id-ID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406F"/>
                </a:solidFill>
                <a:effectLst/>
                <a:uLnTx/>
                <a:uFillTx/>
                <a:latin typeface="Calibri Light"/>
                <a:ea typeface="+mn-ea"/>
                <a:cs typeface="+mn-cs"/>
              </a:rPr>
              <a:t>5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406F"/>
                </a:solidFill>
                <a:effectLst/>
                <a:uLnTx/>
                <a:uFillTx/>
                <a:latin typeface="Calibri Light"/>
                <a:ea typeface="+mn-ea"/>
                <a:cs typeface="+mn-cs"/>
              </a:rPr>
              <a:t> </a:t>
            </a:r>
            <a:r>
              <a:rPr kumimoji="0" lang="id-ID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406F"/>
                </a:solidFill>
                <a:effectLst/>
                <a:uLnTx/>
                <a:uFillTx/>
                <a:latin typeface="Calibri Light"/>
                <a:ea typeface="Cambria" charset="0"/>
                <a:cs typeface="Cambria" charset="0"/>
              </a:rPr>
              <a:t>PENINGKATAN </a:t>
            </a:r>
            <a:r>
              <a:rPr kumimoji="0" lang="id-ID" sz="2000" b="1" i="0" u="none" strike="noStrike" kern="1200" cap="none" spc="0" normalizeH="0" baseline="0" noProof="0" dirty="0">
                <a:ln>
                  <a:noFill/>
                </a:ln>
                <a:solidFill>
                  <a:srgbClr val="00406F"/>
                </a:solidFill>
                <a:effectLst/>
                <a:uLnTx/>
                <a:uFillTx/>
                <a:latin typeface="Calibri Light"/>
                <a:ea typeface="Cambria" charset="0"/>
                <a:cs typeface="Cambria" charset="0"/>
              </a:rPr>
              <a:t>TATA KELOLA LAYANAN </a:t>
            </a:r>
            <a:r>
              <a:rPr kumimoji="0" lang="id-ID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406F"/>
                </a:solidFill>
                <a:effectLst/>
                <a:uLnTx/>
                <a:uFillTx/>
                <a:latin typeface="Calibri Light"/>
                <a:ea typeface="Cambria" charset="0"/>
                <a:cs typeface="Cambria" charset="0"/>
              </a:rPr>
              <a:t>DASAR</a:t>
            </a:r>
            <a:endParaRPr kumimoji="0" lang="en-US" sz="2000" b="1" i="0" u="none" strike="noStrike" kern="1200" cap="none" spc="0" normalizeH="0" baseline="0" noProof="0" dirty="0" smtClean="0">
              <a:ln>
                <a:noFill/>
              </a:ln>
              <a:solidFill>
                <a:srgbClr val="00406F"/>
              </a:solidFill>
              <a:effectLst/>
              <a:uLnTx/>
              <a:uFillTx/>
              <a:latin typeface="Calibri Light"/>
              <a:ea typeface="Cambria" charset="0"/>
              <a:cs typeface="Cambria" charset="0"/>
            </a:endParaRPr>
          </a:p>
        </p:txBody>
      </p:sp>
      <p:graphicFrame>
        <p:nvGraphicFramePr>
          <p:cNvPr id="4" name="Diagram 3">
            <a:extLst>
              <a:ext uri="{FF2B5EF4-FFF2-40B4-BE49-F238E27FC236}">
                <a16:creationId xmlns:a16="http://schemas.microsoft.com/office/drawing/2014/main" id="{9C0758C8-6E97-441E-A7BA-C5D9067EBE91}"/>
              </a:ext>
            </a:extLst>
          </p:cNvPr>
          <p:cNvGraphicFramePr/>
          <p:nvPr>
            <p:extLst/>
          </p:nvPr>
        </p:nvGraphicFramePr>
        <p:xfrm>
          <a:off x="2456358" y="1184552"/>
          <a:ext cx="6670300" cy="529450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5" name="Group 18">
            <a:extLst>
              <a:ext uri="{FF2B5EF4-FFF2-40B4-BE49-F238E27FC236}">
                <a16:creationId xmlns:a16="http://schemas.microsoft.com/office/drawing/2014/main" id="{A17FE087-6947-4C7B-951C-6F740A82D1C8}"/>
              </a:ext>
            </a:extLst>
          </p:cNvPr>
          <p:cNvGrpSpPr/>
          <p:nvPr/>
        </p:nvGrpSpPr>
        <p:grpSpPr>
          <a:xfrm>
            <a:off x="3158304" y="1299141"/>
            <a:ext cx="2071652" cy="457387"/>
            <a:chOff x="3176932" y="644043"/>
            <a:chExt cx="2206248" cy="468052"/>
          </a:xfrm>
          <a:solidFill>
            <a:schemeClr val="accent2"/>
          </a:solidFill>
        </p:grpSpPr>
        <p:cxnSp>
          <p:nvCxnSpPr>
            <p:cNvPr id="6" name="Elbow Connector 67">
              <a:extLst>
                <a:ext uri="{FF2B5EF4-FFF2-40B4-BE49-F238E27FC236}">
                  <a16:creationId xmlns:a16="http://schemas.microsoft.com/office/drawing/2014/main" id="{1B46D627-BFE8-446F-A869-D134A5F30B79}"/>
                </a:ext>
              </a:extLst>
            </p:cNvPr>
            <p:cNvCxnSpPr/>
            <p:nvPr/>
          </p:nvCxnSpPr>
          <p:spPr>
            <a:xfrm rot="10800000" flipV="1">
              <a:off x="4771742" y="732350"/>
              <a:ext cx="611438" cy="145721"/>
            </a:xfrm>
            <a:prstGeom prst="bentConnector3">
              <a:avLst>
                <a:gd name="adj1" fmla="val 50000"/>
              </a:avLst>
            </a:prstGeom>
            <a:grpFill/>
            <a:ln w="22225">
              <a:solidFill>
                <a:schemeClr val="accent2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80A6BE34-D027-49D1-A390-E3D594D70EC0}"/>
                </a:ext>
              </a:extLst>
            </p:cNvPr>
            <p:cNvSpPr/>
            <p:nvPr/>
          </p:nvSpPr>
          <p:spPr>
            <a:xfrm>
              <a:off x="3176932" y="644043"/>
              <a:ext cx="1594807" cy="468052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89314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d-ID" sz="1368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mbria" charset="0"/>
                  <a:ea typeface="Cambria" charset="0"/>
                  <a:cs typeface="Cambria" charset="0"/>
                </a:rPr>
                <a:t>KEGIATAN PRIORITAS</a:t>
              </a:r>
            </a:p>
          </p:txBody>
        </p:sp>
      </p:grpSp>
      <p:grpSp>
        <p:nvGrpSpPr>
          <p:cNvPr id="10" name="Group 16">
            <a:extLst>
              <a:ext uri="{FF2B5EF4-FFF2-40B4-BE49-F238E27FC236}">
                <a16:creationId xmlns:a16="http://schemas.microsoft.com/office/drawing/2014/main" id="{D70E38F8-E6A4-40CC-944C-82F511F74185}"/>
              </a:ext>
            </a:extLst>
          </p:cNvPr>
          <p:cNvGrpSpPr/>
          <p:nvPr/>
        </p:nvGrpSpPr>
        <p:grpSpPr>
          <a:xfrm>
            <a:off x="6086122" y="2095655"/>
            <a:ext cx="3899097" cy="1163988"/>
            <a:chOff x="5623771" y="5307416"/>
            <a:chExt cx="4033193" cy="1089101"/>
          </a:xfrm>
          <a:solidFill>
            <a:schemeClr val="accent1"/>
          </a:solidFill>
        </p:grpSpPr>
        <p:cxnSp>
          <p:nvCxnSpPr>
            <p:cNvPr id="11" name="Elbow Connector 64">
              <a:extLst>
                <a:ext uri="{FF2B5EF4-FFF2-40B4-BE49-F238E27FC236}">
                  <a16:creationId xmlns:a16="http://schemas.microsoft.com/office/drawing/2014/main" id="{68287E54-DEC3-4D6B-8C91-F002176EC68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623771" y="5498960"/>
              <a:ext cx="2493559" cy="897557"/>
            </a:xfrm>
            <a:prstGeom prst="bentConnector3">
              <a:avLst>
                <a:gd name="adj1" fmla="val 25687"/>
              </a:avLst>
            </a:prstGeom>
            <a:grpFill/>
            <a:ln w="22225">
              <a:solidFill>
                <a:schemeClr val="accent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A0470BA5-D97A-469F-BACD-3271AC8A0B4B}"/>
                </a:ext>
              </a:extLst>
            </p:cNvPr>
            <p:cNvSpPr/>
            <p:nvPr/>
          </p:nvSpPr>
          <p:spPr>
            <a:xfrm>
              <a:off x="8117330" y="5307416"/>
              <a:ext cx="1539634" cy="51376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89314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d-ID" sz="1368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mbria" charset="0"/>
                  <a:ea typeface="Cambria" charset="0"/>
                  <a:cs typeface="Cambria" charset="0"/>
                </a:rPr>
                <a:t>PROGRAM PRIORITAS</a:t>
              </a:r>
            </a:p>
          </p:txBody>
        </p:sp>
      </p:grpSp>
      <p:grpSp>
        <p:nvGrpSpPr>
          <p:cNvPr id="13" name="Group 17">
            <a:extLst>
              <a:ext uri="{FF2B5EF4-FFF2-40B4-BE49-F238E27FC236}">
                <a16:creationId xmlns:a16="http://schemas.microsoft.com/office/drawing/2014/main" id="{75707CB6-E0B8-4648-BDA8-755DC904BC96}"/>
              </a:ext>
            </a:extLst>
          </p:cNvPr>
          <p:cNvGrpSpPr/>
          <p:nvPr/>
        </p:nvGrpSpPr>
        <p:grpSpPr>
          <a:xfrm>
            <a:off x="834171" y="1860970"/>
            <a:ext cx="1417072" cy="1070872"/>
            <a:chOff x="1236624" y="4259360"/>
            <a:chExt cx="975431" cy="1095842"/>
          </a:xfrm>
        </p:grpSpPr>
        <p:cxnSp>
          <p:nvCxnSpPr>
            <p:cNvPr id="14" name="Elbow Connector 70">
              <a:extLst>
                <a:ext uri="{FF2B5EF4-FFF2-40B4-BE49-F238E27FC236}">
                  <a16:creationId xmlns:a16="http://schemas.microsoft.com/office/drawing/2014/main" id="{07361EAD-FDB6-460A-B649-B54B895ED588}"/>
                </a:ext>
              </a:extLst>
            </p:cNvPr>
            <p:cNvCxnSpPr>
              <a:cxnSpLocks/>
            </p:cNvCxnSpPr>
            <p:nvPr/>
          </p:nvCxnSpPr>
          <p:spPr>
            <a:xfrm rot="16200000" flipV="1">
              <a:off x="1461126" y="4931199"/>
              <a:ext cx="593006" cy="254999"/>
            </a:xfrm>
            <a:prstGeom prst="bentConnector3">
              <a:avLst>
                <a:gd name="adj1" fmla="val 50000"/>
              </a:avLst>
            </a:prstGeom>
            <a:ln w="22225">
              <a:solidFill>
                <a:srgbClr val="92D05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7DAB41D8-4E19-4C16-96E5-550306598648}"/>
                </a:ext>
              </a:extLst>
            </p:cNvPr>
            <p:cNvSpPr/>
            <p:nvPr/>
          </p:nvSpPr>
          <p:spPr>
            <a:xfrm>
              <a:off x="1236624" y="4259360"/>
              <a:ext cx="975431" cy="468052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89314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d-ID" sz="1368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 Light"/>
                  <a:ea typeface="+mn-ea"/>
                  <a:cs typeface="+mn-cs"/>
                </a:rPr>
                <a:t>PROYEK PRIORITAS</a:t>
              </a: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612511" y="2931843"/>
            <a:ext cx="2476930" cy="1170213"/>
            <a:chOff x="186546" y="3578473"/>
            <a:chExt cx="3102186" cy="1197500"/>
          </a:xfrm>
        </p:grpSpPr>
        <p:sp>
          <p:nvSpPr>
            <p:cNvPr id="61" name="Rounded Rectangle 45">
              <a:extLst>
                <a:ext uri="{FF2B5EF4-FFF2-40B4-BE49-F238E27FC236}">
                  <a16:creationId xmlns:a16="http://schemas.microsoft.com/office/drawing/2014/main" id="{01D82D0C-6954-4F2C-90A2-F701B9259BB4}"/>
                </a:ext>
              </a:extLst>
            </p:cNvPr>
            <p:cNvSpPr/>
            <p:nvPr/>
          </p:nvSpPr>
          <p:spPr>
            <a:xfrm>
              <a:off x="197955" y="4442125"/>
              <a:ext cx="3090777" cy="333848"/>
            </a:xfrm>
            <a:prstGeom prst="roundRect">
              <a:avLst/>
            </a:prstGeom>
            <a:solidFill>
              <a:schemeClr val="bg1"/>
            </a:solidFill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d-ID" sz="1173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 Light"/>
                  <a:ea typeface="+mn-ea"/>
                  <a:cs typeface="+mn-cs"/>
                </a:rPr>
                <a:t>Kejuaraan Olahraga Berjenjang dan Berkelanjutan</a:t>
              </a:r>
            </a:p>
          </p:txBody>
        </p:sp>
        <p:sp>
          <p:nvSpPr>
            <p:cNvPr id="62" name="Rounded Rectangle 45">
              <a:extLst>
                <a:ext uri="{FF2B5EF4-FFF2-40B4-BE49-F238E27FC236}">
                  <a16:creationId xmlns:a16="http://schemas.microsoft.com/office/drawing/2014/main" id="{01D82D0C-6954-4F2C-90A2-F701B9259BB4}"/>
                </a:ext>
              </a:extLst>
            </p:cNvPr>
            <p:cNvSpPr/>
            <p:nvPr/>
          </p:nvSpPr>
          <p:spPr>
            <a:xfrm>
              <a:off x="186546" y="3578473"/>
              <a:ext cx="3090777" cy="333848"/>
            </a:xfrm>
            <a:prstGeom prst="roundRect">
              <a:avLst/>
            </a:prstGeom>
            <a:solidFill>
              <a:schemeClr val="bg1"/>
            </a:solidFill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d-ID" sz="1173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 Light"/>
                  <a:ea typeface="+mn-ea"/>
                  <a:cs typeface="+mn-cs"/>
                </a:rPr>
                <a:t>Penataan Kelembagaan Keolahragaan</a:t>
              </a:r>
            </a:p>
          </p:txBody>
        </p:sp>
        <p:sp>
          <p:nvSpPr>
            <p:cNvPr id="63" name="Rounded Rectangle 45">
              <a:extLst>
                <a:ext uri="{FF2B5EF4-FFF2-40B4-BE49-F238E27FC236}">
                  <a16:creationId xmlns:a16="http://schemas.microsoft.com/office/drawing/2014/main" id="{01D82D0C-6954-4F2C-90A2-F701B9259BB4}"/>
                </a:ext>
              </a:extLst>
            </p:cNvPr>
            <p:cNvSpPr/>
            <p:nvPr/>
          </p:nvSpPr>
          <p:spPr>
            <a:xfrm>
              <a:off x="197955" y="3952018"/>
              <a:ext cx="3090777" cy="452007"/>
            </a:xfrm>
            <a:prstGeom prst="roundRect">
              <a:avLst/>
            </a:prstGeom>
            <a:solidFill>
              <a:schemeClr val="bg1"/>
            </a:solidFill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d-ID" sz="1173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 Light"/>
                  <a:ea typeface="+mn-ea"/>
                  <a:cs typeface="+mn-cs"/>
                </a:rPr>
                <a:t>Standardisasi Sarana dan Prasarana Olahraga</a:t>
              </a:r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EB8CEFCD-2A4E-43B8-B351-4A3DF1B08B1C}"/>
              </a:ext>
            </a:extLst>
          </p:cNvPr>
          <p:cNvGrpSpPr/>
          <p:nvPr/>
        </p:nvGrpSpPr>
        <p:grpSpPr>
          <a:xfrm>
            <a:off x="6336720" y="1024922"/>
            <a:ext cx="2472604" cy="608762"/>
            <a:chOff x="6398093" y="1025671"/>
            <a:chExt cx="2246374" cy="622957"/>
          </a:xfrm>
        </p:grpSpPr>
        <p:sp>
          <p:nvSpPr>
            <p:cNvPr id="23" name="Rounded Rectangle 45">
              <a:extLst>
                <a:ext uri="{FF2B5EF4-FFF2-40B4-BE49-F238E27FC236}">
                  <a16:creationId xmlns:a16="http://schemas.microsoft.com/office/drawing/2014/main" id="{10BB1DCD-E34D-4844-8010-975599CBE839}"/>
                </a:ext>
              </a:extLst>
            </p:cNvPr>
            <p:cNvSpPr/>
            <p:nvPr/>
          </p:nvSpPr>
          <p:spPr>
            <a:xfrm>
              <a:off x="6398093" y="1025671"/>
              <a:ext cx="2246374" cy="278002"/>
            </a:xfrm>
            <a:prstGeom prst="roundRect">
              <a:avLst/>
            </a:prstGeom>
            <a:solidFill>
              <a:schemeClr val="bg1"/>
            </a:solidFill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d-ID" sz="1173" b="0" i="0" u="none" strike="noStrike" kern="1200" cap="none" spc="0" normalizeH="0" baseline="0" noProof="0" dirty="0">
                  <a:ln>
                    <a:noFill/>
                  </a:ln>
                  <a:solidFill>
                    <a:srgbClr val="44546A">
                      <a:lumMod val="50000"/>
                    </a:srgbClr>
                  </a:solidFill>
                  <a:effectLst/>
                  <a:uLnTx/>
                  <a:uFillTx/>
                  <a:latin typeface="Calibri Light"/>
                  <a:ea typeface="+mn-ea"/>
                  <a:cs typeface="+mn-cs"/>
                </a:rPr>
                <a:t>Pengaduan program terpadu</a:t>
              </a:r>
            </a:p>
          </p:txBody>
        </p:sp>
        <p:sp>
          <p:nvSpPr>
            <p:cNvPr id="24" name="Rounded Rectangle 45">
              <a:extLst>
                <a:ext uri="{FF2B5EF4-FFF2-40B4-BE49-F238E27FC236}">
                  <a16:creationId xmlns:a16="http://schemas.microsoft.com/office/drawing/2014/main" id="{89287297-FF15-4A5A-BE7B-1404819A2BBC}"/>
                </a:ext>
              </a:extLst>
            </p:cNvPr>
            <p:cNvSpPr/>
            <p:nvPr/>
          </p:nvSpPr>
          <p:spPr>
            <a:xfrm>
              <a:off x="6398093" y="1343773"/>
              <a:ext cx="2246374" cy="304855"/>
            </a:xfrm>
            <a:prstGeom prst="roundRect">
              <a:avLst/>
            </a:prstGeom>
            <a:solidFill>
              <a:schemeClr val="bg1"/>
            </a:solidFill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d-ID" sz="1173" b="0" i="0" u="none" strike="noStrike" kern="1200" cap="none" spc="0" normalizeH="0" baseline="0" noProof="0" dirty="0">
                  <a:ln>
                    <a:noFill/>
                  </a:ln>
                  <a:solidFill>
                    <a:srgbClr val="44546A">
                      <a:lumMod val="50000"/>
                    </a:srgbClr>
                  </a:solidFill>
                  <a:effectLst/>
                  <a:uLnTx/>
                  <a:uFillTx/>
                  <a:latin typeface="Calibri Light"/>
                  <a:ea typeface="+mn-ea"/>
                  <a:cs typeface="+mn-cs"/>
                </a:rPr>
                <a:t>Verifikasi – Validasi Data Penduduk</a:t>
              </a:r>
            </a:p>
          </p:txBody>
        </p: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36EB7E8A-F8E3-4AE9-8BF1-FF2FB90892F2}"/>
              </a:ext>
            </a:extLst>
          </p:cNvPr>
          <p:cNvGrpSpPr/>
          <p:nvPr/>
        </p:nvGrpSpPr>
        <p:grpSpPr>
          <a:xfrm>
            <a:off x="7747330" y="5070057"/>
            <a:ext cx="2750382" cy="1232448"/>
            <a:chOff x="177178" y="3215539"/>
            <a:chExt cx="3111554" cy="1126266"/>
          </a:xfrm>
        </p:grpSpPr>
        <p:sp>
          <p:nvSpPr>
            <p:cNvPr id="27" name="Rounded Rectangle 45">
              <a:extLst>
                <a:ext uri="{FF2B5EF4-FFF2-40B4-BE49-F238E27FC236}">
                  <a16:creationId xmlns:a16="http://schemas.microsoft.com/office/drawing/2014/main" id="{D3FBA5A3-5F7A-405C-B0B8-F45C130BB256}"/>
                </a:ext>
              </a:extLst>
            </p:cNvPr>
            <p:cNvSpPr/>
            <p:nvPr/>
          </p:nvSpPr>
          <p:spPr>
            <a:xfrm>
              <a:off x="186546" y="3578473"/>
              <a:ext cx="3090777" cy="333848"/>
            </a:xfrm>
            <a:prstGeom prst="roundRect">
              <a:avLst/>
            </a:prstGeom>
            <a:solidFill>
              <a:schemeClr val="bg1"/>
            </a:solidFill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d-ID" sz="1173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 Light"/>
                  <a:ea typeface="+mn-ea"/>
                  <a:cs typeface="+mn-cs"/>
                </a:rPr>
                <a:t>Peningkatan kapasitas layanan bagi korban KtPA dan TPPO</a:t>
              </a:r>
            </a:p>
          </p:txBody>
        </p:sp>
        <p:sp>
          <p:nvSpPr>
            <p:cNvPr id="28" name="Rounded Rectangle 45">
              <a:extLst>
                <a:ext uri="{FF2B5EF4-FFF2-40B4-BE49-F238E27FC236}">
                  <a16:creationId xmlns:a16="http://schemas.microsoft.com/office/drawing/2014/main" id="{A68EFE99-CCF2-4DD4-826A-7EBE1A0DBC2E}"/>
                </a:ext>
              </a:extLst>
            </p:cNvPr>
            <p:cNvSpPr/>
            <p:nvPr/>
          </p:nvSpPr>
          <p:spPr>
            <a:xfrm>
              <a:off x="197955" y="3946944"/>
              <a:ext cx="3090777" cy="394861"/>
            </a:xfrm>
            <a:prstGeom prst="roundRect">
              <a:avLst/>
            </a:prstGeom>
            <a:solidFill>
              <a:schemeClr val="bg1"/>
            </a:solidFill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d-ID" sz="1173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 Light"/>
                  <a:ea typeface="+mn-ea"/>
                  <a:cs typeface="+mn-cs"/>
                </a:rPr>
                <a:t>Peningkatan kapasitas kelembagaan</a:t>
              </a:r>
            </a:p>
          </p:txBody>
        </p:sp>
        <p:sp>
          <p:nvSpPr>
            <p:cNvPr id="37" name="Rounded Rectangle 45">
              <a:extLst>
                <a:ext uri="{FF2B5EF4-FFF2-40B4-BE49-F238E27FC236}">
                  <a16:creationId xmlns:a16="http://schemas.microsoft.com/office/drawing/2014/main" id="{D3FBA5A3-5F7A-405C-B0B8-F45C130BB256}"/>
                </a:ext>
              </a:extLst>
            </p:cNvPr>
            <p:cNvSpPr/>
            <p:nvPr/>
          </p:nvSpPr>
          <p:spPr>
            <a:xfrm>
              <a:off x="177178" y="3215539"/>
              <a:ext cx="3090777" cy="333848"/>
            </a:xfrm>
            <a:prstGeom prst="roundRect">
              <a:avLst/>
            </a:prstGeom>
            <a:solidFill>
              <a:schemeClr val="bg1"/>
            </a:solidFill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d-ID" sz="1173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 Light"/>
                  <a:ea typeface="+mn-ea"/>
                  <a:cs typeface="+mn-cs"/>
                </a:rPr>
                <a:t>Perbaikan sistem pencegahan tindak kekerasan </a:t>
              </a:r>
            </a:p>
          </p:txBody>
        </p:sp>
      </p:grpSp>
      <p:sp>
        <p:nvSpPr>
          <p:cNvPr id="38" name="Rounded Rectangle 45">
            <a:extLst>
              <a:ext uri="{FF2B5EF4-FFF2-40B4-BE49-F238E27FC236}">
                <a16:creationId xmlns:a16="http://schemas.microsoft.com/office/drawing/2014/main" id="{6F085179-C908-47D0-880B-DDF7FA6282BD}"/>
              </a:ext>
            </a:extLst>
          </p:cNvPr>
          <p:cNvSpPr/>
          <p:nvPr/>
        </p:nvSpPr>
        <p:spPr>
          <a:xfrm>
            <a:off x="6336720" y="1662172"/>
            <a:ext cx="2472604" cy="256932"/>
          </a:xfrm>
          <a:prstGeom prst="roundRect">
            <a:avLst/>
          </a:prstGeom>
          <a:solidFill>
            <a:schemeClr val="bg1"/>
          </a:solidFill>
          <a:ln w="317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d-ID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/>
                <a:ea typeface="+mn-ea"/>
                <a:cs typeface="+mn-cs"/>
              </a:rPr>
              <a:t>Pendampingan Masyarakat</a:t>
            </a:r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CBD63C2B-3479-4C0B-8942-472612F872EB}"/>
              </a:ext>
            </a:extLst>
          </p:cNvPr>
          <p:cNvGrpSpPr/>
          <p:nvPr/>
        </p:nvGrpSpPr>
        <p:grpSpPr>
          <a:xfrm>
            <a:off x="8474911" y="2878406"/>
            <a:ext cx="2736381" cy="1656637"/>
            <a:chOff x="186546" y="3529546"/>
            <a:chExt cx="3102186" cy="1425958"/>
          </a:xfrm>
        </p:grpSpPr>
        <p:sp>
          <p:nvSpPr>
            <p:cNvPr id="40" name="Rounded Rectangle 45">
              <a:extLst>
                <a:ext uri="{FF2B5EF4-FFF2-40B4-BE49-F238E27FC236}">
                  <a16:creationId xmlns:a16="http://schemas.microsoft.com/office/drawing/2014/main" id="{E5E6184A-2B5C-4226-8CD9-9F0C5ECC0C70}"/>
                </a:ext>
              </a:extLst>
            </p:cNvPr>
            <p:cNvSpPr/>
            <p:nvPr/>
          </p:nvSpPr>
          <p:spPr>
            <a:xfrm>
              <a:off x="189651" y="4474359"/>
              <a:ext cx="3090777" cy="481145"/>
            </a:xfrm>
            <a:prstGeom prst="roundRect">
              <a:avLst/>
            </a:prstGeom>
            <a:solidFill>
              <a:schemeClr val="bg1"/>
            </a:solidFill>
            <a:ln w="31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d-ID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Calibri Light"/>
                  <a:ea typeface="+mn-ea"/>
                  <a:cs typeface="+mn-cs"/>
                </a:rPr>
                <a:t>Peningkatan ketersediaan dan kualitas statistik hayati yang akurat bagi pembangunan lintas sektor</a:t>
              </a:r>
            </a:p>
          </p:txBody>
        </p:sp>
        <p:sp>
          <p:nvSpPr>
            <p:cNvPr id="41" name="Rounded Rectangle 45">
              <a:extLst>
                <a:ext uri="{FF2B5EF4-FFF2-40B4-BE49-F238E27FC236}">
                  <a16:creationId xmlns:a16="http://schemas.microsoft.com/office/drawing/2014/main" id="{6533DA2E-4043-4032-9A50-FA3D07290034}"/>
                </a:ext>
              </a:extLst>
            </p:cNvPr>
            <p:cNvSpPr/>
            <p:nvPr/>
          </p:nvSpPr>
          <p:spPr>
            <a:xfrm>
              <a:off x="186546" y="3529546"/>
              <a:ext cx="3090777" cy="417398"/>
            </a:xfrm>
            <a:prstGeom prst="roundRect">
              <a:avLst/>
            </a:prstGeom>
            <a:solidFill>
              <a:schemeClr val="bg1"/>
            </a:solidFill>
            <a:ln w="31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d-ID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 Light"/>
                  <a:ea typeface="+mn-ea"/>
                  <a:cs typeface="+mn-cs"/>
                </a:rPr>
                <a:t>Percepatan kepemilikan akta kelahiran </a:t>
              </a:r>
            </a:p>
          </p:txBody>
        </p:sp>
        <p:sp>
          <p:nvSpPr>
            <p:cNvPr id="42" name="Rounded Rectangle 45">
              <a:extLst>
                <a:ext uri="{FF2B5EF4-FFF2-40B4-BE49-F238E27FC236}">
                  <a16:creationId xmlns:a16="http://schemas.microsoft.com/office/drawing/2014/main" id="{057574F4-3EA4-439B-9A96-FFEF5A085710}"/>
                </a:ext>
              </a:extLst>
            </p:cNvPr>
            <p:cNvSpPr/>
            <p:nvPr/>
          </p:nvSpPr>
          <p:spPr>
            <a:xfrm>
              <a:off x="197955" y="3984997"/>
              <a:ext cx="3090777" cy="441003"/>
            </a:xfrm>
            <a:prstGeom prst="roundRect">
              <a:avLst/>
            </a:prstGeom>
            <a:solidFill>
              <a:schemeClr val="bg1"/>
            </a:solidFill>
            <a:ln w="31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n-NO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 Light"/>
                  <a:ea typeface="+mn-ea"/>
                  <a:cs typeface="+mn-cs"/>
                </a:rPr>
                <a:t>Peningkatan pemanfaatan data kependudukan untuk pelayanan publik</a:t>
              </a:r>
              <a:endParaRPr kumimoji="0" lang="id-ID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/>
                <a:ea typeface="+mn-ea"/>
                <a:cs typeface="+mn-cs"/>
              </a:endParaRPr>
            </a:p>
          </p:txBody>
        </p:sp>
      </p:grpSp>
      <p:grpSp>
        <p:nvGrpSpPr>
          <p:cNvPr id="43" name="Group 42">
            <a:extLst>
              <a:ext uri="{FF2B5EF4-FFF2-40B4-BE49-F238E27FC236}">
                <a16:creationId xmlns:a16="http://schemas.microsoft.com/office/drawing/2014/main" id="{46FCDE33-1BB7-4AF1-9209-0274A1E71E07}"/>
              </a:ext>
            </a:extLst>
          </p:cNvPr>
          <p:cNvGrpSpPr/>
          <p:nvPr/>
        </p:nvGrpSpPr>
        <p:grpSpPr>
          <a:xfrm>
            <a:off x="1305056" y="4972759"/>
            <a:ext cx="2556118" cy="1413761"/>
            <a:chOff x="1104145" y="4500259"/>
            <a:chExt cx="2556118" cy="1413761"/>
          </a:xfrm>
        </p:grpSpPr>
        <p:grpSp>
          <p:nvGrpSpPr>
            <p:cNvPr id="44" name="Group 43">
              <a:extLst>
                <a:ext uri="{FF2B5EF4-FFF2-40B4-BE49-F238E27FC236}">
                  <a16:creationId xmlns:a16="http://schemas.microsoft.com/office/drawing/2014/main" id="{E3DC2894-ADC8-47DE-A33D-5D6501855B0A}"/>
                </a:ext>
              </a:extLst>
            </p:cNvPr>
            <p:cNvGrpSpPr/>
            <p:nvPr/>
          </p:nvGrpSpPr>
          <p:grpSpPr>
            <a:xfrm>
              <a:off x="1104145" y="4500259"/>
              <a:ext cx="2534687" cy="667329"/>
              <a:chOff x="186546" y="3199791"/>
              <a:chExt cx="3102186" cy="667329"/>
            </a:xfrm>
          </p:grpSpPr>
          <p:sp>
            <p:nvSpPr>
              <p:cNvPr id="47" name="Rounded Rectangle 45">
                <a:extLst>
                  <a:ext uri="{FF2B5EF4-FFF2-40B4-BE49-F238E27FC236}">
                    <a16:creationId xmlns:a16="http://schemas.microsoft.com/office/drawing/2014/main" id="{24B4B6BE-3BB5-42FB-B2B3-648DBB3ACF8D}"/>
                  </a:ext>
                </a:extLst>
              </p:cNvPr>
              <p:cNvSpPr/>
              <p:nvPr/>
            </p:nvSpPr>
            <p:spPr>
              <a:xfrm>
                <a:off x="186546" y="3199791"/>
                <a:ext cx="3090777" cy="338908"/>
              </a:xfrm>
              <a:prstGeom prst="roundRect">
                <a:avLst/>
              </a:pr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C00000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Penataan</a:t>
                </a:r>
                <a:r>
                  <a:rPr kumimoji="0" lang="en-US" sz="12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C00000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 </a:t>
                </a:r>
                <a:r>
                  <a:rPr kumimoji="0" lang="en-US" sz="12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C00000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regulasi</a:t>
                </a:r>
                <a:r>
                  <a:rPr kumimoji="0" lang="en-US" sz="12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C00000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 </a:t>
                </a:r>
                <a:r>
                  <a:rPr kumimoji="0" lang="en-US" sz="12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C00000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dan</a:t>
                </a:r>
                <a:r>
                  <a:rPr kumimoji="0" lang="en-US" sz="12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C00000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 </a:t>
                </a:r>
                <a:r>
                  <a:rPr kumimoji="0" lang="en-US" sz="12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C00000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kelembagaan</a:t>
                </a:r>
                <a:r>
                  <a:rPr kumimoji="0" lang="en-US" sz="12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C00000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 </a:t>
                </a:r>
                <a:r>
                  <a:rPr kumimoji="0" lang="en-US" sz="12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C00000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untuk</a:t>
                </a:r>
                <a:r>
                  <a:rPr kumimoji="0" lang="en-US" sz="12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C00000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 </a:t>
                </a:r>
                <a:r>
                  <a:rPr kumimoji="0" lang="en-US" sz="12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C00000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implementasi</a:t>
                </a:r>
                <a:r>
                  <a:rPr kumimoji="0" lang="en-US" sz="12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C00000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 SPM</a:t>
                </a:r>
                <a:endParaRPr kumimoji="0" lang="id-ID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48" name="Rounded Rectangle 45">
                <a:extLst>
                  <a:ext uri="{FF2B5EF4-FFF2-40B4-BE49-F238E27FC236}">
                    <a16:creationId xmlns:a16="http://schemas.microsoft.com/office/drawing/2014/main" id="{F349BD31-A597-4ADF-BDC9-B377D642E04E}"/>
                  </a:ext>
                </a:extLst>
              </p:cNvPr>
              <p:cNvSpPr/>
              <p:nvPr/>
            </p:nvSpPr>
            <p:spPr>
              <a:xfrm>
                <a:off x="197955" y="3598999"/>
                <a:ext cx="3090777" cy="268121"/>
              </a:xfrm>
              <a:prstGeom prst="roundRect">
                <a:avLst/>
              </a:pr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C00000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Peningkatan</a:t>
                </a:r>
                <a:r>
                  <a:rPr kumimoji="0" lang="en-US" sz="12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C00000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 </a:t>
                </a:r>
                <a:r>
                  <a:rPr kumimoji="0" lang="en-US" sz="12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C00000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kapasitas</a:t>
                </a:r>
                <a:r>
                  <a:rPr kumimoji="0" lang="en-US" sz="12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C00000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 ASN di </a:t>
                </a:r>
                <a:r>
                  <a:rPr kumimoji="0" lang="en-US" sz="12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C00000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daerah</a:t>
                </a:r>
                <a:endParaRPr kumimoji="0" lang="id-ID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  <p:sp>
          <p:nvSpPr>
            <p:cNvPr id="45" name="Rounded Rectangle 45">
              <a:extLst>
                <a:ext uri="{FF2B5EF4-FFF2-40B4-BE49-F238E27FC236}">
                  <a16:creationId xmlns:a16="http://schemas.microsoft.com/office/drawing/2014/main" id="{9028160B-9B2C-44A3-8371-0D3402623188}"/>
                </a:ext>
              </a:extLst>
            </p:cNvPr>
            <p:cNvSpPr/>
            <p:nvPr/>
          </p:nvSpPr>
          <p:spPr>
            <a:xfrm>
              <a:off x="1113467" y="5729310"/>
              <a:ext cx="2537085" cy="184710"/>
            </a:xfrm>
            <a:prstGeom prst="roundRect">
              <a:avLst/>
            </a:prstGeom>
            <a:solidFill>
              <a:schemeClr val="bg1"/>
            </a:solidFill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Monitoring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dan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evaluasi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SPM</a:t>
              </a:r>
              <a:endParaRPr kumimoji="0" lang="id-ID" sz="12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6" name="Rounded Rectangle 45">
              <a:extLst>
                <a:ext uri="{FF2B5EF4-FFF2-40B4-BE49-F238E27FC236}">
                  <a16:creationId xmlns:a16="http://schemas.microsoft.com/office/drawing/2014/main" id="{E20764AE-E6D6-4C75-8035-6AC632F4F0EB}"/>
                </a:ext>
              </a:extLst>
            </p:cNvPr>
            <p:cNvSpPr/>
            <p:nvPr/>
          </p:nvSpPr>
          <p:spPr>
            <a:xfrm>
              <a:off x="1104145" y="5213294"/>
              <a:ext cx="2556118" cy="468052"/>
            </a:xfrm>
            <a:prstGeom prst="roundRect">
              <a:avLst/>
            </a:prstGeom>
            <a:solidFill>
              <a:schemeClr val="bg1"/>
            </a:solidFill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Pengelolaan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dan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pemanfaatan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sumber-sumber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pendanaan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untuk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SPM</a:t>
              </a:r>
              <a:endParaRPr kumimoji="0" lang="id-ID" sz="12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90470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Rectangle 33"/>
          <p:cNvSpPr/>
          <p:nvPr/>
        </p:nvSpPr>
        <p:spPr>
          <a:xfrm>
            <a:off x="5122796" y="2473262"/>
            <a:ext cx="2324261" cy="370559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68288" marR="0" lvl="2" indent="-182563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arenR"/>
              <a:tabLst/>
              <a:defRPr/>
            </a:pPr>
            <a:endParaRPr kumimoji="0" lang="id-ID" sz="3200" b="1" i="0" u="none" strike="noStrike" kern="1200" cap="none" spc="0" normalizeH="0" baseline="0" noProof="0" dirty="0">
              <a:ln>
                <a:noFill/>
              </a:ln>
              <a:solidFill>
                <a:srgbClr val="44546A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428625" marR="0" lvl="2" indent="-342900" algn="l" defTabSz="914400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arenR"/>
              <a:tabLst/>
              <a:defRPr/>
            </a:pPr>
            <a:r>
              <a:rPr kumimoji="0" lang="en-US" sz="14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Percepatan</a:t>
            </a:r>
            <a:r>
              <a:rPr kumimoji="0" lang="en-US" sz="1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en-US" sz="14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pengembangan</a:t>
            </a:r>
            <a:r>
              <a:rPr kumimoji="0" lang="en-US" sz="1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7 </a:t>
            </a:r>
            <a:r>
              <a:rPr kumimoji="0" lang="en-US" sz="14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Kawasan</a:t>
            </a:r>
            <a:r>
              <a:rPr kumimoji="0" lang="en-US" sz="1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en-US" sz="14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Pariwisata</a:t>
            </a:r>
            <a:r>
              <a:rPr kumimoji="0" lang="en-US" sz="1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en-US" sz="14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dan</a:t>
            </a:r>
            <a:r>
              <a:rPr kumimoji="0" lang="en-US" sz="1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… KEK </a:t>
            </a:r>
            <a:r>
              <a:rPr kumimoji="0" lang="en-US" sz="14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Pariwisata</a:t>
            </a:r>
            <a:endParaRPr kumimoji="0" lang="id-ID" sz="1400" b="1" i="0" u="none" strike="noStrike" kern="1200" cap="none" spc="0" normalizeH="0" baseline="0" noProof="0" dirty="0">
              <a:ln>
                <a:noFill/>
              </a:ln>
              <a:solidFill>
                <a:srgbClr val="44546A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428625" marR="0" lvl="2" indent="-342900" algn="l" defTabSz="914400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arenR"/>
              <a:tabLst/>
              <a:defRPr/>
            </a:pPr>
            <a:r>
              <a:rPr kumimoji="0" lang="en-US" sz="1400" b="1" i="0" u="none" strike="noStrike" kern="1200" cap="none" spc="0" normalizeH="0" baseline="0" noProof="0" dirty="0" err="1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Penguatan</a:t>
            </a: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en-US" sz="1400" b="1" i="0" u="none" strike="noStrike" kern="1200" cap="none" spc="0" normalizeH="0" baseline="0" noProof="0" dirty="0" err="1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Struktur</a:t>
            </a: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en-US" sz="1400" b="1" i="0" u="none" strike="noStrike" kern="1200" cap="none" spc="0" normalizeH="0" baseline="0" noProof="0" dirty="0" err="1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Ekonomi</a:t>
            </a: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en-US" sz="14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Kreatif</a:t>
            </a:r>
            <a:endParaRPr kumimoji="0" lang="en-US" sz="1400" b="1" i="0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428625" marR="0" lvl="2" indent="-342900" algn="l" defTabSz="914400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arenR"/>
              <a:tabLst/>
              <a:defRPr/>
            </a:pPr>
            <a:r>
              <a:rPr kumimoji="0" lang="en-US" sz="1400" b="1" i="0" u="none" strike="noStrike" kern="1200" cap="none" spc="0" normalizeH="0" baseline="0" noProof="0" dirty="0" err="1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Pengembangan</a:t>
            </a: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en-US" sz="1400" b="1" i="0" u="none" strike="noStrike" kern="1200" cap="none" spc="0" normalizeH="0" baseline="0" noProof="0" dirty="0" err="1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Kemitraan</a:t>
            </a: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Usaha </a:t>
            </a:r>
            <a:r>
              <a:rPr kumimoji="0" lang="en-US" sz="1400" b="1" i="0" u="none" strike="noStrike" kern="1200" cap="none" spc="0" normalizeH="0" baseline="0" noProof="0" dirty="0" err="1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Mikro</a:t>
            </a: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en-US" sz="1400" b="1" i="0" u="none" strike="noStrike" kern="1200" cap="none" spc="0" normalizeH="0" baseline="0" noProof="0" dirty="0" err="1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dan</a:t>
            </a: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Kecil (UMK) </a:t>
            </a:r>
            <a:r>
              <a:rPr kumimoji="0" lang="en-US" sz="1400" b="1" i="0" u="none" strike="noStrike" kern="1200" cap="none" spc="0" normalizeH="0" baseline="0" noProof="0" dirty="0" err="1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dengan</a:t>
            </a: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Usaha </a:t>
            </a:r>
            <a:r>
              <a:rPr kumimoji="0" lang="en-US" sz="1400" b="1" i="0" u="none" strike="noStrike" kern="1200" cap="none" spc="0" normalizeH="0" baseline="0" noProof="0" dirty="0" err="1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Menengah</a:t>
            </a: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en-US" sz="1400" b="1" i="0" u="none" strike="noStrike" kern="1200" cap="none" spc="0" normalizeH="0" baseline="0" noProof="0" dirty="0" err="1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dan</a:t>
            </a: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en-US" sz="1400" b="1" i="0" u="none" strike="noStrike" kern="1200" cap="none" spc="0" normalizeH="0" baseline="0" noProof="0" dirty="0" err="1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Besar</a:t>
            </a: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(UMB</a:t>
            </a:r>
            <a:r>
              <a:rPr kumimoji="0" lang="en-US" sz="1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)</a:t>
            </a:r>
            <a:endParaRPr kumimoji="0" lang="id-ID" sz="1400" b="1" i="0" u="none" strike="noStrike" kern="1200" cap="none" spc="0" normalizeH="0" baseline="0" noProof="0" dirty="0" smtClean="0">
              <a:ln>
                <a:noFill/>
              </a:ln>
              <a:solidFill>
                <a:srgbClr val="44546A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428625" marR="0" lvl="2" indent="-342900" algn="l" defTabSz="914400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arenR"/>
              <a:tabLst/>
              <a:defRPr/>
            </a:pPr>
            <a:r>
              <a:rPr kumimoji="0" lang="en-US" sz="14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Peningkatan</a:t>
            </a:r>
            <a:r>
              <a:rPr kumimoji="0" lang="en-US" sz="1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id-ID" sz="1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Perdagangan </a:t>
            </a:r>
            <a:r>
              <a:rPr kumimoji="0" lang="id-ID" sz="1400" b="1" i="0" u="none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Dalam dan </a:t>
            </a:r>
            <a:r>
              <a:rPr kumimoji="0" lang="id-ID" sz="1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Luar Negeri</a:t>
            </a:r>
          </a:p>
          <a:p>
            <a:pPr marL="428625" marR="0" lvl="2" indent="-342900" algn="l" defTabSz="914400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arenR"/>
              <a:tabLst/>
              <a:defRPr/>
            </a:pPr>
            <a:r>
              <a:rPr kumimoji="0" lang="id-ID" sz="1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Perluasan Akses Keuangan</a:t>
            </a:r>
            <a:r>
              <a:rPr kumimoji="0" lang="en-US" sz="1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/ </a:t>
            </a:r>
            <a:r>
              <a:rPr kumimoji="0" lang="en-US" sz="14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Pembiayaan</a:t>
            </a:r>
            <a:endParaRPr kumimoji="0" lang="id-ID" sz="1400" b="1" i="0" u="none" strike="noStrike" kern="1200" cap="none" spc="0" normalizeH="0" baseline="0" noProof="0" dirty="0">
              <a:ln>
                <a:noFill/>
              </a:ln>
              <a:solidFill>
                <a:srgbClr val="44546A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2697362" y="2454601"/>
            <a:ext cx="2160710" cy="365589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66700" marR="0" lvl="2" indent="-180975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lphaLcPeriod"/>
              <a:tabLst/>
              <a:defRPr/>
            </a:pPr>
            <a:endParaRPr kumimoji="0" lang="id-ID" sz="1400" b="1" i="0" u="none" strike="noStrike" kern="1200" cap="none" spc="0" normalizeH="0" baseline="0" noProof="0" dirty="0" smtClean="0">
              <a:ln>
                <a:noFill/>
              </a:ln>
              <a:solidFill>
                <a:srgbClr val="44546A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266700" marR="0" lvl="2" indent="-180975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lphaLcPeriod"/>
              <a:tabLst/>
              <a:defRPr/>
            </a:pPr>
            <a:endParaRPr kumimoji="0" lang="id-ID" sz="1400" b="1" i="0" u="none" strike="noStrike" kern="1200" cap="none" spc="0" normalizeH="0" baseline="0" noProof="0" dirty="0">
              <a:ln>
                <a:noFill/>
              </a:ln>
              <a:solidFill>
                <a:srgbClr val="44546A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266700" marR="0" lvl="2" indent="-180975" algn="l" defTabSz="914400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AutoNum type="alphaLcPeriod"/>
              <a:tabLst/>
              <a:defRPr/>
            </a:pPr>
            <a:endParaRPr kumimoji="0" lang="id-ID" sz="1400" b="1" i="0" u="none" strike="noStrike" kern="1200" cap="none" spc="0" normalizeH="0" baseline="0" noProof="0" dirty="0">
              <a:ln>
                <a:noFill/>
              </a:ln>
              <a:solidFill>
                <a:srgbClr val="44546A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428625" marR="0" lvl="2" indent="-342900" algn="l" defTabSz="914400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+mj-lt"/>
              <a:buAutoNum type="arabicParenR"/>
              <a:tabLst/>
              <a:defRPr/>
            </a:pPr>
            <a:r>
              <a:rPr kumimoji="0" lang="en-US" sz="1600" b="1" i="0" u="none" strike="noStrike" kern="1200" cap="none" spc="0" normalizeH="0" baseline="0" noProof="0" dirty="0" err="1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Perbaikan</a:t>
            </a: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en-US" sz="1600" b="1" i="0" u="none" strike="noStrike" kern="1200" cap="none" spc="0" normalizeH="0" baseline="0" noProof="0" dirty="0" err="1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iklim</a:t>
            </a: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en-US" sz="1600" b="1" i="0" u="none" strike="noStrike" kern="1200" cap="none" spc="0" normalizeH="0" baseline="0" noProof="0" dirty="0" err="1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usaha</a:t>
            </a: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en-US" sz="1600" b="1" i="0" u="none" strike="noStrike" kern="1200" cap="none" spc="0" normalizeH="0" baseline="0" noProof="0" dirty="0" err="1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dan</a:t>
            </a: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en-US" sz="1600" b="1" i="0" u="none" strike="noStrike" kern="1200" cap="none" spc="0" normalizeH="0" baseline="0" noProof="0" dirty="0" err="1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peningkatan</a:t>
            </a: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en-US" sz="1600" b="1" i="0" u="none" strike="noStrike" kern="1200" cap="none" spc="0" normalizeH="0" baseline="0" noProof="0" dirty="0" err="1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investasi</a:t>
            </a:r>
            <a:endParaRPr kumimoji="0" lang="id-ID" sz="1600" b="1" i="0" u="none" strike="noStrike" kern="1200" cap="none" spc="0" normalizeH="0" baseline="0" noProof="0" dirty="0">
              <a:ln>
                <a:noFill/>
              </a:ln>
              <a:solidFill>
                <a:srgbClr val="44546A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428625" marR="0" lvl="2" indent="-342900" algn="l" defTabSz="914400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+mj-lt"/>
              <a:buAutoNum type="arabicParenR"/>
              <a:tabLst/>
              <a:defRPr/>
            </a:pPr>
            <a:r>
              <a:rPr kumimoji="0" lang="en-US" sz="1600" b="1" i="0" u="none" strike="noStrike" kern="1200" cap="none" spc="0" normalizeH="0" baseline="0" noProof="0" dirty="0" err="1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Perbaikan</a:t>
            </a: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en-US" sz="1600" b="1" i="0" u="none" strike="noStrike" kern="1200" cap="none" spc="0" normalizeH="0" baseline="0" noProof="0" dirty="0" err="1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struktur</a:t>
            </a: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en-US" sz="1600" b="1" i="0" u="none" strike="noStrike" kern="1200" cap="none" spc="0" normalizeH="0" baseline="0" noProof="0" dirty="0" err="1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industri</a:t>
            </a:r>
            <a:endParaRPr kumimoji="0" lang="id-ID" sz="1600" b="1" i="0" u="none" strike="noStrike" kern="1200" cap="none" spc="0" normalizeH="0" baseline="0" noProof="0" dirty="0">
              <a:ln>
                <a:noFill/>
              </a:ln>
              <a:solidFill>
                <a:srgbClr val="44546A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428625" marR="0" lvl="2" indent="-342900" algn="l" defTabSz="914400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+mj-lt"/>
              <a:buAutoNum type="arabicParenR"/>
              <a:tabLst/>
              <a:defRPr/>
            </a:pPr>
            <a:r>
              <a:rPr kumimoji="0" lang="en-US" sz="1600" b="1" i="0" u="none" strike="noStrike" kern="1200" cap="none" spc="0" normalizeH="0" baseline="0" noProof="0" dirty="0" err="1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Peningkatan</a:t>
            </a: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en-US" sz="1600" b="1" i="0" u="none" strike="noStrike" kern="1200" cap="none" spc="0" normalizeH="0" baseline="0" noProof="0" dirty="0" err="1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daya</a:t>
            </a: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en-US" sz="1600" b="1" i="0" u="none" strike="noStrike" kern="1200" cap="none" spc="0" normalizeH="0" baseline="0" noProof="0" dirty="0" err="1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saing</a:t>
            </a: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en-US" sz="1600" b="1" i="0" u="none" strike="noStrike" kern="1200" cap="none" spc="0" normalizeH="0" baseline="0" noProof="0" dirty="0" err="1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industri</a:t>
            </a:r>
            <a:endParaRPr kumimoji="0" lang="id-ID" sz="1600" b="1" i="0" u="none" strike="noStrike" kern="1200" cap="none" spc="0" normalizeH="0" baseline="0" noProof="0" dirty="0">
              <a:ln>
                <a:noFill/>
              </a:ln>
              <a:solidFill>
                <a:srgbClr val="44546A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428625" marR="0" lvl="2" indent="-342900" algn="l" defTabSz="914400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+mj-lt"/>
              <a:buAutoNum type="arabicParenR"/>
              <a:tabLst/>
              <a:defRPr/>
            </a:pPr>
            <a:r>
              <a:rPr kumimoji="0" lang="en-US" sz="1600" b="1" i="0" u="none" strike="noStrike" kern="1200" cap="none" spc="0" normalizeH="0" baseline="0" noProof="0" dirty="0" err="1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Fasilitasi</a:t>
            </a: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en-US" sz="1600" b="1" i="0" u="none" strike="noStrike" kern="1200" cap="none" spc="0" normalizeH="0" baseline="0" noProof="0" dirty="0" err="1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pengembangan</a:t>
            </a: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en-US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7 </a:t>
            </a:r>
            <a:r>
              <a:rPr kumimoji="0" lang="en-US" sz="1600" b="1" i="0" u="none" strike="noStrike" kern="1200" cap="none" spc="0" normalizeH="0" baseline="0" noProof="0" dirty="0" err="1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Kawasan</a:t>
            </a: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en-US" sz="16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Industri</a:t>
            </a:r>
            <a:r>
              <a:rPr kumimoji="0" lang="en-US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en-US" sz="16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dan</a:t>
            </a:r>
            <a:r>
              <a:rPr kumimoji="0" lang="en-US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… KEK </a:t>
            </a:r>
            <a:r>
              <a:rPr kumimoji="0" lang="en-US" sz="16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Industri</a:t>
            </a:r>
            <a:r>
              <a:rPr kumimoji="0" lang="en-US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/</a:t>
            </a:r>
            <a:r>
              <a:rPr kumimoji="0" lang="en-US" sz="16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logistik</a:t>
            </a:r>
            <a:endParaRPr kumimoji="0" lang="id-ID" sz="1600" b="1" i="0" u="none" strike="noStrike" kern="1200" cap="none" spc="0" normalizeH="0" baseline="0" noProof="0" dirty="0">
              <a:ln>
                <a:noFill/>
              </a:ln>
              <a:solidFill>
                <a:srgbClr val="44546A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85725" marR="0" lvl="2" indent="0" algn="l" defTabSz="914400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400" b="1" i="0" u="none" strike="noStrike" kern="1200" cap="none" spc="0" normalizeH="0" baseline="0" noProof="0" dirty="0">
              <a:ln>
                <a:noFill/>
              </a:ln>
              <a:solidFill>
                <a:srgbClr val="44546A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79762" y="2467392"/>
            <a:ext cx="2115795" cy="371146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47675" marR="0" lvl="2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lphaLcPeriod"/>
              <a:tabLst/>
              <a:defRPr/>
            </a:pPr>
            <a:endParaRPr kumimoji="0" lang="id-ID" sz="1050" b="1" i="0" u="none" strike="noStrike" kern="1200" cap="none" spc="0" normalizeH="0" baseline="0" noProof="0" dirty="0">
              <a:ln>
                <a:noFill/>
              </a:ln>
              <a:solidFill>
                <a:srgbClr val="44546A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447675" marR="0" lvl="2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arenR"/>
              <a:tabLst/>
              <a:defRPr/>
            </a:pPr>
            <a:endParaRPr kumimoji="0" lang="id-ID" sz="1050" b="1" i="0" u="none" strike="noStrike" kern="1200" cap="none" spc="0" normalizeH="0" baseline="0" noProof="0" dirty="0">
              <a:ln>
                <a:noFill/>
              </a:ln>
              <a:solidFill>
                <a:srgbClr val="44546A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327025" marR="0" lvl="2" indent="-307975" algn="l" defTabSz="914400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+mj-lt"/>
              <a:buAutoNum type="arabicParenR"/>
              <a:tabLst/>
              <a:defRPr/>
            </a:pPr>
            <a:r>
              <a:rPr kumimoji="0" lang="id-ID" sz="1200" b="1" i="0" u="none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Peningkatan Hasil Pertanian, Perikanan, Kehutanan dan Jasa </a:t>
            </a:r>
            <a:r>
              <a:rPr kumimoji="0" lang="id-ID" sz="1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Lingkungan </a:t>
            </a:r>
            <a:r>
              <a:rPr kumimoji="0" lang="id-ID" sz="1200" b="1" i="0" u="none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untuk Bahan Baku </a:t>
            </a:r>
            <a:r>
              <a:rPr kumimoji="0" lang="id-ID" sz="1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Industri</a:t>
            </a:r>
          </a:p>
          <a:p>
            <a:pPr marL="327025" marR="0" lvl="2" indent="-307975" algn="l" defTabSz="914400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+mj-lt"/>
              <a:buAutoNum type="arabicParenR"/>
              <a:tabLst/>
              <a:defRPr/>
            </a:pPr>
            <a:r>
              <a:rPr kumimoji="0" lang="id-ID" sz="1200" b="1" i="0" u="none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Pengembangan Industri Pengolahan Hasil Pertanian, Perikanan, </a:t>
            </a:r>
            <a:r>
              <a:rPr kumimoji="0" lang="id-ID" sz="1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dan Kehutanan </a:t>
            </a:r>
            <a:endParaRPr kumimoji="0" lang="id-ID" sz="1200" b="1" i="0" u="none" strike="noStrike" kern="1200" cap="none" spc="0" normalizeH="0" baseline="0" noProof="0" dirty="0">
              <a:ln>
                <a:noFill/>
              </a:ln>
              <a:solidFill>
                <a:srgbClr val="44546A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327025" marR="0" lvl="2" indent="-307975" algn="l" defTabSz="914400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+mj-lt"/>
              <a:buAutoNum type="arabicParenR"/>
              <a:tabLst/>
              <a:defRPr/>
            </a:pPr>
            <a:r>
              <a:rPr kumimoji="0" lang="id-ID" sz="1200" b="1" i="0" u="none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Peningkatan Mutu, Sertifikasi, dan Standarisasi Hasil Pertanian, Perikanan, Kehutanan dan Jasa </a:t>
            </a:r>
            <a:r>
              <a:rPr kumimoji="0" lang="id-ID" sz="1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Lingkungan</a:t>
            </a:r>
          </a:p>
          <a:p>
            <a:pPr marL="327025" marR="0" lvl="2" indent="-307975" algn="l" defTabSz="914400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+mj-lt"/>
              <a:buAutoNum type="arabicParenR"/>
              <a:tabLst/>
              <a:defRPr/>
            </a:pPr>
            <a:r>
              <a:rPr kumimoji="0" lang="fi-FI" sz="1200" b="1" i="0" u="none" strike="noStrike" kern="1200" cap="none" spc="0" normalizeH="0" baseline="0" noProof="0" dirty="0" err="1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Penguatan</a:t>
            </a:r>
            <a:r>
              <a:rPr kumimoji="0" lang="fi-FI" sz="1200" b="1" i="0" u="none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fi-FI" sz="12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Kelembagaan</a:t>
            </a:r>
            <a:r>
              <a:rPr kumimoji="0" lang="fi-FI" sz="1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 </a:t>
            </a:r>
            <a:r>
              <a:rPr kumimoji="0" lang="fi-FI" sz="12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Usaha</a:t>
            </a:r>
            <a:r>
              <a:rPr kumimoji="0" lang="fi-FI" sz="1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fi-FI" sz="12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Pertanian</a:t>
            </a:r>
            <a:endParaRPr kumimoji="0" lang="fi-FI" sz="1200" b="1" i="0" u="none" strike="noStrike" kern="1200" cap="none" spc="0" normalizeH="0" baseline="0" noProof="0" dirty="0">
              <a:ln>
                <a:noFill/>
              </a:ln>
              <a:solidFill>
                <a:srgbClr val="44546A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327025" marR="0" lvl="2" indent="-307975" algn="l" defTabSz="914400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+mj-lt"/>
              <a:buAutoNum type="arabicParenR"/>
              <a:tabLst/>
              <a:defRPr/>
            </a:pPr>
            <a:r>
              <a:rPr kumimoji="0" lang="id-ID" sz="1200" b="1" i="0" u="none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Peningkatan Sarana dan Prasarana </a:t>
            </a:r>
            <a:r>
              <a:rPr kumimoji="0" lang="id-ID" sz="1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Pertanian dan Perikanan</a:t>
            </a:r>
            <a:endParaRPr kumimoji="0" lang="id-ID" sz="1200" b="1" i="0" u="none" strike="noStrike" kern="1200" cap="none" spc="0" normalizeH="0" baseline="0" noProof="0" dirty="0">
              <a:ln>
                <a:noFill/>
              </a:ln>
              <a:solidFill>
                <a:srgbClr val="44546A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546729" y="2059061"/>
            <a:ext cx="1980293" cy="692868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d-ID" sz="1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Peningkatan Ekspor dan </a:t>
            </a:r>
            <a:r>
              <a:rPr kumimoji="0" lang="en-US" sz="1400" b="1" i="0" u="none" strike="noStrike" kern="1200" cap="none" spc="0" normalizeH="0" baseline="0" noProof="0" dirty="0" err="1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Nilai</a:t>
            </a:r>
            <a:r>
              <a:rPr kumimoji="0" lang="en-US" sz="1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en-US" sz="1400" b="1" i="0" u="none" strike="noStrike" kern="1200" cap="none" spc="0" normalizeH="0" baseline="0" noProof="0" dirty="0" err="1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Tambah</a:t>
            </a:r>
            <a:r>
              <a:rPr kumimoji="0" lang="en-US" sz="1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en-US" sz="1400" b="1" i="0" u="none" strike="noStrike" kern="1200" cap="none" spc="0" normalizeH="0" baseline="0" noProof="0" dirty="0" err="1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Pertanian</a:t>
            </a:r>
            <a:endParaRPr kumimoji="0" lang="en-GB" sz="1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3" name="Oval 22"/>
          <p:cNvSpPr/>
          <p:nvPr/>
        </p:nvSpPr>
        <p:spPr>
          <a:xfrm>
            <a:off x="286879" y="2065299"/>
            <a:ext cx="315745" cy="428625"/>
          </a:xfrm>
          <a:prstGeom prst="ellipse">
            <a:avLst/>
          </a:prstGeom>
          <a:solidFill>
            <a:schemeClr val="bg1"/>
          </a:solidFill>
          <a:ln w="571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d-ID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1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2857058" y="2067469"/>
            <a:ext cx="2031110" cy="81159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d-ID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</a:t>
            </a:r>
            <a:r>
              <a:rPr kumimoji="0" lang="en-US" sz="14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ercepatan</a:t>
            </a: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en-US" sz="14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Peningkatan</a:t>
            </a: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en-US" sz="14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Nilai</a:t>
            </a: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en-US" sz="14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Tambah</a:t>
            </a: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id-ID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Industri </a:t>
            </a:r>
            <a:r>
              <a:rPr kumimoji="0" lang="en-US" sz="14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Pengolahan</a:t>
            </a:r>
            <a:endParaRPr kumimoji="0" lang="en-GB" sz="1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6" name="Oval 25"/>
          <p:cNvSpPr/>
          <p:nvPr/>
        </p:nvSpPr>
        <p:spPr>
          <a:xfrm>
            <a:off x="2662524" y="2073708"/>
            <a:ext cx="315745" cy="428625"/>
          </a:xfrm>
          <a:prstGeom prst="ellipse">
            <a:avLst/>
          </a:prstGeom>
          <a:solidFill>
            <a:schemeClr val="bg1"/>
          </a:solidFill>
          <a:ln w="571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d-ID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2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5302281" y="2083564"/>
            <a:ext cx="2178600" cy="795495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Peningkatan</a:t>
            </a: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en-US" sz="16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Nilai</a:t>
            </a: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en-US" sz="1600" b="1" i="0" u="none" strike="noStrike" kern="1200" cap="none" spc="0" normalizeH="0" baseline="0" noProof="0" dirty="0" err="1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Tambah</a:t>
            </a:r>
            <a:r>
              <a:rPr kumimoji="0" lang="en-US" sz="16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id-ID" sz="16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Jasa </a:t>
            </a:r>
            <a:r>
              <a:rPr kumimoji="0" lang="id-ID" sz="1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Produktif</a:t>
            </a:r>
            <a:endParaRPr kumimoji="0" lang="en-GB" sz="16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8" name="Oval 27"/>
          <p:cNvSpPr/>
          <p:nvPr/>
        </p:nvSpPr>
        <p:spPr>
          <a:xfrm>
            <a:off x="5026775" y="2089803"/>
            <a:ext cx="315745" cy="428625"/>
          </a:xfrm>
          <a:prstGeom prst="ellipse">
            <a:avLst/>
          </a:prstGeom>
          <a:solidFill>
            <a:schemeClr val="bg1"/>
          </a:solidFill>
          <a:ln w="571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d-ID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3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cxnSp>
        <p:nvCxnSpPr>
          <p:cNvPr id="20" name="Straight Arrow Connector 19"/>
          <p:cNvCxnSpPr>
            <a:endCxn id="18" idx="0"/>
          </p:cNvCxnSpPr>
          <p:nvPr/>
        </p:nvCxnSpPr>
        <p:spPr>
          <a:xfrm flipH="1">
            <a:off x="1536876" y="1873617"/>
            <a:ext cx="229926" cy="18544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>
            <a:off x="10786308" y="1871086"/>
            <a:ext cx="0" cy="18544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9" name="Title 1">
            <a:extLst>
              <a:ext uri="{FF2B5EF4-FFF2-40B4-BE49-F238E27FC236}">
                <a16:creationId xmlns:a16="http://schemas.microsoft.com/office/drawing/2014/main" id="{815ECDB0-80BE-4A14-AED1-D7EBCEF3B059}"/>
              </a:ext>
            </a:extLst>
          </p:cNvPr>
          <p:cNvSpPr txBox="1">
            <a:spLocks/>
          </p:cNvSpPr>
          <p:nvPr/>
        </p:nvSpPr>
        <p:spPr>
          <a:xfrm>
            <a:off x="254644" y="168843"/>
            <a:ext cx="10934700" cy="387798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charset="0"/>
                <a:ea typeface="Calibri" charset="0"/>
                <a:cs typeface="Calibri" charset="0"/>
              </a:rPr>
              <a:t>RANCANGAN</a:t>
            </a: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charset="0"/>
                <a:ea typeface="Calibri" charset="0"/>
                <a:cs typeface="Calibri" charset="0"/>
              </a:rPr>
              <a:t> </a:t>
            </a:r>
            <a:r>
              <a:rPr kumimoji="0" lang="id-ID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charset="0"/>
                <a:ea typeface="Calibri" charset="0"/>
                <a:cs typeface="Calibri" charset="0"/>
              </a:rPr>
              <a:t>PROGRAM </a:t>
            </a:r>
            <a:r>
              <a:rPr kumimoji="0" lang="id-ID" sz="28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charset="0"/>
                <a:ea typeface="Calibri" charset="0"/>
                <a:cs typeface="Calibri" charset="0"/>
              </a:rPr>
              <a:t>PRIORITAS &amp; KEGIATAN PRIORITAS </a:t>
            </a:r>
          </a:p>
        </p:txBody>
      </p:sp>
      <p:sp>
        <p:nvSpPr>
          <p:cNvPr id="21" name="Rectangle: Rounded Corners 7">
            <a:extLst>
              <a:ext uri="{FF2B5EF4-FFF2-40B4-BE49-F238E27FC236}">
                <a16:creationId xmlns:a16="http://schemas.microsoft.com/office/drawing/2014/main" id="{0033430A-E1EC-435D-8BD5-D3E9BF786FE3}"/>
              </a:ext>
            </a:extLst>
          </p:cNvPr>
          <p:cNvSpPr/>
          <p:nvPr/>
        </p:nvSpPr>
        <p:spPr>
          <a:xfrm flipH="1">
            <a:off x="1611110" y="1152368"/>
            <a:ext cx="9262360" cy="527142"/>
          </a:xfrm>
          <a:prstGeom prst="roundRect">
            <a:avLst>
              <a:gd name="adj" fmla="val 50000"/>
            </a:avLst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Peningkatan</a:t>
            </a: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en-US" sz="20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Nilai</a:t>
            </a: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en-US" sz="20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Tambah</a:t>
            </a: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en-US" sz="20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Ekonomi</a:t>
            </a: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en-US" sz="20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melalui</a:t>
            </a: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id-ID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Pertanian, Industri, </a:t>
            </a:r>
            <a:r>
              <a:rPr kumimoji="0" lang="en-US" sz="20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dan</a:t>
            </a: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en-US" sz="20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Jasa</a:t>
            </a: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en-US" sz="20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Produktif</a:t>
            </a:r>
            <a:r>
              <a:rPr kumimoji="0" lang="id-ID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</a:p>
        </p:txBody>
      </p:sp>
      <p:sp>
        <p:nvSpPr>
          <p:cNvPr id="24" name="Rectangle 23"/>
          <p:cNvSpPr/>
          <p:nvPr/>
        </p:nvSpPr>
        <p:spPr>
          <a:xfrm>
            <a:off x="7714274" y="2409755"/>
            <a:ext cx="2025977" cy="3798751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68288" marR="0" lvl="2" indent="-182563" algn="l" defTabSz="914400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AutoNum type="alphaLcPeriod"/>
              <a:tabLst/>
              <a:defRPr/>
            </a:pPr>
            <a:endParaRPr kumimoji="0" lang="en-ID" sz="1600" b="1" i="0" u="none" strike="noStrike" kern="1200" cap="none" spc="0" normalizeH="0" baseline="0" noProof="0" dirty="0">
              <a:ln>
                <a:noFill/>
              </a:ln>
              <a:solidFill>
                <a:srgbClr val="44546A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428625" marR="0" lvl="2" indent="-342900" algn="l" defTabSz="914400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+mj-lt"/>
              <a:buAutoNum type="arabicParenR"/>
              <a:tabLst/>
              <a:defRPr/>
            </a:pPr>
            <a:r>
              <a:rPr kumimoji="0" lang="en-ID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</a:t>
            </a:r>
            <a:r>
              <a:rPr kumimoji="0" lang="id-ID" sz="16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eningkatan</a:t>
            </a:r>
            <a:r>
              <a:rPr kumimoji="0" lang="id-ID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kerja sama dengan Dunia Usaha</a:t>
            </a:r>
            <a:endParaRPr kumimoji="0" lang="id-ID" sz="1600" b="1" i="0" u="none" strike="noStrike" kern="1200" cap="none" spc="0" normalizeH="0" baseline="0" noProof="0" dirty="0">
              <a:ln>
                <a:noFill/>
              </a:ln>
              <a:solidFill>
                <a:srgbClr val="44546A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428625" marR="0" lvl="2" indent="-342900" algn="l" defTabSz="914400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+mj-lt"/>
              <a:buAutoNum type="arabicParenR"/>
              <a:tabLst/>
              <a:defRPr/>
            </a:pPr>
            <a:r>
              <a:rPr kumimoji="0" lang="id-ID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Penguatan penyelenggaraaan diklat vokasi</a:t>
            </a:r>
            <a:endParaRPr kumimoji="0" lang="en-ID" sz="1600" b="1" i="0" u="none" strike="noStrike" kern="1200" cap="none" spc="0" normalizeH="0" baseline="0" noProof="0" dirty="0">
              <a:ln>
                <a:noFill/>
              </a:ln>
              <a:solidFill>
                <a:srgbClr val="44546A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428625" marR="0" lvl="2" indent="-342900" algn="l" defTabSz="914400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+mj-lt"/>
              <a:buAutoNum type="arabicParenR"/>
              <a:tabLst/>
              <a:defRPr/>
            </a:pPr>
            <a:r>
              <a:rPr kumimoji="0" lang="id-ID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Pemantapan Sistem Sertifikasi Kompetensi</a:t>
            </a:r>
          </a:p>
          <a:p>
            <a:pPr marL="428625" marR="0" lvl="2" indent="-342900" algn="l" defTabSz="914400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+mj-lt"/>
              <a:buAutoNum type="arabicParenR"/>
              <a:tabLst/>
              <a:defRPr/>
            </a:pPr>
            <a:r>
              <a:rPr kumimoji="0" lang="id-ID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Peningkatan Keterampilan </a:t>
            </a:r>
            <a:r>
              <a:rPr kumimoji="0" lang="id-ID" sz="14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Wirausaha</a:t>
            </a:r>
            <a:endParaRPr kumimoji="0" lang="id-ID" sz="1400" b="1" i="0" u="none" strike="noStrike" kern="1200" cap="none" spc="0" normalizeH="0" baseline="0" noProof="0" dirty="0" smtClean="0">
              <a:ln>
                <a:noFill/>
              </a:ln>
              <a:solidFill>
                <a:srgbClr val="44546A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7829267" y="2089803"/>
            <a:ext cx="1932654" cy="789256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88900" marR="0" lvl="0" indent="0" algn="ctr" defTabSz="914400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d-ID" sz="1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Percepatan Peningkatan Keahlian Tenaga Kerja</a:t>
            </a:r>
            <a:endParaRPr kumimoji="0" lang="en-GB" sz="1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1" name="Oval 30"/>
          <p:cNvSpPr/>
          <p:nvPr/>
        </p:nvSpPr>
        <p:spPr>
          <a:xfrm>
            <a:off x="7756387" y="2073708"/>
            <a:ext cx="315745" cy="428625"/>
          </a:xfrm>
          <a:prstGeom prst="ellipse">
            <a:avLst/>
          </a:prstGeom>
          <a:solidFill>
            <a:schemeClr val="bg1"/>
          </a:solidFill>
          <a:ln w="571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d-ID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4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cxnSp>
        <p:nvCxnSpPr>
          <p:cNvPr id="35" name="Straight Arrow Connector 34"/>
          <p:cNvCxnSpPr/>
          <p:nvPr/>
        </p:nvCxnSpPr>
        <p:spPr>
          <a:xfrm>
            <a:off x="4618798" y="1859677"/>
            <a:ext cx="0" cy="18544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/>
          <p:nvPr/>
        </p:nvCxnSpPr>
        <p:spPr>
          <a:xfrm>
            <a:off x="7598374" y="1882026"/>
            <a:ext cx="0" cy="18544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8" name="Straight Connector 37"/>
          <p:cNvCxnSpPr>
            <a:stCxn id="21" idx="2"/>
          </p:cNvCxnSpPr>
          <p:nvPr/>
        </p:nvCxnSpPr>
        <p:spPr>
          <a:xfrm>
            <a:off x="6242290" y="1679510"/>
            <a:ext cx="0" cy="194107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1" name="Rectangle 40"/>
          <p:cNvSpPr/>
          <p:nvPr/>
        </p:nvSpPr>
        <p:spPr>
          <a:xfrm>
            <a:off x="445965" y="1106220"/>
            <a:ext cx="1109599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d-ID" sz="36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PN-3</a:t>
            </a:r>
            <a:endParaRPr kumimoji="0" lang="id-ID" sz="36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3980832" y="6313012"/>
            <a:ext cx="1202810" cy="270588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5195789" y="6296126"/>
            <a:ext cx="149682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d-ID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Program Prioritas </a:t>
            </a:r>
          </a:p>
        </p:txBody>
      </p:sp>
      <p:sp>
        <p:nvSpPr>
          <p:cNvPr id="44" name="Rectangle 43"/>
          <p:cNvSpPr/>
          <p:nvPr/>
        </p:nvSpPr>
        <p:spPr>
          <a:xfrm>
            <a:off x="7578063" y="6305004"/>
            <a:ext cx="1202810" cy="270588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8801898" y="6269466"/>
            <a:ext cx="154754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d-ID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Kegiatan Prioritas 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1766802" y="1873617"/>
            <a:ext cx="9019506" cy="840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Rectangle 36"/>
          <p:cNvSpPr/>
          <p:nvPr/>
        </p:nvSpPr>
        <p:spPr>
          <a:xfrm>
            <a:off x="668733" y="6289952"/>
            <a:ext cx="1202810" cy="270588"/>
          </a:xfrm>
          <a:prstGeom prst="rect">
            <a:avLst/>
          </a:prstGeom>
          <a:solidFill>
            <a:srgbClr val="FFDB9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1883690" y="6273066"/>
            <a:ext cx="146809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d-ID" sz="1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Prioritas Nasional</a:t>
            </a:r>
            <a:endParaRPr kumimoji="0" lang="id-ID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9900764" y="2485728"/>
            <a:ext cx="2025977" cy="3764341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68288" marR="0" lvl="2" indent="-182563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lphaLcPeriod"/>
              <a:tabLst/>
              <a:defRPr/>
            </a:pPr>
            <a:endParaRPr kumimoji="0" lang="en-ID" sz="1400" b="1" i="0" u="none" strike="noStrike" kern="1200" cap="none" spc="0" normalizeH="0" baseline="0" noProof="0" dirty="0">
              <a:ln>
                <a:noFill/>
              </a:ln>
              <a:solidFill>
                <a:srgbClr val="44546A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177800" marR="0" lvl="2" indent="-163513" algn="l" defTabSz="914400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+mj-lt"/>
              <a:buAutoNum type="arabicParenR"/>
              <a:tabLst/>
              <a:defRPr/>
            </a:pPr>
            <a:r>
              <a:rPr kumimoji="0" lang="en-ID" sz="1500" b="1" i="0" u="none" strike="noStrike" kern="1200" cap="none" spc="0" normalizeH="0" baseline="0" noProof="0" dirty="0" err="1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Penelitian</a:t>
            </a:r>
            <a:r>
              <a:rPr kumimoji="0" lang="en-ID" sz="1500" b="1" i="0" u="none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en-ID" sz="1500" b="1" i="0" u="none" strike="noStrike" kern="1200" cap="none" spc="0" normalizeH="0" baseline="0" noProof="0" dirty="0" err="1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dan</a:t>
            </a:r>
            <a:r>
              <a:rPr kumimoji="0" lang="en-ID" sz="1500" b="1" i="0" u="none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en-ID" sz="1500" b="1" i="0" u="none" strike="noStrike" kern="1200" cap="none" spc="0" normalizeH="0" baseline="0" noProof="0" dirty="0" err="1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Pengembangan</a:t>
            </a:r>
            <a:r>
              <a:rPr kumimoji="0" lang="en-ID" sz="1500" b="1" i="0" u="none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en-ID" sz="1500" b="1" i="0" u="none" strike="noStrike" kern="1200" cap="none" spc="0" normalizeH="0" baseline="0" noProof="0" dirty="0" err="1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Bidang</a:t>
            </a:r>
            <a:r>
              <a:rPr kumimoji="0" lang="en-ID" sz="1500" b="1" i="0" u="none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en-ID" sz="1500" b="1" i="0" u="none" strike="noStrike" kern="1200" cap="none" spc="0" normalizeH="0" baseline="0" noProof="0" dirty="0" err="1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Keilmuan</a:t>
            </a:r>
            <a:r>
              <a:rPr kumimoji="0" lang="en-ID" sz="1500" b="1" i="0" u="none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en-ID" sz="1500" b="1" i="0" u="none" strike="noStrike" kern="1200" cap="none" spc="0" normalizeH="0" baseline="0" noProof="0" dirty="0" err="1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Strategis</a:t>
            </a:r>
            <a:r>
              <a:rPr kumimoji="0" lang="en-ID" sz="1500" b="1" i="0" u="none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en-ID" sz="1500" b="1" i="0" u="none" strike="noStrike" kern="1200" cap="none" spc="0" normalizeH="0" baseline="0" noProof="0" dirty="0" err="1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penunjang</a:t>
            </a:r>
            <a:r>
              <a:rPr kumimoji="0" lang="en-ID" sz="1500" b="1" i="0" u="none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en-ID" sz="1500" b="1" i="0" u="none" strike="noStrike" kern="1200" cap="none" spc="0" normalizeH="0" baseline="0" noProof="0" dirty="0" err="1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produktivitas</a:t>
            </a:r>
            <a:endParaRPr kumimoji="0" lang="en-ID" sz="1500" b="1" i="0" u="none" strike="noStrike" kern="1200" cap="none" spc="0" normalizeH="0" baseline="0" noProof="0" dirty="0">
              <a:ln>
                <a:noFill/>
              </a:ln>
              <a:solidFill>
                <a:srgbClr val="44546A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177800" marR="0" lvl="2" indent="-163513" algn="l" defTabSz="914400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+mj-lt"/>
              <a:buAutoNum type="arabicParenR"/>
              <a:tabLst/>
              <a:defRPr/>
            </a:pPr>
            <a:r>
              <a:rPr kumimoji="0" lang="en-ID" sz="1500" b="1" i="0" u="none" strike="noStrike" kern="1200" cap="none" spc="0" normalizeH="0" baseline="0" noProof="0" dirty="0" err="1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Pengembangan</a:t>
            </a:r>
            <a:r>
              <a:rPr kumimoji="0" lang="en-ID" sz="1500" b="1" i="0" u="none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en-ID" sz="1500" b="1" i="0" u="none" strike="noStrike" kern="1200" cap="none" spc="0" normalizeH="0" baseline="0" noProof="0" dirty="0" err="1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dan</a:t>
            </a:r>
            <a:r>
              <a:rPr kumimoji="0" lang="en-ID" sz="1500" b="1" i="0" u="none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en-ID" sz="1500" b="1" i="0" u="none" strike="noStrike" kern="1200" cap="none" spc="0" normalizeH="0" baseline="0" noProof="0" dirty="0" err="1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Pemanfaatan</a:t>
            </a:r>
            <a:r>
              <a:rPr kumimoji="0" lang="en-ID" sz="1500" b="1" i="0" u="none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en-ID" sz="1500" b="1" i="0" u="none" strike="noStrike" kern="1200" cap="none" spc="0" normalizeH="0" baseline="0" noProof="0" dirty="0" err="1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teknologi</a:t>
            </a:r>
            <a:r>
              <a:rPr kumimoji="0" lang="en-ID" sz="1500" b="1" i="0" u="none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en-ID" sz="1500" b="1" i="0" u="none" strike="noStrike" kern="1200" cap="none" spc="0" normalizeH="0" baseline="0" noProof="0" dirty="0" err="1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pengungkit</a:t>
            </a:r>
            <a:r>
              <a:rPr kumimoji="0" lang="en-ID" sz="1500" b="1" i="0" u="none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en-ID" sz="1500" b="1" i="0" u="none" strike="noStrike" kern="1200" cap="none" spc="0" normalizeH="0" baseline="0" noProof="0" dirty="0" err="1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produktivitas</a:t>
            </a:r>
            <a:endParaRPr kumimoji="0" lang="en-ID" sz="1500" b="1" i="0" u="none" strike="noStrike" kern="1200" cap="none" spc="0" normalizeH="0" baseline="0" noProof="0" dirty="0">
              <a:ln>
                <a:noFill/>
              </a:ln>
              <a:solidFill>
                <a:srgbClr val="44546A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177800" marR="0" lvl="2" indent="-163513" algn="l" defTabSz="914400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+mj-lt"/>
              <a:buAutoNum type="arabicParenR"/>
              <a:tabLst/>
              <a:defRPr/>
            </a:pPr>
            <a:r>
              <a:rPr kumimoji="0" lang="en-ID" sz="1500" b="1" i="0" u="none" strike="noStrike" kern="1200" cap="none" spc="0" normalizeH="0" baseline="0" noProof="0" dirty="0" err="1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Penyiapan</a:t>
            </a:r>
            <a:r>
              <a:rPr kumimoji="0" lang="en-ID" sz="1500" b="1" i="0" u="none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SDM </a:t>
            </a:r>
            <a:r>
              <a:rPr kumimoji="0" lang="en-ID" sz="1500" b="1" i="0" u="none" strike="noStrike" kern="1200" cap="none" spc="0" normalizeH="0" baseline="0" noProof="0" dirty="0" err="1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Iptek</a:t>
            </a:r>
            <a:r>
              <a:rPr kumimoji="0" lang="en-ID" sz="1500" b="1" i="0" u="none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(</a:t>
            </a:r>
            <a:r>
              <a:rPr kumimoji="0" lang="en-ID" sz="1500" b="1" i="0" u="none" strike="noStrike" kern="1200" cap="none" spc="0" normalizeH="0" baseline="0" noProof="0" dirty="0" err="1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Peneliti</a:t>
            </a:r>
            <a:r>
              <a:rPr kumimoji="0" lang="en-ID" sz="1500" b="1" i="0" u="none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, </a:t>
            </a:r>
            <a:r>
              <a:rPr kumimoji="0" lang="en-ID" sz="1500" b="1" i="0" u="none" strike="noStrike" kern="1200" cap="none" spc="0" normalizeH="0" baseline="0" noProof="0" dirty="0" err="1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Perekayasa</a:t>
            </a:r>
            <a:r>
              <a:rPr kumimoji="0" lang="en-ID" sz="1500" b="1" i="0" u="none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)</a:t>
            </a:r>
          </a:p>
          <a:p>
            <a:pPr marL="177800" marR="0" lvl="2" indent="-163513" algn="l" defTabSz="914400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+mj-lt"/>
              <a:buAutoNum type="arabicParenR"/>
              <a:tabLst/>
              <a:defRPr/>
            </a:pPr>
            <a:r>
              <a:rPr kumimoji="0" lang="en-ID" sz="1500" b="1" i="0" u="none" strike="noStrike" kern="1200" cap="none" spc="0" normalizeH="0" baseline="0" noProof="0" dirty="0" err="1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Penguatan</a:t>
            </a:r>
            <a:r>
              <a:rPr kumimoji="0" lang="en-ID" sz="1500" b="1" i="0" u="none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en-ID" sz="1500" b="1" i="0" u="none" strike="noStrike" kern="1200" cap="none" spc="0" normalizeH="0" baseline="0" noProof="0" dirty="0" err="1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inovasi</a:t>
            </a:r>
            <a:r>
              <a:rPr kumimoji="0" lang="en-ID" sz="1500" b="1" i="0" u="none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en-ID" sz="1500" b="1" i="0" u="none" strike="noStrike" kern="1200" cap="none" spc="0" normalizeH="0" baseline="0" noProof="0" dirty="0" err="1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dan</a:t>
            </a:r>
            <a:r>
              <a:rPr kumimoji="0" lang="en-ID" sz="1500" b="1" i="0" u="none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en-ID" sz="1500" b="1" i="0" u="none" strike="noStrike" kern="1200" cap="none" spc="0" normalizeH="0" baseline="0" noProof="0" dirty="0" err="1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penguasaan</a:t>
            </a:r>
            <a:r>
              <a:rPr kumimoji="0" lang="en-ID" sz="1500" b="1" i="0" u="none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en-ID" sz="1500" b="1" i="0" u="none" strike="noStrike" kern="1200" cap="none" spc="0" normalizeH="0" baseline="0" noProof="0" dirty="0" err="1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teknologi</a:t>
            </a:r>
            <a:r>
              <a:rPr kumimoji="0" lang="en-ID" sz="1500" b="1" i="0" u="none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frontier</a:t>
            </a:r>
          </a:p>
        </p:txBody>
      </p:sp>
      <p:sp>
        <p:nvSpPr>
          <p:cNvPr id="40" name="Rectangle 39"/>
          <p:cNvSpPr/>
          <p:nvPr/>
        </p:nvSpPr>
        <p:spPr>
          <a:xfrm>
            <a:off x="10015757" y="2093733"/>
            <a:ext cx="1932654" cy="789256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88900" marR="0" lvl="0" indent="0" algn="ctr" defTabSz="914400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0" u="none" strike="noStrike" kern="1200" cap="none" spc="0" normalizeH="0" baseline="0" noProof="0" dirty="0" err="1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Pengembangan</a:t>
            </a:r>
            <a:r>
              <a:rPr kumimoji="0" lang="en-GB" sz="1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en-GB" sz="1400" b="1" i="0" u="none" strike="noStrike" kern="1200" cap="none" spc="0" normalizeH="0" baseline="0" noProof="0" dirty="0" err="1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Iptek</a:t>
            </a:r>
            <a:r>
              <a:rPr kumimoji="0" lang="en-GB" sz="1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en-GB" sz="1400" b="1" i="0" u="none" strike="noStrike" kern="1200" cap="none" spc="0" normalizeH="0" baseline="0" noProof="0" dirty="0" err="1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dan</a:t>
            </a:r>
            <a:r>
              <a:rPr kumimoji="0" lang="en-GB" sz="1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en-GB" sz="1400" b="1" i="0" u="none" strike="noStrike" kern="1200" cap="none" spc="0" normalizeH="0" baseline="0" noProof="0" dirty="0" err="1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Inovasi</a:t>
            </a:r>
            <a:r>
              <a:rPr kumimoji="0" lang="en-GB" sz="1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en-GB" sz="1400" b="1" i="0" u="none" strike="noStrike" kern="1200" cap="none" spc="0" normalizeH="0" baseline="0" noProof="0" dirty="0" err="1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untuk</a:t>
            </a:r>
            <a:r>
              <a:rPr kumimoji="0" lang="en-GB" sz="1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en-GB" sz="1400" b="1" i="0" u="none" strike="noStrike" kern="1200" cap="none" spc="0" normalizeH="0" baseline="0" noProof="0" dirty="0" err="1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Meningkatkan</a:t>
            </a:r>
            <a:r>
              <a:rPr kumimoji="0" lang="en-GB" sz="1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en-GB" sz="1400" b="1" i="0" u="none" strike="noStrike" kern="1200" cap="none" spc="0" normalizeH="0" baseline="0" noProof="0" dirty="0" err="1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Produktivitas</a:t>
            </a:r>
            <a:endParaRPr kumimoji="0" lang="en-GB" sz="1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6" name="Oval 45"/>
          <p:cNvSpPr/>
          <p:nvPr/>
        </p:nvSpPr>
        <p:spPr>
          <a:xfrm>
            <a:off x="9942877" y="2077638"/>
            <a:ext cx="315745" cy="428625"/>
          </a:xfrm>
          <a:prstGeom prst="ellipse">
            <a:avLst/>
          </a:prstGeom>
          <a:solidFill>
            <a:schemeClr val="bg1"/>
          </a:solidFill>
          <a:ln w="571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d-ID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5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7604957" y="1978524"/>
            <a:ext cx="2211294" cy="4311428"/>
          </a:xfrm>
          <a:prstGeom prst="rect">
            <a:avLst/>
          </a:prstGeom>
          <a:noFill/>
          <a:ln w="38100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12471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0" name="Diagram 29"/>
          <p:cNvGraphicFramePr/>
          <p:nvPr>
            <p:extLst/>
          </p:nvPr>
        </p:nvGraphicFramePr>
        <p:xfrm>
          <a:off x="3588151" y="1846522"/>
          <a:ext cx="5119378" cy="406347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9" name="Title 1">
            <a:extLst>
              <a:ext uri="{FF2B5EF4-FFF2-40B4-BE49-F238E27FC236}">
                <a16:creationId xmlns:a16="http://schemas.microsoft.com/office/drawing/2014/main" id="{815ECDB0-80BE-4A14-AED1-D7EBCEF3B059}"/>
              </a:ext>
            </a:extLst>
          </p:cNvPr>
          <p:cNvSpPr txBox="1">
            <a:spLocks/>
          </p:cNvSpPr>
          <p:nvPr/>
        </p:nvSpPr>
        <p:spPr>
          <a:xfrm>
            <a:off x="2286980" y="44624"/>
            <a:ext cx="8201025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289" tIns="45643" rIns="91289" bIns="45643" numCol="1" anchor="ctr" anchorCtr="0" compatLnSpc="1">
            <a:prstTxWarp prst="textNoShape">
              <a:avLst/>
            </a:prstTxWarp>
          </a:bodyPr>
          <a:lstStyle>
            <a:defPPr>
              <a:defRPr lang="id-ID"/>
            </a:defPPr>
            <a:lvl1pPr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2060"/>
                </a:solidFill>
                <a:latin typeface="Calisto MT" pitchFamily="18" charset="0"/>
                <a:ea typeface="MS PGothic" pitchFamily="34" charset="-128"/>
                <a:cs typeface="ＭＳ Ｐゴシック" charset="0"/>
              </a:defRPr>
            </a:lvl1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sto MT" pitchFamily="18" charset="0"/>
                <a:ea typeface="MS PGothic" pitchFamily="34" charset="-128"/>
              </a:rPr>
              <a:t>P</a:t>
            </a:r>
            <a:r>
              <a:rPr kumimoji="0" lang="id-ID" sz="24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sto MT" pitchFamily="18" charset="0"/>
                <a:ea typeface="MS PGothic" pitchFamily="34" charset="-128"/>
              </a:rPr>
              <a:t>rogram Prioritas 3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d-ID" sz="24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sto MT" pitchFamily="18" charset="0"/>
                <a:ea typeface="MS PGothic" pitchFamily="34" charset="-128"/>
              </a:rPr>
              <a:t>Peningkatan Nilai Tambah/Efisiensi Jasa Produktif</a:t>
            </a:r>
          </a:p>
        </p:txBody>
      </p:sp>
      <p:cxnSp>
        <p:nvCxnSpPr>
          <p:cNvPr id="69" name="Straight Arrow Connector 68"/>
          <p:cNvCxnSpPr>
            <a:cxnSpLocks/>
          </p:cNvCxnSpPr>
          <p:nvPr/>
        </p:nvCxnSpPr>
        <p:spPr>
          <a:xfrm>
            <a:off x="6627160" y="2128332"/>
            <a:ext cx="409886" cy="0"/>
          </a:xfrm>
          <a:prstGeom prst="straightConnector1">
            <a:avLst/>
          </a:prstGeom>
          <a:ln w="28575">
            <a:solidFill>
              <a:schemeClr val="accent4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Elbow Connector 65"/>
          <p:cNvCxnSpPr/>
          <p:nvPr/>
        </p:nvCxnSpPr>
        <p:spPr>
          <a:xfrm rot="10800000">
            <a:off x="4058129" y="5437311"/>
            <a:ext cx="673913" cy="325154"/>
          </a:xfrm>
          <a:prstGeom prst="bentConnector3">
            <a:avLst>
              <a:gd name="adj1" fmla="val 50000"/>
            </a:avLst>
          </a:prstGeom>
          <a:ln w="28575">
            <a:solidFill>
              <a:schemeClr val="accent4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" name="Group 6"/>
          <p:cNvGrpSpPr/>
          <p:nvPr/>
        </p:nvGrpSpPr>
        <p:grpSpPr>
          <a:xfrm>
            <a:off x="1583805" y="2470905"/>
            <a:ext cx="2601641" cy="711735"/>
            <a:chOff x="238046" y="2265358"/>
            <a:chExt cx="3024896" cy="1136292"/>
          </a:xfrm>
        </p:grpSpPr>
        <p:sp>
          <p:nvSpPr>
            <p:cNvPr id="72" name="Rounded Rectangle 71"/>
            <p:cNvSpPr/>
            <p:nvPr/>
          </p:nvSpPr>
          <p:spPr>
            <a:xfrm>
              <a:off x="238046" y="2265358"/>
              <a:ext cx="3024896" cy="344826"/>
            </a:xfrm>
            <a:prstGeom prst="roundRect">
              <a:avLst/>
            </a:prstGeom>
            <a:solidFill>
              <a:schemeClr val="bg1"/>
            </a:solidFill>
            <a:ln w="3175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64294" marR="0" lvl="2" indent="0" algn="r" defTabSz="914400" rtl="0" eaLnBrk="1" fontAlgn="auto" latinLnBrk="0" hangingPunct="1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ID" sz="9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" panose="020B0502040204020203" pitchFamily="34" charset="0"/>
                  <a:ea typeface="Calibri" charset="0"/>
                  <a:cs typeface="Segoe UI" panose="020B0502040204020203" pitchFamily="34" charset="0"/>
                </a:rPr>
                <a:t>Penyaluran</a:t>
              </a:r>
              <a:r>
                <a:rPr kumimoji="0" lang="en-ID" sz="9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" panose="020B0502040204020203" pitchFamily="34" charset="0"/>
                  <a:ea typeface="Calibri" charset="0"/>
                  <a:cs typeface="Segoe UI" panose="020B0502040204020203" pitchFamily="34" charset="0"/>
                </a:rPr>
                <a:t> </a:t>
              </a:r>
              <a:r>
                <a:rPr kumimoji="0" lang="id-ID" sz="9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" panose="020B0502040204020203" pitchFamily="34" charset="0"/>
                  <a:ea typeface="Calibri" charset="0"/>
                  <a:cs typeface="Segoe UI" panose="020B0502040204020203" pitchFamily="34" charset="0"/>
                </a:rPr>
                <a:t>pembiayaan ultra mikro</a:t>
              </a:r>
            </a:p>
          </p:txBody>
        </p:sp>
        <p:sp>
          <p:nvSpPr>
            <p:cNvPr id="74" name="Rounded Rectangle 73"/>
            <p:cNvSpPr/>
            <p:nvPr/>
          </p:nvSpPr>
          <p:spPr>
            <a:xfrm>
              <a:off x="254644" y="2675664"/>
              <a:ext cx="3008297" cy="344826"/>
            </a:xfrm>
            <a:prstGeom prst="roundRect">
              <a:avLst/>
            </a:prstGeom>
            <a:solidFill>
              <a:schemeClr val="bg1"/>
            </a:solidFill>
            <a:ln w="3175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64294" marR="0" lvl="2" indent="0" algn="r" defTabSz="914400" rtl="0" eaLnBrk="1" fontAlgn="auto" latinLnBrk="0" hangingPunct="1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d-ID" sz="9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" panose="020B0502040204020203" pitchFamily="34" charset="0"/>
                  <a:ea typeface="Calibri" charset="0"/>
                  <a:cs typeface="Segoe UI" panose="020B0502040204020203" pitchFamily="34" charset="0"/>
                </a:rPr>
                <a:t>Peningkatan akses pembiayaan </a:t>
              </a:r>
              <a:r>
                <a:rPr kumimoji="0" lang="id-ID" sz="900" b="0" i="1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" panose="020B0502040204020203" pitchFamily="34" charset="0"/>
                  <a:ea typeface="Calibri" charset="0"/>
                  <a:cs typeface="Segoe UI" panose="020B0502040204020203" pitchFamily="34" charset="0"/>
                </a:rPr>
                <a:t>start-up</a:t>
              </a:r>
            </a:p>
          </p:txBody>
        </p:sp>
        <p:sp>
          <p:nvSpPr>
            <p:cNvPr id="77" name="Rounded Rectangle 76"/>
            <p:cNvSpPr/>
            <p:nvPr/>
          </p:nvSpPr>
          <p:spPr>
            <a:xfrm>
              <a:off x="254644" y="3056824"/>
              <a:ext cx="3008297" cy="344826"/>
            </a:xfrm>
            <a:prstGeom prst="roundRect">
              <a:avLst/>
            </a:prstGeom>
            <a:solidFill>
              <a:schemeClr val="bg1"/>
            </a:solidFill>
            <a:ln w="3175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64294" marR="0" lvl="2" indent="0" algn="r" defTabSz="914400" rtl="0" eaLnBrk="1" fontAlgn="auto" latinLnBrk="0" hangingPunct="1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d-ID" sz="9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" panose="020B0502040204020203" pitchFamily="34" charset="0"/>
                  <a:ea typeface="+mn-ea"/>
                  <a:cs typeface="Segoe UI" panose="020B0502040204020203" pitchFamily="34" charset="0"/>
                </a:rPr>
                <a:t>Peningkatan pembiayaan usaha mikro, kecil dan menengah</a:t>
              </a:r>
            </a:p>
          </p:txBody>
        </p:sp>
      </p:grpSp>
      <p:cxnSp>
        <p:nvCxnSpPr>
          <p:cNvPr id="62" name="Straight Arrow Connector 61"/>
          <p:cNvCxnSpPr/>
          <p:nvPr/>
        </p:nvCxnSpPr>
        <p:spPr>
          <a:xfrm>
            <a:off x="7585314" y="5659991"/>
            <a:ext cx="321125" cy="5165"/>
          </a:xfrm>
          <a:prstGeom prst="straightConnector1">
            <a:avLst/>
          </a:prstGeom>
          <a:ln w="28575">
            <a:solidFill>
              <a:schemeClr val="accent4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Arrow Connector 62"/>
          <p:cNvCxnSpPr/>
          <p:nvPr/>
        </p:nvCxnSpPr>
        <p:spPr>
          <a:xfrm>
            <a:off x="8001953" y="4018441"/>
            <a:ext cx="321125" cy="5165"/>
          </a:xfrm>
          <a:prstGeom prst="straightConnector1">
            <a:avLst/>
          </a:prstGeom>
          <a:ln w="28575">
            <a:solidFill>
              <a:schemeClr val="accent4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Rounded Rectangle 44"/>
          <p:cNvSpPr/>
          <p:nvPr/>
        </p:nvSpPr>
        <p:spPr>
          <a:xfrm>
            <a:off x="7013963" y="1293661"/>
            <a:ext cx="3450958" cy="646603"/>
          </a:xfrm>
          <a:prstGeom prst="roundRect">
            <a:avLst/>
          </a:prstGeom>
          <a:solidFill>
            <a:schemeClr val="bg1"/>
          </a:solidFill>
          <a:ln w="3175">
            <a:solidFill>
              <a:srgbClr val="F4A53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64294" marR="0" lvl="2" indent="0" algn="l" defTabSz="914400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  <a:ea typeface="Calibri" charset="0"/>
                <a:cs typeface="Segoe UI" panose="020B0502040204020203" pitchFamily="34" charset="0"/>
              </a:rPr>
              <a:t>Dukungan</a:t>
            </a:r>
            <a:r>
              <a:rPr kumimoji="0" lang="en-US" sz="9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  <a:ea typeface="Calibri" charset="0"/>
                <a:cs typeface="Segoe UI" panose="020B0502040204020203" pitchFamily="34" charset="0"/>
              </a:rPr>
              <a:t> </a:t>
            </a:r>
            <a:r>
              <a:rPr kumimoji="0" lang="en-US" sz="9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  <a:ea typeface="Calibri" charset="0"/>
                <a:cs typeface="Segoe UI" panose="020B0502040204020203" pitchFamily="34" charset="0"/>
              </a:rPr>
              <a:t>infrastruktur</a:t>
            </a:r>
            <a:r>
              <a:rPr kumimoji="0" lang="en-US" sz="9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  <a:ea typeface="Calibri" charset="0"/>
                <a:cs typeface="Segoe UI" panose="020B0502040204020203" pitchFamily="34" charset="0"/>
              </a:rPr>
              <a:t> </a:t>
            </a:r>
            <a:r>
              <a:rPr kumimoji="0" lang="en-US" sz="9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  <a:ea typeface="Calibri" charset="0"/>
                <a:cs typeface="Segoe UI" panose="020B0502040204020203" pitchFamily="34" charset="0"/>
              </a:rPr>
              <a:t>untuk</a:t>
            </a:r>
            <a:r>
              <a:rPr kumimoji="0" lang="en-US" sz="9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  <a:ea typeface="Calibri" charset="0"/>
                <a:cs typeface="Segoe UI" panose="020B0502040204020203" pitchFamily="34" charset="0"/>
              </a:rPr>
              <a:t> 7 </a:t>
            </a:r>
            <a:r>
              <a:rPr kumimoji="0" lang="id-ID" sz="9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  <a:ea typeface="Calibri" charset="0"/>
                <a:cs typeface="Segoe UI" panose="020B0502040204020203" pitchFamily="34" charset="0"/>
              </a:rPr>
              <a:t>d</a:t>
            </a:r>
            <a:r>
              <a:rPr kumimoji="0" lang="en-US" sz="9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  <a:ea typeface="Calibri" charset="0"/>
                <a:cs typeface="Segoe UI" panose="020B0502040204020203" pitchFamily="34" charset="0"/>
              </a:rPr>
              <a:t>estinasi</a:t>
            </a:r>
            <a:r>
              <a:rPr kumimoji="0" lang="en-US" sz="9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  <a:ea typeface="Calibri" charset="0"/>
                <a:cs typeface="Segoe UI" panose="020B0502040204020203" pitchFamily="34" charset="0"/>
              </a:rPr>
              <a:t> </a:t>
            </a:r>
            <a:r>
              <a:rPr kumimoji="0" lang="id-ID" sz="9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  <a:ea typeface="Calibri" charset="0"/>
                <a:cs typeface="Segoe UI" panose="020B0502040204020203" pitchFamily="34" charset="0"/>
              </a:rPr>
              <a:t>w</a:t>
            </a:r>
            <a:r>
              <a:rPr kumimoji="0" lang="en-US" sz="9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  <a:ea typeface="Calibri" charset="0"/>
                <a:cs typeface="Segoe UI" panose="020B0502040204020203" pitchFamily="34" charset="0"/>
              </a:rPr>
              <a:t>isata</a:t>
            </a:r>
            <a:r>
              <a:rPr kumimoji="0" lang="en-US" sz="9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  <a:ea typeface="Calibri" charset="0"/>
                <a:cs typeface="Segoe UI" panose="020B0502040204020203" pitchFamily="34" charset="0"/>
              </a:rPr>
              <a:t> </a:t>
            </a:r>
            <a:r>
              <a:rPr kumimoji="0" lang="id-ID" sz="9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  <a:ea typeface="Calibri" charset="0"/>
                <a:cs typeface="Segoe UI" panose="020B0502040204020203" pitchFamily="34" charset="0"/>
              </a:rPr>
              <a:t>p</a:t>
            </a:r>
            <a:r>
              <a:rPr kumimoji="0" lang="en-US" sz="9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  <a:ea typeface="Calibri" charset="0"/>
                <a:cs typeface="Segoe UI" panose="020B0502040204020203" pitchFamily="34" charset="0"/>
              </a:rPr>
              <a:t>rioritas</a:t>
            </a:r>
            <a:r>
              <a:rPr kumimoji="0" lang="en-US" sz="9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  <a:ea typeface="Calibri" charset="0"/>
                <a:cs typeface="Segoe UI" panose="020B0502040204020203" pitchFamily="34" charset="0"/>
              </a:rPr>
              <a:t> (Labuan Bajo, </a:t>
            </a:r>
            <a:r>
              <a:rPr kumimoji="0" lang="en-US" sz="9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  <a:ea typeface="Calibri" charset="0"/>
                <a:cs typeface="Segoe UI" panose="020B0502040204020203" pitchFamily="34" charset="0"/>
              </a:rPr>
              <a:t>Wakatobi</a:t>
            </a:r>
            <a:r>
              <a:rPr kumimoji="0" lang="en-US" sz="9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  <a:ea typeface="Calibri" charset="0"/>
                <a:cs typeface="Segoe UI" panose="020B0502040204020203" pitchFamily="34" charset="0"/>
              </a:rPr>
              <a:t>, Bromo-</a:t>
            </a:r>
            <a:r>
              <a:rPr kumimoji="0" lang="en-US" sz="9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  <a:ea typeface="Calibri" charset="0"/>
                <a:cs typeface="Segoe UI" panose="020B0502040204020203" pitchFamily="34" charset="0"/>
              </a:rPr>
              <a:t>Tengger</a:t>
            </a:r>
            <a:r>
              <a:rPr kumimoji="0" lang="en-US" sz="9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  <a:ea typeface="Calibri" charset="0"/>
                <a:cs typeface="Segoe UI" panose="020B0502040204020203" pitchFamily="34" charset="0"/>
              </a:rPr>
              <a:t>-</a:t>
            </a:r>
            <a:r>
              <a:rPr kumimoji="0" lang="en-US" sz="9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  <a:ea typeface="Calibri" charset="0"/>
                <a:cs typeface="Segoe UI" panose="020B0502040204020203" pitchFamily="34" charset="0"/>
              </a:rPr>
              <a:t>Semeru</a:t>
            </a:r>
            <a:r>
              <a:rPr kumimoji="0" lang="en-US" sz="9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  <a:ea typeface="Calibri" charset="0"/>
                <a:cs typeface="Segoe UI" panose="020B0502040204020203" pitchFamily="34" charset="0"/>
              </a:rPr>
              <a:t>, </a:t>
            </a:r>
            <a:r>
              <a:rPr kumimoji="0" lang="en-US" sz="9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  <a:ea typeface="Calibri" charset="0"/>
                <a:cs typeface="Segoe UI" panose="020B0502040204020203" pitchFamily="34" charset="0"/>
              </a:rPr>
              <a:t>Kepulauan</a:t>
            </a:r>
            <a:r>
              <a:rPr kumimoji="0" lang="en-US" sz="9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  <a:ea typeface="Calibri" charset="0"/>
                <a:cs typeface="Segoe UI" panose="020B0502040204020203" pitchFamily="34" charset="0"/>
              </a:rPr>
              <a:t> </a:t>
            </a:r>
            <a:r>
              <a:rPr kumimoji="0" lang="en-US" sz="9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  <a:ea typeface="Calibri" charset="0"/>
                <a:cs typeface="Segoe UI" panose="020B0502040204020203" pitchFamily="34" charset="0"/>
              </a:rPr>
              <a:t>Seribu</a:t>
            </a:r>
            <a:r>
              <a:rPr kumimoji="0" lang="en-US" sz="9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  <a:ea typeface="Calibri" charset="0"/>
                <a:cs typeface="Segoe UI" panose="020B0502040204020203" pitchFamily="34" charset="0"/>
              </a:rPr>
              <a:t>, </a:t>
            </a:r>
            <a:r>
              <a:rPr kumimoji="0" lang="en-US" sz="9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  <a:ea typeface="Calibri" charset="0"/>
                <a:cs typeface="Segoe UI" panose="020B0502040204020203" pitchFamily="34" charset="0"/>
              </a:rPr>
              <a:t>Danau</a:t>
            </a:r>
            <a:r>
              <a:rPr kumimoji="0" lang="en-US" sz="9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  <a:ea typeface="Calibri" charset="0"/>
                <a:cs typeface="Segoe UI" panose="020B0502040204020203" pitchFamily="34" charset="0"/>
              </a:rPr>
              <a:t> Toba, Borobudur </a:t>
            </a:r>
            <a:r>
              <a:rPr kumimoji="0" lang="en-US" sz="9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  <a:ea typeface="Calibri" charset="0"/>
                <a:cs typeface="Segoe UI" panose="020B0502040204020203" pitchFamily="34" charset="0"/>
              </a:rPr>
              <a:t>dan</a:t>
            </a:r>
            <a:r>
              <a:rPr kumimoji="0" lang="en-US" sz="9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  <a:ea typeface="Calibri" charset="0"/>
                <a:cs typeface="Segoe UI" panose="020B0502040204020203" pitchFamily="34" charset="0"/>
              </a:rPr>
              <a:t> </a:t>
            </a:r>
            <a:r>
              <a:rPr kumimoji="0" lang="en-US" sz="9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  <a:ea typeface="Calibri" charset="0"/>
                <a:cs typeface="Segoe UI" panose="020B0502040204020203" pitchFamily="34" charset="0"/>
              </a:rPr>
              <a:t>sekitarnya</a:t>
            </a:r>
            <a:r>
              <a:rPr kumimoji="0" lang="en-US" sz="9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  <a:ea typeface="Calibri" charset="0"/>
                <a:cs typeface="Segoe UI" panose="020B0502040204020203" pitchFamily="34" charset="0"/>
              </a:rPr>
              <a:t>, </a:t>
            </a:r>
            <a:r>
              <a:rPr kumimoji="0" lang="en-US" sz="9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  <a:ea typeface="Calibri" charset="0"/>
                <a:cs typeface="Segoe UI" panose="020B0502040204020203" pitchFamily="34" charset="0"/>
              </a:rPr>
              <a:t>Mandalika</a:t>
            </a:r>
            <a:r>
              <a:rPr kumimoji="0" lang="en-US" sz="9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  <a:ea typeface="Calibri" charset="0"/>
                <a:cs typeface="Segoe UI" panose="020B0502040204020203" pitchFamily="34" charset="0"/>
              </a:rPr>
              <a:t>) </a:t>
            </a:r>
            <a:r>
              <a:rPr kumimoji="0" lang="en-US" sz="9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  <a:ea typeface="Calibri" charset="0"/>
                <a:cs typeface="Segoe UI" panose="020B0502040204020203" pitchFamily="34" charset="0"/>
              </a:rPr>
              <a:t>dan</a:t>
            </a:r>
            <a:r>
              <a:rPr kumimoji="0" lang="en-US" sz="9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  <a:ea typeface="Calibri" charset="0"/>
                <a:cs typeface="Segoe UI" panose="020B0502040204020203" pitchFamily="34" charset="0"/>
              </a:rPr>
              <a:t> 3 KEK </a:t>
            </a:r>
            <a:r>
              <a:rPr kumimoji="0" lang="en-US" sz="9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  <a:ea typeface="Calibri" charset="0"/>
                <a:cs typeface="Segoe UI" panose="020B0502040204020203" pitchFamily="34" charset="0"/>
              </a:rPr>
              <a:t>Pariwisata</a:t>
            </a:r>
            <a:r>
              <a:rPr kumimoji="0" lang="en-US" sz="9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  <a:ea typeface="Calibri" charset="0"/>
                <a:cs typeface="Segoe UI" panose="020B0502040204020203" pitchFamily="34" charset="0"/>
              </a:rPr>
              <a:t> (</a:t>
            </a:r>
            <a:r>
              <a:rPr kumimoji="0" lang="en-US" sz="9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  <a:ea typeface="Calibri" charset="0"/>
                <a:cs typeface="Segoe UI" panose="020B0502040204020203" pitchFamily="34" charset="0"/>
              </a:rPr>
              <a:t>Tanjung</a:t>
            </a:r>
            <a:r>
              <a:rPr kumimoji="0" lang="en-US" sz="9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  <a:ea typeface="Calibri" charset="0"/>
                <a:cs typeface="Segoe UI" panose="020B0502040204020203" pitchFamily="34" charset="0"/>
              </a:rPr>
              <a:t> </a:t>
            </a:r>
            <a:r>
              <a:rPr kumimoji="0" lang="en-US" sz="9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  <a:ea typeface="Calibri" charset="0"/>
                <a:cs typeface="Segoe UI" panose="020B0502040204020203" pitchFamily="34" charset="0"/>
              </a:rPr>
              <a:t>Lesung</a:t>
            </a:r>
            <a:r>
              <a:rPr kumimoji="0" lang="en-US" sz="9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  <a:ea typeface="Calibri" charset="0"/>
                <a:cs typeface="Segoe UI" panose="020B0502040204020203" pitchFamily="34" charset="0"/>
              </a:rPr>
              <a:t>, </a:t>
            </a:r>
            <a:r>
              <a:rPr kumimoji="0" lang="en-US" sz="9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  <a:ea typeface="Calibri" charset="0"/>
                <a:cs typeface="Segoe UI" panose="020B0502040204020203" pitchFamily="34" charset="0"/>
              </a:rPr>
              <a:t>Tanjung</a:t>
            </a:r>
            <a:r>
              <a:rPr kumimoji="0" lang="en-US" sz="9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  <a:ea typeface="Calibri" charset="0"/>
                <a:cs typeface="Segoe UI" panose="020B0502040204020203" pitchFamily="34" charset="0"/>
              </a:rPr>
              <a:t> </a:t>
            </a:r>
            <a:r>
              <a:rPr kumimoji="0" lang="en-US" sz="9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  <a:ea typeface="Calibri" charset="0"/>
                <a:cs typeface="Segoe UI" panose="020B0502040204020203" pitchFamily="34" charset="0"/>
              </a:rPr>
              <a:t>Kelayang</a:t>
            </a:r>
            <a:r>
              <a:rPr kumimoji="0" lang="en-US" sz="9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  <a:ea typeface="Calibri" charset="0"/>
                <a:cs typeface="Segoe UI" panose="020B0502040204020203" pitchFamily="34" charset="0"/>
              </a:rPr>
              <a:t> Dan </a:t>
            </a:r>
            <a:r>
              <a:rPr kumimoji="0" lang="en-US" sz="9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  <a:ea typeface="Calibri" charset="0"/>
                <a:cs typeface="Segoe UI" panose="020B0502040204020203" pitchFamily="34" charset="0"/>
              </a:rPr>
              <a:t>Morotai</a:t>
            </a:r>
            <a:r>
              <a:rPr kumimoji="0" lang="en-US" sz="9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  <a:ea typeface="Calibri" charset="0"/>
                <a:cs typeface="Segoe UI" panose="020B0502040204020203" pitchFamily="34" charset="0"/>
              </a:rPr>
              <a:t>)</a:t>
            </a:r>
            <a:endParaRPr kumimoji="0" lang="id-ID" sz="900" b="0" i="1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 panose="020B0502040204020203" pitchFamily="34" charset="0"/>
              <a:ea typeface="Calibri" charset="0"/>
              <a:cs typeface="Segoe UI" panose="020B0502040204020203" pitchFamily="34" charset="0"/>
            </a:endParaRPr>
          </a:p>
        </p:txBody>
      </p:sp>
      <p:sp>
        <p:nvSpPr>
          <p:cNvPr id="46" name="Rounded Rectangle 45"/>
          <p:cNvSpPr/>
          <p:nvPr/>
        </p:nvSpPr>
        <p:spPr>
          <a:xfrm>
            <a:off x="7037047" y="2294511"/>
            <a:ext cx="3434147" cy="142449"/>
          </a:xfrm>
          <a:prstGeom prst="roundRect">
            <a:avLst/>
          </a:prstGeom>
          <a:solidFill>
            <a:schemeClr val="bg1"/>
          </a:solidFill>
          <a:ln w="3175">
            <a:solidFill>
              <a:srgbClr val="F4A53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64294" marR="0" lvl="2" indent="0" algn="l" defTabSz="914400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  <a:ea typeface="Calibri" charset="0"/>
                <a:cs typeface="Segoe UI" panose="020B0502040204020203" pitchFamily="34" charset="0"/>
              </a:rPr>
              <a:t>Perluasan</a:t>
            </a: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  <a:ea typeface="Calibri" charset="0"/>
                <a:cs typeface="Segoe UI" panose="020B0502040204020203" pitchFamily="34" charset="0"/>
              </a:rPr>
              <a:t> </a:t>
            </a:r>
            <a:r>
              <a:rPr kumimoji="0" lang="id-ID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  <a:ea typeface="Calibri" charset="0"/>
                <a:cs typeface="Segoe UI" panose="020B0502040204020203" pitchFamily="34" charset="0"/>
              </a:rPr>
              <a:t>&amp; d</a:t>
            </a:r>
            <a:r>
              <a:rPr kumimoji="0" lang="en-US" sz="9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  <a:ea typeface="Calibri" charset="0"/>
                <a:cs typeface="Segoe UI" panose="020B0502040204020203" pitchFamily="34" charset="0"/>
              </a:rPr>
              <a:t>iversifikasi</a:t>
            </a: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  <a:ea typeface="Calibri" charset="0"/>
                <a:cs typeface="Segoe UI" panose="020B0502040204020203" pitchFamily="34" charset="0"/>
              </a:rPr>
              <a:t> </a:t>
            </a:r>
            <a:r>
              <a:rPr kumimoji="0" lang="id-ID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  <a:ea typeface="Calibri" charset="0"/>
                <a:cs typeface="Segoe UI" panose="020B0502040204020203" pitchFamily="34" charset="0"/>
              </a:rPr>
              <a:t>p</a:t>
            </a:r>
            <a:r>
              <a:rPr kumimoji="0" lang="en-US" sz="9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  <a:ea typeface="Calibri" charset="0"/>
                <a:cs typeface="Segoe UI" panose="020B0502040204020203" pitchFamily="34" charset="0"/>
              </a:rPr>
              <a:t>emasaran</a:t>
            </a: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  <a:ea typeface="Calibri" charset="0"/>
                <a:cs typeface="Segoe UI" panose="020B0502040204020203" pitchFamily="34" charset="0"/>
              </a:rPr>
              <a:t> </a:t>
            </a:r>
            <a:endParaRPr kumimoji="0" lang="id-ID" sz="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 panose="020B0502040204020203" pitchFamily="34" charset="0"/>
              <a:ea typeface="Calibri" charset="0"/>
              <a:cs typeface="Segoe UI" panose="020B0502040204020203" pitchFamily="34" charset="0"/>
            </a:endParaRPr>
          </a:p>
        </p:txBody>
      </p:sp>
      <p:sp>
        <p:nvSpPr>
          <p:cNvPr id="48" name="Rounded Rectangle 47"/>
          <p:cNvSpPr/>
          <p:nvPr/>
        </p:nvSpPr>
        <p:spPr>
          <a:xfrm>
            <a:off x="7065005" y="2477512"/>
            <a:ext cx="3430288" cy="166127"/>
          </a:xfrm>
          <a:prstGeom prst="roundRect">
            <a:avLst/>
          </a:prstGeom>
          <a:solidFill>
            <a:schemeClr val="bg1"/>
          </a:solidFill>
          <a:ln w="3175">
            <a:solidFill>
              <a:srgbClr val="F4A53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64294" marR="0" lvl="2" indent="0" algn="l" defTabSz="914400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  <a:ea typeface="Calibri" charset="0"/>
                <a:cs typeface="Segoe UI" panose="020B0502040204020203" pitchFamily="34" charset="0"/>
              </a:rPr>
              <a:t>Penerapan</a:t>
            </a: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  <a:ea typeface="Calibri" charset="0"/>
                <a:cs typeface="Segoe UI" panose="020B0502040204020203" pitchFamily="34" charset="0"/>
              </a:rPr>
              <a:t> </a:t>
            </a:r>
            <a:r>
              <a:rPr kumimoji="0" lang="id-ID" sz="9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  <a:ea typeface="Calibri" charset="0"/>
                <a:cs typeface="Segoe UI" panose="020B0502040204020203" pitchFamily="34" charset="0"/>
              </a:rPr>
              <a:t>s</a:t>
            </a:r>
            <a:r>
              <a:rPr kumimoji="0" lang="en-US" sz="900" b="0" i="1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  <a:ea typeface="Calibri" charset="0"/>
                <a:cs typeface="Segoe UI" panose="020B0502040204020203" pitchFamily="34" charset="0"/>
              </a:rPr>
              <a:t>ustainable</a:t>
            </a:r>
            <a:r>
              <a:rPr kumimoji="0" lang="en-US" sz="9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  <a:ea typeface="Calibri" charset="0"/>
                <a:cs typeface="Segoe UI" panose="020B0502040204020203" pitchFamily="34" charset="0"/>
              </a:rPr>
              <a:t> </a:t>
            </a:r>
            <a:r>
              <a:rPr kumimoji="0" lang="id-ID" sz="9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  <a:ea typeface="Calibri" charset="0"/>
                <a:cs typeface="Segoe UI" panose="020B0502040204020203" pitchFamily="34" charset="0"/>
              </a:rPr>
              <a:t>t</a:t>
            </a:r>
            <a:r>
              <a:rPr kumimoji="0" lang="en-US" sz="900" b="0" i="1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  <a:ea typeface="Calibri" charset="0"/>
                <a:cs typeface="Segoe UI" panose="020B0502040204020203" pitchFamily="34" charset="0"/>
              </a:rPr>
              <a:t>ourism</a:t>
            </a:r>
            <a:r>
              <a:rPr kumimoji="0" lang="en-US" sz="9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  <a:ea typeface="Calibri" charset="0"/>
                <a:cs typeface="Segoe UI" panose="020B0502040204020203" pitchFamily="34" charset="0"/>
              </a:rPr>
              <a:t> </a:t>
            </a:r>
            <a:r>
              <a:rPr kumimoji="0" lang="id-ID" sz="9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  <a:ea typeface="Calibri" charset="0"/>
                <a:cs typeface="Segoe UI" panose="020B0502040204020203" pitchFamily="34" charset="0"/>
              </a:rPr>
              <a:t>p</a:t>
            </a:r>
            <a:r>
              <a:rPr kumimoji="0" lang="en-US" sz="900" b="0" i="1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  <a:ea typeface="Calibri" charset="0"/>
                <a:cs typeface="Segoe UI" panose="020B0502040204020203" pitchFamily="34" charset="0"/>
              </a:rPr>
              <a:t>ractices</a:t>
            </a:r>
            <a:endParaRPr kumimoji="0" lang="id-ID" sz="900" b="0" i="1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 panose="020B0502040204020203" pitchFamily="34" charset="0"/>
              <a:ea typeface="Calibri" charset="0"/>
              <a:cs typeface="Segoe UI" panose="020B0502040204020203" pitchFamily="34" charset="0"/>
            </a:endParaRPr>
          </a:p>
        </p:txBody>
      </p:sp>
      <p:sp>
        <p:nvSpPr>
          <p:cNvPr id="47" name="Rounded Rectangle 46"/>
          <p:cNvSpPr/>
          <p:nvPr/>
        </p:nvSpPr>
        <p:spPr>
          <a:xfrm>
            <a:off x="7053858" y="1976574"/>
            <a:ext cx="3434147" cy="282705"/>
          </a:xfrm>
          <a:prstGeom prst="roundRect">
            <a:avLst/>
          </a:prstGeom>
          <a:solidFill>
            <a:schemeClr val="bg1"/>
          </a:solidFill>
          <a:ln w="3175">
            <a:solidFill>
              <a:srgbClr val="F4A53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64294" marR="0" lvl="2" indent="0" algn="l" defTabSz="914400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  <a:ea typeface="Calibri" charset="0"/>
                <a:cs typeface="Segoe UI" panose="020B0502040204020203" pitchFamily="34" charset="0"/>
              </a:rPr>
              <a:t>Penguatan</a:t>
            </a: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  <a:ea typeface="Calibri" charset="0"/>
                <a:cs typeface="Segoe UI" panose="020B0502040204020203" pitchFamily="34" charset="0"/>
              </a:rPr>
              <a:t> </a:t>
            </a:r>
            <a:r>
              <a:rPr kumimoji="0" lang="en-US" sz="9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  <a:ea typeface="Calibri" charset="0"/>
                <a:cs typeface="Segoe UI" panose="020B0502040204020203" pitchFamily="34" charset="0"/>
              </a:rPr>
              <a:t>kelembagaan</a:t>
            </a: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  <a:ea typeface="Calibri" charset="0"/>
                <a:cs typeface="Segoe UI" panose="020B0502040204020203" pitchFamily="34" charset="0"/>
              </a:rPr>
              <a:t>, </a:t>
            </a:r>
            <a:r>
              <a:rPr kumimoji="0" lang="en-US" sz="9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  <a:ea typeface="Calibri" charset="0"/>
                <a:cs typeface="Segoe UI" panose="020B0502040204020203" pitchFamily="34" charset="0"/>
              </a:rPr>
              <a:t>industri</a:t>
            </a: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  <a:ea typeface="Calibri" charset="0"/>
                <a:cs typeface="Segoe UI" panose="020B0502040204020203" pitchFamily="34" charset="0"/>
              </a:rPr>
              <a:t> </a:t>
            </a:r>
            <a:r>
              <a:rPr kumimoji="0" lang="en-US" sz="9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  <a:ea typeface="Calibri" charset="0"/>
                <a:cs typeface="Segoe UI" panose="020B0502040204020203" pitchFamily="34" charset="0"/>
              </a:rPr>
              <a:t>dan</a:t>
            </a: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  <a:ea typeface="Calibri" charset="0"/>
                <a:cs typeface="Segoe UI" panose="020B0502040204020203" pitchFamily="34" charset="0"/>
              </a:rPr>
              <a:t> </a:t>
            </a:r>
            <a:r>
              <a:rPr kumimoji="0" lang="en-US" sz="9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  <a:ea typeface="Calibri" charset="0"/>
                <a:cs typeface="Segoe UI" panose="020B0502040204020203" pitchFamily="34" charset="0"/>
              </a:rPr>
              <a:t>usaha</a:t>
            </a: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  <a:ea typeface="Calibri" charset="0"/>
                <a:cs typeface="Segoe UI" panose="020B0502040204020203" pitchFamily="34" charset="0"/>
              </a:rPr>
              <a:t> </a:t>
            </a:r>
            <a:r>
              <a:rPr kumimoji="0" lang="en-US" sz="9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  <a:ea typeface="Calibri" charset="0"/>
                <a:cs typeface="Segoe UI" panose="020B0502040204020203" pitchFamily="34" charset="0"/>
              </a:rPr>
              <a:t>pariwisata</a:t>
            </a: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  <a:ea typeface="Calibri" charset="0"/>
                <a:cs typeface="Segoe UI" panose="020B0502040204020203" pitchFamily="34" charset="0"/>
              </a:rPr>
              <a:t> di 7 </a:t>
            </a:r>
            <a:r>
              <a:rPr kumimoji="0" lang="en-US" sz="9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  <a:ea typeface="Calibri" charset="0"/>
                <a:cs typeface="Segoe UI" panose="020B0502040204020203" pitchFamily="34" charset="0"/>
              </a:rPr>
              <a:t>destinasi</a:t>
            </a: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  <a:ea typeface="Calibri" charset="0"/>
                <a:cs typeface="Segoe UI" panose="020B0502040204020203" pitchFamily="34" charset="0"/>
              </a:rPr>
              <a:t> </a:t>
            </a:r>
            <a:r>
              <a:rPr kumimoji="0" lang="en-US" sz="9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  <a:ea typeface="Calibri" charset="0"/>
                <a:cs typeface="Segoe UI" panose="020B0502040204020203" pitchFamily="34" charset="0"/>
              </a:rPr>
              <a:t>wisata</a:t>
            </a: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  <a:ea typeface="Calibri" charset="0"/>
                <a:cs typeface="Segoe UI" panose="020B0502040204020203" pitchFamily="34" charset="0"/>
              </a:rPr>
              <a:t> </a:t>
            </a:r>
            <a:r>
              <a:rPr kumimoji="0" lang="en-US" sz="9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  <a:ea typeface="Calibri" charset="0"/>
                <a:cs typeface="Segoe UI" panose="020B0502040204020203" pitchFamily="34" charset="0"/>
              </a:rPr>
              <a:t>prioritas</a:t>
            </a: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  <a:ea typeface="Calibri" charset="0"/>
                <a:cs typeface="Segoe UI" panose="020B0502040204020203" pitchFamily="34" charset="0"/>
              </a:rPr>
              <a:t>  </a:t>
            </a:r>
            <a:r>
              <a:rPr kumimoji="0" lang="en-US" sz="9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  <a:ea typeface="Calibri" charset="0"/>
                <a:cs typeface="Segoe UI" panose="020B0502040204020203" pitchFamily="34" charset="0"/>
              </a:rPr>
              <a:t>dan</a:t>
            </a: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  <a:ea typeface="Calibri" charset="0"/>
                <a:cs typeface="Segoe UI" panose="020B0502040204020203" pitchFamily="34" charset="0"/>
              </a:rPr>
              <a:t> </a:t>
            </a:r>
            <a:r>
              <a:rPr kumimoji="0" lang="en-US" sz="9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  <a:ea typeface="Calibri" charset="0"/>
                <a:cs typeface="Segoe UI" panose="020B0502040204020203" pitchFamily="34" charset="0"/>
              </a:rPr>
              <a:t>unggulan</a:t>
            </a:r>
            <a:endParaRPr kumimoji="0" lang="id-ID" sz="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 panose="020B0502040204020203" pitchFamily="34" charset="0"/>
              <a:ea typeface="Calibri" charset="0"/>
              <a:cs typeface="Segoe UI" panose="020B0502040204020203" pitchFamily="34" charset="0"/>
            </a:endParaRPr>
          </a:p>
        </p:txBody>
      </p:sp>
      <p:sp>
        <p:nvSpPr>
          <p:cNvPr id="61" name="Rounded Rectangle 60"/>
          <p:cNvSpPr/>
          <p:nvPr/>
        </p:nvSpPr>
        <p:spPr>
          <a:xfrm>
            <a:off x="8193955" y="2938715"/>
            <a:ext cx="2275610" cy="129771"/>
          </a:xfrm>
          <a:prstGeom prst="roundRect">
            <a:avLst/>
          </a:prstGeom>
          <a:solidFill>
            <a:schemeClr val="bg1"/>
          </a:solidFill>
          <a:ln w="3175">
            <a:solidFill>
              <a:srgbClr val="F4A53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64294" marR="0" lvl="2" indent="0" algn="l" defTabSz="914400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  <a:ea typeface="Calibri" charset="0"/>
                <a:cs typeface="Segoe UI" panose="020B0502040204020203" pitchFamily="34" charset="0"/>
              </a:rPr>
              <a:t>Pengembangan</a:t>
            </a: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  <a:ea typeface="Calibri" charset="0"/>
                <a:cs typeface="Segoe UI" panose="020B0502040204020203" pitchFamily="34" charset="0"/>
              </a:rPr>
              <a:t> </a:t>
            </a:r>
            <a:r>
              <a:rPr kumimoji="0" lang="en-US" sz="9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  <a:ea typeface="Calibri" charset="0"/>
                <a:cs typeface="Segoe UI" panose="020B0502040204020203" pitchFamily="34" charset="0"/>
              </a:rPr>
              <a:t>statistik</a:t>
            </a: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  <a:ea typeface="Calibri" charset="0"/>
                <a:cs typeface="Segoe UI" panose="020B0502040204020203" pitchFamily="34" charset="0"/>
              </a:rPr>
              <a:t> </a:t>
            </a:r>
            <a:r>
              <a:rPr kumimoji="0" lang="en-US" sz="9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  <a:ea typeface="Calibri" charset="0"/>
                <a:cs typeface="Segoe UI" panose="020B0502040204020203" pitchFamily="34" charset="0"/>
              </a:rPr>
              <a:t>pariwisata</a:t>
            </a:r>
            <a:endParaRPr kumimoji="0" lang="id-ID" sz="900" b="0" i="1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 panose="020B0502040204020203" pitchFamily="34" charset="0"/>
              <a:ea typeface="Calibri" charset="0"/>
              <a:cs typeface="Segoe UI" panose="020B0502040204020203" pitchFamily="34" charset="0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8354886" y="3571915"/>
            <a:ext cx="2262838" cy="1227685"/>
            <a:chOff x="6830886" y="3571914"/>
            <a:chExt cx="2262838" cy="1227685"/>
          </a:xfrm>
        </p:grpSpPr>
        <p:grpSp>
          <p:nvGrpSpPr>
            <p:cNvPr id="9" name="Group 8"/>
            <p:cNvGrpSpPr/>
            <p:nvPr/>
          </p:nvGrpSpPr>
          <p:grpSpPr>
            <a:xfrm>
              <a:off x="6838100" y="3571914"/>
              <a:ext cx="2255624" cy="870936"/>
              <a:chOff x="9091380" y="3215379"/>
              <a:chExt cx="3007498" cy="1404670"/>
            </a:xfrm>
          </p:grpSpPr>
          <p:grpSp>
            <p:nvGrpSpPr>
              <p:cNvPr id="3" name="Group 2"/>
              <p:cNvGrpSpPr/>
              <p:nvPr/>
            </p:nvGrpSpPr>
            <p:grpSpPr>
              <a:xfrm>
                <a:off x="9092343" y="3215379"/>
                <a:ext cx="3006535" cy="814430"/>
                <a:chOff x="8686729" y="3096098"/>
                <a:chExt cx="3181440" cy="656163"/>
              </a:xfrm>
            </p:grpSpPr>
            <p:sp>
              <p:nvSpPr>
                <p:cNvPr id="36" name="Rounded Rectangle 35"/>
                <p:cNvSpPr/>
                <p:nvPr/>
              </p:nvSpPr>
              <p:spPr>
                <a:xfrm>
                  <a:off x="8700169" y="3096098"/>
                  <a:ext cx="3168000" cy="270938"/>
                </a:xfrm>
                <a:prstGeom prst="roundRect">
                  <a:avLst/>
                </a:prstGeom>
                <a:solidFill>
                  <a:schemeClr val="bg1"/>
                </a:solidFill>
                <a:ln w="3175">
                  <a:solidFill>
                    <a:srgbClr val="F4A53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64294" marR="0" lvl="2" indent="0" algn="l" defTabSz="914400" rtl="0" eaLnBrk="1" fontAlgn="auto" latinLnBrk="0" hangingPunct="1">
                    <a:lnSpc>
                      <a:spcPct val="8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900" b="0" i="0" u="none" strike="noStrike" kern="1200" cap="none" spc="0" normalizeH="0" baseline="0" noProof="0" dirty="0" err="1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Segoe UI" panose="020B0502040204020203" pitchFamily="34" charset="0"/>
                      <a:ea typeface="Calibri" charset="0"/>
                      <a:cs typeface="Segoe UI" panose="020B0502040204020203" pitchFamily="34" charset="0"/>
                    </a:rPr>
                    <a:t>Pengembangan</a:t>
                  </a:r>
                  <a:r>
                    <a:rPr kumimoji="0" lang="en-US" sz="9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Segoe UI" panose="020B0502040204020203" pitchFamily="34" charset="0"/>
                      <a:ea typeface="Calibri" charset="0"/>
                      <a:cs typeface="Segoe UI" panose="020B0502040204020203" pitchFamily="34" charset="0"/>
                    </a:rPr>
                    <a:t> </a:t>
                  </a:r>
                  <a:r>
                    <a:rPr kumimoji="0" lang="id-ID" sz="9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Segoe UI" panose="020B0502040204020203" pitchFamily="34" charset="0"/>
                      <a:ea typeface="Calibri" charset="0"/>
                      <a:cs typeface="Segoe UI" panose="020B0502040204020203" pitchFamily="34" charset="0"/>
                    </a:rPr>
                    <a:t>b</a:t>
                  </a:r>
                  <a:r>
                    <a:rPr kumimoji="0" lang="en-US" sz="900" b="0" i="0" u="none" strike="noStrike" kern="1200" cap="none" spc="0" normalizeH="0" baseline="0" noProof="0" dirty="0" err="1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Segoe UI" panose="020B0502040204020203" pitchFamily="34" charset="0"/>
                      <a:ea typeface="Calibri" charset="0"/>
                      <a:cs typeface="Segoe UI" panose="020B0502040204020203" pitchFamily="34" charset="0"/>
                    </a:rPr>
                    <a:t>akat</a:t>
                  </a:r>
                  <a:r>
                    <a:rPr kumimoji="0" lang="en-US" sz="9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Segoe UI" panose="020B0502040204020203" pitchFamily="34" charset="0"/>
                      <a:ea typeface="Calibri" charset="0"/>
                      <a:cs typeface="Segoe UI" panose="020B0502040204020203" pitchFamily="34" charset="0"/>
                    </a:rPr>
                    <a:t> </a:t>
                  </a:r>
                  <a:r>
                    <a:rPr kumimoji="0" lang="id-ID" sz="9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Segoe UI" panose="020B0502040204020203" pitchFamily="34" charset="0"/>
                      <a:ea typeface="Calibri" charset="0"/>
                      <a:cs typeface="Segoe UI" panose="020B0502040204020203" pitchFamily="34" charset="0"/>
                    </a:rPr>
                    <a:t>&amp; k</a:t>
                  </a:r>
                  <a:r>
                    <a:rPr kumimoji="0" lang="en-US" sz="900" b="0" i="0" u="none" strike="noStrike" kern="1200" cap="none" spc="0" normalizeH="0" baseline="0" noProof="0" dirty="0" err="1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Segoe UI" panose="020B0502040204020203" pitchFamily="34" charset="0"/>
                      <a:ea typeface="Calibri" charset="0"/>
                      <a:cs typeface="Segoe UI" panose="020B0502040204020203" pitchFamily="34" charset="0"/>
                    </a:rPr>
                    <a:t>ompetensi</a:t>
                  </a:r>
                  <a:r>
                    <a:rPr kumimoji="0" lang="en-US" sz="9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Segoe UI" panose="020B0502040204020203" pitchFamily="34" charset="0"/>
                      <a:ea typeface="Calibri" charset="0"/>
                      <a:cs typeface="Segoe UI" panose="020B0502040204020203" pitchFamily="34" charset="0"/>
                    </a:rPr>
                    <a:t> SDM</a:t>
                  </a:r>
                  <a:endParaRPr kumimoji="0" lang="id-ID" sz="9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Segoe UI" panose="020B0502040204020203" pitchFamily="34" charset="0"/>
                    <a:ea typeface="Calibri" charset="0"/>
                    <a:cs typeface="Segoe UI" panose="020B0502040204020203" pitchFamily="34" charset="0"/>
                  </a:endParaRPr>
                </a:p>
              </p:txBody>
            </p:sp>
            <p:sp>
              <p:nvSpPr>
                <p:cNvPr id="37" name="Rounded Rectangle 36"/>
                <p:cNvSpPr/>
                <p:nvPr/>
              </p:nvSpPr>
              <p:spPr>
                <a:xfrm>
                  <a:off x="8686729" y="3419321"/>
                  <a:ext cx="3168000" cy="332940"/>
                </a:xfrm>
                <a:prstGeom prst="roundRect">
                  <a:avLst/>
                </a:prstGeom>
                <a:solidFill>
                  <a:schemeClr val="bg1"/>
                </a:solidFill>
                <a:ln w="3175">
                  <a:solidFill>
                    <a:srgbClr val="F4A53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64294" marR="0" lvl="2" indent="0" algn="l" defTabSz="914400" rtl="0" eaLnBrk="1" fontAlgn="auto" latinLnBrk="0" hangingPunct="1">
                    <a:lnSpc>
                      <a:spcPct val="8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900" b="0" i="0" u="none" strike="noStrike" kern="1200" cap="none" spc="0" normalizeH="0" baseline="0" noProof="0" dirty="0" err="1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Segoe UI" panose="020B0502040204020203" pitchFamily="34" charset="0"/>
                      <a:ea typeface="Calibri" charset="0"/>
                      <a:cs typeface="Segoe UI" panose="020B0502040204020203" pitchFamily="34" charset="0"/>
                    </a:rPr>
                    <a:t>Penguatan</a:t>
                  </a:r>
                  <a:r>
                    <a:rPr kumimoji="0" lang="en-US" sz="9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Segoe UI" panose="020B0502040204020203" pitchFamily="34" charset="0"/>
                      <a:ea typeface="Calibri" charset="0"/>
                      <a:cs typeface="Segoe UI" panose="020B0502040204020203" pitchFamily="34" charset="0"/>
                    </a:rPr>
                    <a:t> </a:t>
                  </a:r>
                  <a:r>
                    <a:rPr kumimoji="0" lang="id-ID" sz="9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Segoe UI" panose="020B0502040204020203" pitchFamily="34" charset="0"/>
                      <a:ea typeface="Calibri" charset="0"/>
                      <a:cs typeface="Segoe UI" panose="020B0502040204020203" pitchFamily="34" charset="0"/>
                    </a:rPr>
                    <a:t>e</a:t>
                  </a:r>
                  <a:r>
                    <a:rPr kumimoji="0" lang="en-US" sz="900" b="0" i="0" u="none" strike="noStrike" kern="1200" cap="none" spc="0" normalizeH="0" baseline="0" noProof="0" dirty="0" err="1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Segoe UI" panose="020B0502040204020203" pitchFamily="34" charset="0"/>
                      <a:ea typeface="Calibri" charset="0"/>
                      <a:cs typeface="Segoe UI" panose="020B0502040204020203" pitchFamily="34" charset="0"/>
                    </a:rPr>
                    <a:t>kosistem</a:t>
                  </a:r>
                  <a:r>
                    <a:rPr kumimoji="0" lang="en-US" sz="9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Segoe UI" panose="020B0502040204020203" pitchFamily="34" charset="0"/>
                      <a:ea typeface="Calibri" charset="0"/>
                      <a:cs typeface="Segoe UI" panose="020B0502040204020203" pitchFamily="34" charset="0"/>
                    </a:rPr>
                    <a:t> (</a:t>
                  </a:r>
                  <a:r>
                    <a:rPr kumimoji="0" lang="id-ID" sz="9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Segoe UI" panose="020B0502040204020203" pitchFamily="34" charset="0"/>
                      <a:ea typeface="Calibri" charset="0"/>
                      <a:cs typeface="Segoe UI" panose="020B0502040204020203" pitchFamily="34" charset="0"/>
                    </a:rPr>
                    <a:t>r</a:t>
                  </a:r>
                  <a:r>
                    <a:rPr kumimoji="0" lang="en-US" sz="900" b="0" i="0" u="none" strike="noStrike" kern="1200" cap="none" spc="0" normalizeH="0" baseline="0" noProof="0" dirty="0" err="1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Segoe UI" panose="020B0502040204020203" pitchFamily="34" charset="0"/>
                      <a:ea typeface="Calibri" charset="0"/>
                      <a:cs typeface="Segoe UI" panose="020B0502040204020203" pitchFamily="34" charset="0"/>
                    </a:rPr>
                    <a:t>egulasi</a:t>
                  </a:r>
                  <a:r>
                    <a:rPr kumimoji="0" lang="en-US" sz="9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Segoe UI" panose="020B0502040204020203" pitchFamily="34" charset="0"/>
                      <a:ea typeface="Calibri" charset="0"/>
                      <a:cs typeface="Segoe UI" panose="020B0502040204020203" pitchFamily="34" charset="0"/>
                    </a:rPr>
                    <a:t>, </a:t>
                  </a:r>
                  <a:r>
                    <a:rPr kumimoji="0" lang="id-ID" sz="9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Segoe UI" panose="020B0502040204020203" pitchFamily="34" charset="0"/>
                      <a:ea typeface="Calibri" charset="0"/>
                      <a:cs typeface="Segoe UI" panose="020B0502040204020203" pitchFamily="34" charset="0"/>
                    </a:rPr>
                    <a:t>i</a:t>
                  </a:r>
                  <a:r>
                    <a:rPr kumimoji="0" lang="en-US" sz="900" b="0" i="0" u="none" strike="noStrike" kern="1200" cap="none" spc="0" normalizeH="0" baseline="0" noProof="0" dirty="0" err="1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Segoe UI" panose="020B0502040204020203" pitchFamily="34" charset="0"/>
                      <a:ea typeface="Calibri" charset="0"/>
                      <a:cs typeface="Segoe UI" panose="020B0502040204020203" pitchFamily="34" charset="0"/>
                    </a:rPr>
                    <a:t>nfrastruktur</a:t>
                  </a:r>
                  <a:r>
                    <a:rPr kumimoji="0" lang="en-US" sz="9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Segoe UI" panose="020B0502040204020203" pitchFamily="34" charset="0"/>
                      <a:ea typeface="Calibri" charset="0"/>
                      <a:cs typeface="Segoe UI" panose="020B0502040204020203" pitchFamily="34" charset="0"/>
                    </a:rPr>
                    <a:t>, </a:t>
                  </a:r>
                  <a:r>
                    <a:rPr kumimoji="0" lang="id-ID" sz="9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Segoe UI" panose="020B0502040204020203" pitchFamily="34" charset="0"/>
                      <a:ea typeface="Calibri" charset="0"/>
                      <a:cs typeface="Segoe UI" panose="020B0502040204020203" pitchFamily="34" charset="0"/>
                    </a:rPr>
                    <a:t>i</a:t>
                  </a:r>
                  <a:r>
                    <a:rPr kumimoji="0" lang="en-US" sz="900" b="0" i="0" u="none" strike="noStrike" kern="1200" cap="none" spc="0" normalizeH="0" baseline="0" noProof="0" dirty="0" err="1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Segoe UI" panose="020B0502040204020203" pitchFamily="34" charset="0"/>
                      <a:ea typeface="Calibri" charset="0"/>
                      <a:cs typeface="Segoe UI" panose="020B0502040204020203" pitchFamily="34" charset="0"/>
                    </a:rPr>
                    <a:t>nvestasi</a:t>
                  </a:r>
                  <a:r>
                    <a:rPr kumimoji="0" lang="en-US" sz="9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Segoe UI" panose="020B0502040204020203" pitchFamily="34" charset="0"/>
                      <a:ea typeface="Calibri" charset="0"/>
                      <a:cs typeface="Segoe UI" panose="020B0502040204020203" pitchFamily="34" charset="0"/>
                    </a:rPr>
                    <a:t>, </a:t>
                  </a:r>
                  <a:r>
                    <a:rPr kumimoji="0" lang="id-ID" sz="9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Segoe UI" panose="020B0502040204020203" pitchFamily="34" charset="0"/>
                      <a:ea typeface="Calibri" charset="0"/>
                      <a:cs typeface="Segoe UI" panose="020B0502040204020203" pitchFamily="34" charset="0"/>
                    </a:rPr>
                    <a:t>&amp; </a:t>
                  </a:r>
                  <a:r>
                    <a:rPr kumimoji="0" lang="en-US" sz="900" b="0" i="0" u="none" strike="noStrike" kern="1200" cap="none" spc="0" normalizeH="0" baseline="0" noProof="0" dirty="0" err="1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Segoe UI" panose="020B0502040204020203" pitchFamily="34" charset="0"/>
                      <a:ea typeface="Calibri" charset="0"/>
                      <a:cs typeface="Segoe UI" panose="020B0502040204020203" pitchFamily="34" charset="0"/>
                    </a:rPr>
                    <a:t>HaKI</a:t>
                  </a:r>
                  <a:r>
                    <a:rPr kumimoji="0" lang="en-US" sz="9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Segoe UI" panose="020B0502040204020203" pitchFamily="34" charset="0"/>
                      <a:ea typeface="Calibri" charset="0"/>
                      <a:cs typeface="Segoe UI" panose="020B0502040204020203" pitchFamily="34" charset="0"/>
                    </a:rPr>
                    <a:t>) </a:t>
                  </a:r>
                  <a:endParaRPr kumimoji="0" lang="id-ID" sz="9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Segoe UI" panose="020B0502040204020203" pitchFamily="34" charset="0"/>
                    <a:ea typeface="Calibri" charset="0"/>
                    <a:cs typeface="Segoe UI" panose="020B0502040204020203" pitchFamily="34" charset="0"/>
                  </a:endParaRPr>
                </a:p>
              </p:txBody>
            </p:sp>
          </p:grpSp>
          <p:sp>
            <p:nvSpPr>
              <p:cNvPr id="71" name="Rounded Rectangle 70"/>
              <p:cNvSpPr/>
              <p:nvPr/>
            </p:nvSpPr>
            <p:spPr>
              <a:xfrm>
                <a:off x="9091380" y="4087031"/>
                <a:ext cx="2993834" cy="533018"/>
              </a:xfrm>
              <a:prstGeom prst="roundRect">
                <a:avLst/>
              </a:prstGeom>
              <a:solidFill>
                <a:schemeClr val="bg1"/>
              </a:solidFill>
              <a:ln w="19050">
                <a:solidFill>
                  <a:srgbClr val="FF0000"/>
                </a:solidFill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64294" marR="0" lvl="2" indent="0" algn="l" defTabSz="914400" rtl="0" eaLnBrk="1" fontAlgn="auto" latinLnBrk="0" hangingPunct="1">
                  <a:lnSpc>
                    <a:spcPct val="8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1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Segoe UI" panose="020B0502040204020203" pitchFamily="34" charset="0"/>
                    <a:ea typeface="Calibri" charset="0"/>
                    <a:cs typeface="Segoe UI" panose="020B0502040204020203" pitchFamily="34" charset="0"/>
                  </a:rPr>
                  <a:t>Pengembangan</a:t>
                </a:r>
                <a:r>
                  <a:rPr kumimoji="0" lang="en-US" sz="11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Segoe UI" panose="020B0502040204020203" pitchFamily="34" charset="0"/>
                    <a:ea typeface="Calibri" charset="0"/>
                    <a:cs typeface="Segoe UI" panose="020B0502040204020203" pitchFamily="34" charset="0"/>
                  </a:rPr>
                  <a:t> </a:t>
                </a:r>
                <a:r>
                  <a:rPr kumimoji="0" lang="en-US" sz="11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Segoe UI" panose="020B0502040204020203" pitchFamily="34" charset="0"/>
                    <a:ea typeface="Calibri" charset="0"/>
                    <a:cs typeface="Segoe UI" panose="020B0502040204020203" pitchFamily="34" charset="0"/>
                  </a:rPr>
                  <a:t>industri</a:t>
                </a:r>
                <a:r>
                  <a:rPr kumimoji="0" lang="en-US" sz="11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Segoe UI" panose="020B0502040204020203" pitchFamily="34" charset="0"/>
                    <a:ea typeface="Calibri" charset="0"/>
                    <a:cs typeface="Segoe UI" panose="020B0502040204020203" pitchFamily="34" charset="0"/>
                  </a:rPr>
                  <a:t> </a:t>
                </a:r>
                <a:r>
                  <a:rPr kumimoji="0" lang="en-US" sz="11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Segoe UI" panose="020B0502040204020203" pitchFamily="34" charset="0"/>
                    <a:ea typeface="Calibri" charset="0"/>
                    <a:cs typeface="Segoe UI" panose="020B0502040204020203" pitchFamily="34" charset="0"/>
                  </a:rPr>
                  <a:t>seni</a:t>
                </a:r>
                <a:r>
                  <a:rPr kumimoji="0" lang="en-US" sz="11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Segoe UI" panose="020B0502040204020203" pitchFamily="34" charset="0"/>
                    <a:ea typeface="Calibri" charset="0"/>
                    <a:cs typeface="Segoe UI" panose="020B0502040204020203" pitchFamily="34" charset="0"/>
                  </a:rPr>
                  <a:t> </a:t>
                </a:r>
                <a:r>
                  <a:rPr kumimoji="0" lang="en-US" sz="11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Segoe UI" panose="020B0502040204020203" pitchFamily="34" charset="0"/>
                    <a:ea typeface="Calibri" charset="0"/>
                    <a:cs typeface="Segoe UI" panose="020B0502040204020203" pitchFamily="34" charset="0"/>
                  </a:rPr>
                  <a:t>budaya</a:t>
                </a:r>
                <a:endParaRPr kumimoji="0" lang="id-ID" sz="1100" b="0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Segoe UI" panose="020B0502040204020203" pitchFamily="34" charset="0"/>
                  <a:ea typeface="Calibri" charset="0"/>
                  <a:cs typeface="Segoe UI" panose="020B0502040204020203" pitchFamily="34" charset="0"/>
                </a:endParaRPr>
              </a:p>
            </p:txBody>
          </p:sp>
        </p:grpSp>
        <p:sp>
          <p:nvSpPr>
            <p:cNvPr id="67" name="Rounded Rectangle 66"/>
            <p:cNvSpPr/>
            <p:nvPr/>
          </p:nvSpPr>
          <p:spPr>
            <a:xfrm>
              <a:off x="6830886" y="4485713"/>
              <a:ext cx="2245376" cy="313886"/>
            </a:xfrm>
            <a:prstGeom prst="roundRect">
              <a:avLst/>
            </a:prstGeom>
            <a:solidFill>
              <a:schemeClr val="bg1"/>
            </a:solidFill>
            <a:ln w="3175">
              <a:solidFill>
                <a:srgbClr val="F4A53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64294" marR="0" lvl="2" indent="0" algn="l" defTabSz="914400" rtl="0" eaLnBrk="1" fontAlgn="auto" latinLnBrk="0" hangingPunct="1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9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" panose="020B0502040204020203" pitchFamily="34" charset="0"/>
                  <a:ea typeface="Calibri" charset="0"/>
                  <a:cs typeface="Segoe UI" panose="020B0502040204020203" pitchFamily="34" charset="0"/>
                </a:rPr>
                <a:t>Pengembangan</a:t>
              </a:r>
              <a:r>
                <a:rPr kumimoji="0" lang="en-US" sz="9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" panose="020B0502040204020203" pitchFamily="34" charset="0"/>
                  <a:ea typeface="Calibri" charset="0"/>
                  <a:cs typeface="Segoe UI" panose="020B0502040204020203" pitchFamily="34" charset="0"/>
                </a:rPr>
                <a:t> </a:t>
              </a:r>
              <a:r>
                <a:rPr kumimoji="0" lang="en-US" sz="9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" panose="020B0502040204020203" pitchFamily="34" charset="0"/>
                  <a:ea typeface="Calibri" charset="0"/>
                  <a:cs typeface="Segoe UI" panose="020B0502040204020203" pitchFamily="34" charset="0"/>
                </a:rPr>
                <a:t>statistik</a:t>
              </a:r>
              <a:r>
                <a:rPr kumimoji="0" lang="en-US" sz="9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" panose="020B0502040204020203" pitchFamily="34" charset="0"/>
                  <a:ea typeface="Calibri" charset="0"/>
                  <a:cs typeface="Segoe UI" panose="020B0502040204020203" pitchFamily="34" charset="0"/>
                </a:rPr>
                <a:t> </a:t>
              </a:r>
              <a:r>
                <a:rPr kumimoji="0" lang="en-US" sz="9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" panose="020B0502040204020203" pitchFamily="34" charset="0"/>
                  <a:ea typeface="Calibri" charset="0"/>
                  <a:cs typeface="Segoe UI" panose="020B0502040204020203" pitchFamily="34" charset="0"/>
                </a:rPr>
                <a:t>ekonomi</a:t>
              </a:r>
              <a:r>
                <a:rPr kumimoji="0" lang="en-US" sz="9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" panose="020B0502040204020203" pitchFamily="34" charset="0"/>
                  <a:ea typeface="Calibri" charset="0"/>
                  <a:cs typeface="Segoe UI" panose="020B0502040204020203" pitchFamily="34" charset="0"/>
                </a:rPr>
                <a:t> </a:t>
              </a:r>
              <a:r>
                <a:rPr kumimoji="0" lang="en-US" sz="9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" panose="020B0502040204020203" pitchFamily="34" charset="0"/>
                  <a:ea typeface="Calibri" charset="0"/>
                  <a:cs typeface="Segoe UI" panose="020B0502040204020203" pitchFamily="34" charset="0"/>
                </a:rPr>
                <a:t>kreatif</a:t>
              </a:r>
              <a:endParaRPr kumimoji="0" lang="id-ID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  <a:ea typeface="Calibri" charset="0"/>
                <a:cs typeface="Segoe UI" panose="020B0502040204020203" pitchFamily="34" charset="0"/>
              </a:endParaRPr>
            </a:p>
          </p:txBody>
        </p:sp>
      </p:grpSp>
      <p:sp>
        <p:nvSpPr>
          <p:cNvPr id="43" name="Rounded Rectangle 42"/>
          <p:cNvSpPr/>
          <p:nvPr/>
        </p:nvSpPr>
        <p:spPr>
          <a:xfrm>
            <a:off x="1710657" y="4018439"/>
            <a:ext cx="2285462" cy="169808"/>
          </a:xfrm>
          <a:prstGeom prst="roundRect">
            <a:avLst/>
          </a:prstGeom>
          <a:solidFill>
            <a:schemeClr val="bg1"/>
          </a:solidFill>
          <a:ln w="3175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64294" marR="0" lvl="2" indent="0" algn="r" defTabSz="914400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d-ID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  <a:ea typeface="Calibri" charset="0"/>
                <a:cs typeface="Segoe UI" panose="020B0502040204020203" pitchFamily="34" charset="0"/>
              </a:rPr>
              <a:t>Peningkatan ekspor produk </a:t>
            </a:r>
            <a:r>
              <a:rPr kumimoji="0" lang="en-ID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  <a:ea typeface="Calibri" charset="0"/>
                <a:cs typeface="Segoe UI" panose="020B0502040204020203" pitchFamily="34" charset="0"/>
              </a:rPr>
              <a:t>I</a:t>
            </a:r>
            <a:r>
              <a:rPr kumimoji="0" lang="id-ID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  <a:ea typeface="Calibri" charset="0"/>
                <a:cs typeface="Segoe UI" panose="020B0502040204020203" pitchFamily="34" charset="0"/>
              </a:rPr>
              <a:t>ndonesia</a:t>
            </a:r>
          </a:p>
        </p:txBody>
      </p:sp>
      <p:sp>
        <p:nvSpPr>
          <p:cNvPr id="44" name="Rounded Rectangle 43"/>
          <p:cNvSpPr/>
          <p:nvPr/>
        </p:nvSpPr>
        <p:spPr>
          <a:xfrm>
            <a:off x="1702354" y="4210257"/>
            <a:ext cx="2285462" cy="282864"/>
          </a:xfrm>
          <a:prstGeom prst="roundRect">
            <a:avLst/>
          </a:prstGeom>
          <a:solidFill>
            <a:schemeClr val="bg1"/>
          </a:solidFill>
          <a:ln w="3175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64294" marR="0" lvl="2" indent="0" algn="r" defTabSz="914400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d-ID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  <a:ea typeface="Calibri" charset="0"/>
                <a:cs typeface="Segoe UI" panose="020B0502040204020203" pitchFamily="34" charset="0"/>
              </a:rPr>
              <a:t>Peningkatan fasilitasi</a:t>
            </a:r>
            <a:r>
              <a:rPr kumimoji="0" lang="en-ID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  <a:ea typeface="Calibri" charset="0"/>
                <a:cs typeface="Segoe UI" panose="020B0502040204020203" pitchFamily="34" charset="0"/>
              </a:rPr>
              <a:t> </a:t>
            </a:r>
            <a:r>
              <a:rPr kumimoji="0" lang="id-ID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  <a:ea typeface="Calibri" charset="0"/>
                <a:cs typeface="Segoe UI" panose="020B0502040204020203" pitchFamily="34" charset="0"/>
              </a:rPr>
              <a:t>pelaku</a:t>
            </a:r>
            <a:r>
              <a:rPr kumimoji="0" lang="en-ID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  <a:ea typeface="Calibri" charset="0"/>
                <a:cs typeface="Segoe UI" panose="020B0502040204020203" pitchFamily="34" charset="0"/>
              </a:rPr>
              <a:t> </a:t>
            </a:r>
            <a:r>
              <a:rPr kumimoji="0" lang="en-ID" sz="9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  <a:ea typeface="Calibri" charset="0"/>
                <a:cs typeface="Segoe UI" panose="020B0502040204020203" pitchFamily="34" charset="0"/>
              </a:rPr>
              <a:t>dan</a:t>
            </a:r>
            <a:r>
              <a:rPr kumimoji="0" lang="en-ID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  <a:ea typeface="Calibri" charset="0"/>
                <a:cs typeface="Segoe UI" panose="020B0502040204020203" pitchFamily="34" charset="0"/>
              </a:rPr>
              <a:t> </a:t>
            </a:r>
            <a:r>
              <a:rPr kumimoji="0" lang="en-ID" sz="9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  <a:ea typeface="Calibri" charset="0"/>
                <a:cs typeface="Segoe UI" panose="020B0502040204020203" pitchFamily="34" charset="0"/>
              </a:rPr>
              <a:t>kualitas</a:t>
            </a:r>
            <a:r>
              <a:rPr kumimoji="0" lang="en-ID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  <a:ea typeface="Calibri" charset="0"/>
                <a:cs typeface="Segoe UI" panose="020B0502040204020203" pitchFamily="34" charset="0"/>
              </a:rPr>
              <a:t> </a:t>
            </a:r>
            <a:r>
              <a:rPr kumimoji="0" lang="en-ID" sz="9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  <a:ea typeface="Calibri" charset="0"/>
                <a:cs typeface="Segoe UI" panose="020B0502040204020203" pitchFamily="34" charset="0"/>
              </a:rPr>
              <a:t>produk</a:t>
            </a:r>
            <a:endParaRPr kumimoji="0" lang="id-ID" sz="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 panose="020B0502040204020203" pitchFamily="34" charset="0"/>
              <a:ea typeface="Calibri" charset="0"/>
              <a:cs typeface="Segoe UI" panose="020B0502040204020203" pitchFamily="34" charset="0"/>
            </a:endParaRPr>
          </a:p>
        </p:txBody>
      </p:sp>
      <p:sp>
        <p:nvSpPr>
          <p:cNvPr id="49" name="Rounded Rectangle 48"/>
          <p:cNvSpPr/>
          <p:nvPr/>
        </p:nvSpPr>
        <p:spPr>
          <a:xfrm>
            <a:off x="1713166" y="4534845"/>
            <a:ext cx="2285462" cy="266841"/>
          </a:xfrm>
          <a:prstGeom prst="roundRect">
            <a:avLst/>
          </a:prstGeom>
          <a:solidFill>
            <a:schemeClr val="bg1"/>
          </a:solidFill>
          <a:ln w="3175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64294" marR="0" lvl="2" indent="0" algn="r" defTabSz="914400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d-ID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  <a:ea typeface="Calibri" charset="0"/>
                <a:cs typeface="Segoe UI" panose="020B0502040204020203" pitchFamily="34" charset="0"/>
              </a:rPr>
              <a:t>Peningkatan kualitas dan kuantitas sarana perdagangan</a:t>
            </a:r>
          </a:p>
        </p:txBody>
      </p:sp>
      <p:sp>
        <p:nvSpPr>
          <p:cNvPr id="50" name="Rounded Rectangle 49"/>
          <p:cNvSpPr/>
          <p:nvPr/>
        </p:nvSpPr>
        <p:spPr>
          <a:xfrm>
            <a:off x="1693246" y="4830973"/>
            <a:ext cx="2285462" cy="324513"/>
          </a:xfrm>
          <a:prstGeom prst="roundRect">
            <a:avLst/>
          </a:prstGeom>
          <a:solidFill>
            <a:schemeClr val="bg1"/>
          </a:solidFill>
          <a:ln w="3175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64294" marR="0" lvl="2" indent="0" algn="r" defTabSz="914400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d-ID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  <a:ea typeface="Calibri" charset="0"/>
                <a:cs typeface="Segoe UI" panose="020B0502040204020203" pitchFamily="34" charset="0"/>
              </a:rPr>
              <a:t>P</a:t>
            </a:r>
            <a:r>
              <a:rPr kumimoji="0" lang="en-US" sz="9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  <a:ea typeface="Calibri" charset="0"/>
                <a:cs typeface="Segoe UI" panose="020B0502040204020203" pitchFamily="34" charset="0"/>
              </a:rPr>
              <a:t>eningkatan</a:t>
            </a: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  <a:ea typeface="Calibri" charset="0"/>
                <a:cs typeface="Segoe UI" panose="020B0502040204020203" pitchFamily="34" charset="0"/>
              </a:rPr>
              <a:t> </a:t>
            </a:r>
            <a:r>
              <a:rPr kumimoji="0" lang="id-ID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  <a:ea typeface="Calibri" charset="0"/>
                <a:cs typeface="Segoe UI" panose="020B0502040204020203" pitchFamily="34" charset="0"/>
              </a:rPr>
              <a:t>a</a:t>
            </a:r>
            <a:r>
              <a:rPr kumimoji="0" lang="en-US" sz="9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  <a:ea typeface="Calibri" charset="0"/>
                <a:cs typeface="Segoe UI" panose="020B0502040204020203" pitchFamily="34" charset="0"/>
              </a:rPr>
              <a:t>ktivitas</a:t>
            </a: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  <a:ea typeface="Calibri" charset="0"/>
                <a:cs typeface="Segoe UI" panose="020B0502040204020203" pitchFamily="34" charset="0"/>
              </a:rPr>
              <a:t> </a:t>
            </a:r>
            <a:r>
              <a:rPr kumimoji="0" lang="id-ID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  <a:ea typeface="Calibri" charset="0"/>
                <a:cs typeface="Segoe UI" panose="020B0502040204020203" pitchFamily="34" charset="0"/>
              </a:rPr>
              <a:t>p</a:t>
            </a:r>
            <a:r>
              <a:rPr kumimoji="0" lang="en-US" sz="9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  <a:ea typeface="Calibri" charset="0"/>
                <a:cs typeface="Segoe UI" panose="020B0502040204020203" pitchFamily="34" charset="0"/>
              </a:rPr>
              <a:t>erdagangan</a:t>
            </a: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  <a:ea typeface="Calibri" charset="0"/>
                <a:cs typeface="Segoe UI" panose="020B0502040204020203" pitchFamily="34" charset="0"/>
              </a:rPr>
              <a:t> d</a:t>
            </a:r>
            <a:r>
              <a:rPr kumimoji="0" lang="id-ID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  <a:ea typeface="Calibri" charset="0"/>
                <a:cs typeface="Segoe UI" panose="020B0502040204020203" pitchFamily="34" charset="0"/>
              </a:rPr>
              <a:t>alam </a:t>
            </a: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  <a:ea typeface="Calibri" charset="0"/>
                <a:cs typeface="Segoe UI" panose="020B0502040204020203" pitchFamily="34" charset="0"/>
              </a:rPr>
              <a:t>n</a:t>
            </a:r>
            <a:r>
              <a:rPr kumimoji="0" lang="id-ID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  <a:ea typeface="Calibri" charset="0"/>
                <a:cs typeface="Segoe UI" panose="020B0502040204020203" pitchFamily="34" charset="0"/>
              </a:rPr>
              <a:t>egeri</a:t>
            </a: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  <a:ea typeface="Calibri" charset="0"/>
                <a:cs typeface="Segoe UI" panose="020B0502040204020203" pitchFamily="34" charset="0"/>
              </a:rPr>
              <a:t>, </a:t>
            </a:r>
            <a:r>
              <a:rPr kumimoji="0" lang="id-ID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  <a:ea typeface="Calibri" charset="0"/>
                <a:cs typeface="Segoe UI" panose="020B0502040204020203" pitchFamily="34" charset="0"/>
              </a:rPr>
              <a:t>u</a:t>
            </a:r>
            <a:r>
              <a:rPr kumimoji="0" lang="en-US" sz="9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  <a:ea typeface="Calibri" charset="0"/>
                <a:cs typeface="Segoe UI" panose="020B0502040204020203" pitchFamily="34" charset="0"/>
              </a:rPr>
              <a:t>saha</a:t>
            </a: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  <a:ea typeface="Calibri" charset="0"/>
                <a:cs typeface="Segoe UI" panose="020B0502040204020203" pitchFamily="34" charset="0"/>
              </a:rPr>
              <a:t> </a:t>
            </a:r>
            <a:r>
              <a:rPr kumimoji="0" lang="id-ID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  <a:ea typeface="Calibri" charset="0"/>
                <a:cs typeface="Segoe UI" panose="020B0502040204020203" pitchFamily="34" charset="0"/>
              </a:rPr>
              <a:t>p</a:t>
            </a:r>
            <a:r>
              <a:rPr kumimoji="0" lang="en-US" sz="9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  <a:ea typeface="Calibri" charset="0"/>
                <a:cs typeface="Segoe UI" panose="020B0502040204020203" pitchFamily="34" charset="0"/>
              </a:rPr>
              <a:t>erdagangan</a:t>
            </a: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  <a:ea typeface="Calibri" charset="0"/>
                <a:cs typeface="Segoe UI" panose="020B0502040204020203" pitchFamily="34" charset="0"/>
              </a:rPr>
              <a:t> </a:t>
            </a:r>
            <a:r>
              <a:rPr kumimoji="0" lang="en-US" sz="9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  <a:ea typeface="Calibri" charset="0"/>
                <a:cs typeface="Segoe UI" panose="020B0502040204020203" pitchFamily="34" charset="0"/>
              </a:rPr>
              <a:t>dan</a:t>
            </a: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  <a:ea typeface="Calibri" charset="0"/>
                <a:cs typeface="Segoe UI" panose="020B0502040204020203" pitchFamily="34" charset="0"/>
              </a:rPr>
              <a:t> </a:t>
            </a:r>
            <a:r>
              <a:rPr kumimoji="0" lang="id-ID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  <a:ea typeface="Calibri" charset="0"/>
                <a:cs typeface="Segoe UI" panose="020B0502040204020203" pitchFamily="34" charset="0"/>
              </a:rPr>
              <a:t>t</a:t>
            </a:r>
            <a:r>
              <a:rPr kumimoji="0" lang="en-US" sz="9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  <a:ea typeface="Calibri" charset="0"/>
                <a:cs typeface="Segoe UI" panose="020B0502040204020203" pitchFamily="34" charset="0"/>
              </a:rPr>
              <a:t>ertib</a:t>
            </a: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  <a:ea typeface="Calibri" charset="0"/>
                <a:cs typeface="Segoe UI" panose="020B0502040204020203" pitchFamily="34" charset="0"/>
              </a:rPr>
              <a:t> </a:t>
            </a:r>
            <a:r>
              <a:rPr kumimoji="0" lang="id-ID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  <a:ea typeface="Calibri" charset="0"/>
                <a:cs typeface="Segoe UI" panose="020B0502040204020203" pitchFamily="34" charset="0"/>
              </a:rPr>
              <a:t>n</a:t>
            </a:r>
            <a:r>
              <a:rPr kumimoji="0" lang="en-US" sz="9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  <a:ea typeface="Calibri" charset="0"/>
                <a:cs typeface="Segoe UI" panose="020B0502040204020203" pitchFamily="34" charset="0"/>
              </a:rPr>
              <a:t>iaga</a:t>
            </a:r>
            <a:endParaRPr kumimoji="0" lang="id-ID" sz="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 panose="020B0502040204020203" pitchFamily="34" charset="0"/>
              <a:ea typeface="Calibri" charset="0"/>
              <a:cs typeface="Segoe UI" panose="020B0502040204020203" pitchFamily="34" charset="0"/>
            </a:endParaRPr>
          </a:p>
        </p:txBody>
      </p:sp>
      <p:sp>
        <p:nvSpPr>
          <p:cNvPr id="51" name="Rounded Rectangle 50"/>
          <p:cNvSpPr/>
          <p:nvPr/>
        </p:nvSpPr>
        <p:spPr>
          <a:xfrm>
            <a:off x="1683014" y="5195980"/>
            <a:ext cx="2291694" cy="142436"/>
          </a:xfrm>
          <a:prstGeom prst="roundRect">
            <a:avLst/>
          </a:prstGeom>
          <a:solidFill>
            <a:schemeClr val="bg1"/>
          </a:solidFill>
          <a:ln w="3175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64294" marR="0" lvl="2" indent="0" algn="r" defTabSz="914400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d-ID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  <a:ea typeface="Calibri" charset="0"/>
                <a:cs typeface="Segoe UI" panose="020B0502040204020203" pitchFamily="34" charset="0"/>
              </a:rPr>
              <a:t>Pengelolaan stok dan harga</a:t>
            </a:r>
          </a:p>
        </p:txBody>
      </p:sp>
      <p:sp>
        <p:nvSpPr>
          <p:cNvPr id="68" name="Rounded Rectangle 67"/>
          <p:cNvSpPr/>
          <p:nvPr/>
        </p:nvSpPr>
        <p:spPr>
          <a:xfrm>
            <a:off x="1690133" y="5396992"/>
            <a:ext cx="2291693" cy="160843"/>
          </a:xfrm>
          <a:prstGeom prst="roundRect">
            <a:avLst/>
          </a:prstGeom>
          <a:solidFill>
            <a:schemeClr val="bg1"/>
          </a:solidFill>
          <a:ln w="3175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64294" marR="0" lvl="2" indent="0" algn="r" defTabSz="914400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d-ID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  <a:ea typeface="Calibri" charset="0"/>
                <a:cs typeface="Segoe UI" panose="020B0502040204020203" pitchFamily="34" charset="0"/>
              </a:rPr>
              <a:t>Pengembangan </a:t>
            </a:r>
            <a:r>
              <a:rPr kumimoji="0" lang="id-ID" sz="9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  <a:ea typeface="Calibri" charset="0"/>
                <a:cs typeface="Segoe UI" panose="020B0502040204020203" pitchFamily="34" charset="0"/>
              </a:rPr>
              <a:t>e-commerce</a:t>
            </a:r>
          </a:p>
        </p:txBody>
      </p:sp>
      <p:sp>
        <p:nvSpPr>
          <p:cNvPr id="70" name="Rounded Rectangle 69"/>
          <p:cNvSpPr/>
          <p:nvPr/>
        </p:nvSpPr>
        <p:spPr>
          <a:xfrm>
            <a:off x="1713320" y="5589733"/>
            <a:ext cx="2291693" cy="441156"/>
          </a:xfrm>
          <a:prstGeom prst="roundRect">
            <a:avLst/>
          </a:prstGeom>
          <a:solidFill>
            <a:schemeClr val="bg1"/>
          </a:solidFill>
          <a:ln w="3175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64294" marR="0" lvl="2" indent="0" algn="r" defTabSz="914400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  <a:ea typeface="Calibri" charset="0"/>
                <a:cs typeface="Segoe UI" panose="020B0502040204020203" pitchFamily="34" charset="0"/>
              </a:rPr>
              <a:t>Penguatan</a:t>
            </a: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  <a:ea typeface="Calibri" charset="0"/>
                <a:cs typeface="Segoe UI" panose="020B0502040204020203" pitchFamily="34" charset="0"/>
              </a:rPr>
              <a:t> 4 </a:t>
            </a:r>
            <a:r>
              <a:rPr kumimoji="0" lang="en-US" sz="9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  <a:ea typeface="Calibri" charset="0"/>
                <a:cs typeface="Segoe UI" panose="020B0502040204020203" pitchFamily="34" charset="0"/>
              </a:rPr>
              <a:t>kawasan</a:t>
            </a: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  <a:ea typeface="Calibri" charset="0"/>
                <a:cs typeface="Segoe UI" panose="020B0502040204020203" pitchFamily="34" charset="0"/>
              </a:rPr>
              <a:t> </a:t>
            </a:r>
            <a:r>
              <a:rPr kumimoji="0" lang="en-US" sz="9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  <a:ea typeface="Calibri" charset="0"/>
                <a:cs typeface="Segoe UI" panose="020B0502040204020203" pitchFamily="34" charset="0"/>
              </a:rPr>
              <a:t>perdagangan</a:t>
            </a: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  <a:ea typeface="Calibri" charset="0"/>
                <a:cs typeface="Segoe UI" panose="020B0502040204020203" pitchFamily="34" charset="0"/>
              </a:rPr>
              <a:t> </a:t>
            </a:r>
            <a:r>
              <a:rPr kumimoji="0" lang="en-US" sz="9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  <a:ea typeface="Calibri" charset="0"/>
                <a:cs typeface="Segoe UI" panose="020B0502040204020203" pitchFamily="34" charset="0"/>
              </a:rPr>
              <a:t>bebas</a:t>
            </a: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  <a:ea typeface="Calibri" charset="0"/>
                <a:cs typeface="Segoe UI" panose="020B0502040204020203" pitchFamily="34" charset="0"/>
              </a:rPr>
              <a:t> </a:t>
            </a:r>
            <a:r>
              <a:rPr kumimoji="0" lang="en-US" sz="9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  <a:ea typeface="Calibri" charset="0"/>
                <a:cs typeface="Segoe UI" panose="020B0502040204020203" pitchFamily="34" charset="0"/>
              </a:rPr>
              <a:t>dan</a:t>
            </a: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  <a:ea typeface="Calibri" charset="0"/>
                <a:cs typeface="Segoe UI" panose="020B0502040204020203" pitchFamily="34" charset="0"/>
              </a:rPr>
              <a:t> </a:t>
            </a:r>
            <a:r>
              <a:rPr kumimoji="0" lang="en-US" sz="9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  <a:ea typeface="Calibri" charset="0"/>
                <a:cs typeface="Segoe UI" panose="020B0502040204020203" pitchFamily="34" charset="0"/>
              </a:rPr>
              <a:t>pelabuhan</a:t>
            </a: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  <a:ea typeface="Calibri" charset="0"/>
                <a:cs typeface="Segoe UI" panose="020B0502040204020203" pitchFamily="34" charset="0"/>
              </a:rPr>
              <a:t> </a:t>
            </a:r>
            <a:r>
              <a:rPr kumimoji="0" lang="en-US" sz="9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  <a:ea typeface="Calibri" charset="0"/>
                <a:cs typeface="Segoe UI" panose="020B0502040204020203" pitchFamily="34" charset="0"/>
              </a:rPr>
              <a:t>bebas</a:t>
            </a: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  <a:ea typeface="Calibri" charset="0"/>
                <a:cs typeface="Segoe UI" panose="020B0502040204020203" pitchFamily="34" charset="0"/>
              </a:rPr>
              <a:t> (KPBPB): </a:t>
            </a:r>
            <a:r>
              <a:rPr kumimoji="0" lang="en-US" sz="9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  <a:ea typeface="Calibri" charset="0"/>
                <a:cs typeface="Segoe UI" panose="020B0502040204020203" pitchFamily="34" charset="0"/>
              </a:rPr>
              <a:t>Batam</a:t>
            </a: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  <a:ea typeface="Calibri" charset="0"/>
                <a:cs typeface="Segoe UI" panose="020B0502040204020203" pitchFamily="34" charset="0"/>
              </a:rPr>
              <a:t>, </a:t>
            </a:r>
            <a:r>
              <a:rPr kumimoji="0" lang="en-US" sz="9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  <a:ea typeface="Calibri" charset="0"/>
                <a:cs typeface="Segoe UI" panose="020B0502040204020203" pitchFamily="34" charset="0"/>
              </a:rPr>
              <a:t>Bintan</a:t>
            </a: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  <a:ea typeface="Calibri" charset="0"/>
                <a:cs typeface="Segoe UI" panose="020B0502040204020203" pitchFamily="34" charset="0"/>
              </a:rPr>
              <a:t>, </a:t>
            </a:r>
            <a:r>
              <a:rPr kumimoji="0" lang="en-US" sz="9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  <a:ea typeface="Calibri" charset="0"/>
                <a:cs typeface="Segoe UI" panose="020B0502040204020203" pitchFamily="34" charset="0"/>
              </a:rPr>
              <a:t>Karimun</a:t>
            </a: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  <a:ea typeface="Calibri" charset="0"/>
                <a:cs typeface="Segoe UI" panose="020B0502040204020203" pitchFamily="34" charset="0"/>
              </a:rPr>
              <a:t>, </a:t>
            </a:r>
            <a:r>
              <a:rPr kumimoji="0" lang="en-US" sz="9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  <a:ea typeface="Calibri" charset="0"/>
                <a:cs typeface="Segoe UI" panose="020B0502040204020203" pitchFamily="34" charset="0"/>
              </a:rPr>
              <a:t>dan</a:t>
            </a: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  <a:ea typeface="Calibri" charset="0"/>
                <a:cs typeface="Segoe UI" panose="020B0502040204020203" pitchFamily="34" charset="0"/>
              </a:rPr>
              <a:t> </a:t>
            </a:r>
            <a:r>
              <a:rPr kumimoji="0" lang="en-US" sz="9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  <a:ea typeface="Calibri" charset="0"/>
                <a:cs typeface="Segoe UI" panose="020B0502040204020203" pitchFamily="34" charset="0"/>
              </a:rPr>
              <a:t>Sabang</a:t>
            </a: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  <a:ea typeface="Calibri" charset="0"/>
                <a:cs typeface="Segoe UI" panose="020B0502040204020203" pitchFamily="34" charset="0"/>
              </a:rPr>
              <a:t> </a:t>
            </a:r>
          </a:p>
        </p:txBody>
      </p:sp>
      <p:pic>
        <p:nvPicPr>
          <p:cNvPr id="85" name="Picture 84">
            <a:extLst>
              <a:ext uri="{FF2B5EF4-FFF2-40B4-BE49-F238E27FC236}">
                <a16:creationId xmlns:a16="http://schemas.microsoft.com/office/drawing/2014/main" id="{27875EBE-C171-4810-935B-F0515CD910B4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830798" y="3037166"/>
            <a:ext cx="553235" cy="535850"/>
          </a:xfrm>
          <a:prstGeom prst="rect">
            <a:avLst/>
          </a:prstGeom>
        </p:spPr>
      </p:pic>
      <p:sp>
        <p:nvSpPr>
          <p:cNvPr id="86" name="TextBox 85">
            <a:extLst>
              <a:ext uri="{FF2B5EF4-FFF2-40B4-BE49-F238E27FC236}">
                <a16:creationId xmlns:a16="http://schemas.microsoft.com/office/drawing/2014/main" id="{3F5815E2-8E90-4642-9853-C0500A97A7E5}"/>
              </a:ext>
            </a:extLst>
          </p:cNvPr>
          <p:cNvSpPr txBox="1"/>
          <p:nvPr/>
        </p:nvSpPr>
        <p:spPr>
          <a:xfrm>
            <a:off x="5998452" y="3157952"/>
            <a:ext cx="16955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D" sz="105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t>3</a:t>
            </a:r>
          </a:p>
        </p:txBody>
      </p:sp>
      <p:grpSp>
        <p:nvGrpSpPr>
          <p:cNvPr id="87" name="Group 86">
            <a:extLst>
              <a:ext uri="{FF2B5EF4-FFF2-40B4-BE49-F238E27FC236}">
                <a16:creationId xmlns:a16="http://schemas.microsoft.com/office/drawing/2014/main" id="{11AA4141-CFCB-4988-87FA-25FD6C18646B}"/>
              </a:ext>
            </a:extLst>
          </p:cNvPr>
          <p:cNvGrpSpPr/>
          <p:nvPr/>
        </p:nvGrpSpPr>
        <p:grpSpPr>
          <a:xfrm>
            <a:off x="4523913" y="2522084"/>
            <a:ext cx="328912" cy="320730"/>
            <a:chOff x="5401687" y="615707"/>
            <a:chExt cx="614384" cy="599101"/>
          </a:xfrm>
        </p:grpSpPr>
        <p:pic>
          <p:nvPicPr>
            <p:cNvPr id="88" name="Picture 87">
              <a:extLst>
                <a:ext uri="{FF2B5EF4-FFF2-40B4-BE49-F238E27FC236}">
                  <a16:creationId xmlns:a16="http://schemas.microsoft.com/office/drawing/2014/main" id="{515EB976-046E-4594-8AC3-1DE7826E6E99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5401687" y="615707"/>
              <a:ext cx="614384" cy="599101"/>
            </a:xfrm>
            <a:prstGeom prst="rect">
              <a:avLst/>
            </a:prstGeom>
          </p:spPr>
        </p:pic>
        <p:sp>
          <p:nvSpPr>
            <p:cNvPr id="89" name="Rectangle 88">
              <a:extLst>
                <a:ext uri="{FF2B5EF4-FFF2-40B4-BE49-F238E27FC236}">
                  <a16:creationId xmlns:a16="http://schemas.microsoft.com/office/drawing/2014/main" id="{58F3323F-90B6-47C6-8E04-1BA02D76B911}"/>
                </a:ext>
              </a:extLst>
            </p:cNvPr>
            <p:cNvSpPr/>
            <p:nvPr/>
          </p:nvSpPr>
          <p:spPr>
            <a:xfrm>
              <a:off x="5464545" y="696431"/>
              <a:ext cx="488669" cy="47429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ctr" defTabSz="6854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ID" sz="105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Segoe UI" panose="020B0502040204020203" pitchFamily="34" charset="0"/>
                  <a:ea typeface="+mn-ea"/>
                  <a:cs typeface="Segoe UI" panose="020B0502040204020203" pitchFamily="34" charset="0"/>
                </a:rPr>
                <a:t>5</a:t>
              </a:r>
              <a:endParaRPr kumimoji="0" lang="id-ID" sz="105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ea typeface="+mn-ea"/>
                <a:cs typeface="Segoe UI" panose="020B0502040204020203" pitchFamily="34" charset="0"/>
              </a:endParaRPr>
            </a:p>
          </p:txBody>
        </p:sp>
      </p:grpSp>
      <p:grpSp>
        <p:nvGrpSpPr>
          <p:cNvPr id="90" name="Group 89">
            <a:extLst>
              <a:ext uri="{FF2B5EF4-FFF2-40B4-BE49-F238E27FC236}">
                <a16:creationId xmlns:a16="http://schemas.microsoft.com/office/drawing/2014/main" id="{6EADD4DC-7D8B-48B2-9FE2-6B5C6F44FB01}"/>
              </a:ext>
            </a:extLst>
          </p:cNvPr>
          <p:cNvGrpSpPr/>
          <p:nvPr/>
        </p:nvGrpSpPr>
        <p:grpSpPr>
          <a:xfrm>
            <a:off x="4910535" y="4613513"/>
            <a:ext cx="328912" cy="320730"/>
            <a:chOff x="5401687" y="615707"/>
            <a:chExt cx="614384" cy="599101"/>
          </a:xfrm>
        </p:grpSpPr>
        <p:pic>
          <p:nvPicPr>
            <p:cNvPr id="91" name="Picture 90">
              <a:extLst>
                <a:ext uri="{FF2B5EF4-FFF2-40B4-BE49-F238E27FC236}">
                  <a16:creationId xmlns:a16="http://schemas.microsoft.com/office/drawing/2014/main" id="{7A9AB059-1004-4C7B-8506-7241F610FD24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5401687" y="615707"/>
              <a:ext cx="614384" cy="599101"/>
            </a:xfrm>
            <a:prstGeom prst="rect">
              <a:avLst/>
            </a:prstGeom>
          </p:spPr>
        </p:pic>
        <p:sp>
          <p:nvSpPr>
            <p:cNvPr id="92" name="Rectangle 91">
              <a:extLst>
                <a:ext uri="{FF2B5EF4-FFF2-40B4-BE49-F238E27FC236}">
                  <a16:creationId xmlns:a16="http://schemas.microsoft.com/office/drawing/2014/main" id="{690FFEA2-C651-407C-9508-4DAA0C1A54FF}"/>
                </a:ext>
              </a:extLst>
            </p:cNvPr>
            <p:cNvSpPr/>
            <p:nvPr/>
          </p:nvSpPr>
          <p:spPr>
            <a:xfrm>
              <a:off x="5464543" y="696431"/>
              <a:ext cx="488669" cy="47429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ctr" defTabSz="6854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ID" sz="105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Segoe UI" panose="020B0502040204020203" pitchFamily="34" charset="0"/>
                  <a:ea typeface="+mn-ea"/>
                  <a:cs typeface="Segoe UI" panose="020B0502040204020203" pitchFamily="34" charset="0"/>
                </a:rPr>
                <a:t>4</a:t>
              </a:r>
              <a:endParaRPr kumimoji="0" lang="id-ID" sz="105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ea typeface="+mn-ea"/>
                <a:cs typeface="Segoe UI" panose="020B0502040204020203" pitchFamily="34" charset="0"/>
              </a:endParaRPr>
            </a:p>
          </p:txBody>
        </p:sp>
      </p:grpSp>
      <p:grpSp>
        <p:nvGrpSpPr>
          <p:cNvPr id="93" name="Group 92">
            <a:extLst>
              <a:ext uri="{FF2B5EF4-FFF2-40B4-BE49-F238E27FC236}">
                <a16:creationId xmlns:a16="http://schemas.microsoft.com/office/drawing/2014/main" id="{27B6B9E3-114E-45EF-A291-6456DE248D11}"/>
              </a:ext>
            </a:extLst>
          </p:cNvPr>
          <p:cNvGrpSpPr/>
          <p:nvPr/>
        </p:nvGrpSpPr>
        <p:grpSpPr>
          <a:xfrm>
            <a:off x="6980313" y="4573376"/>
            <a:ext cx="328912" cy="320730"/>
            <a:chOff x="5401687" y="615707"/>
            <a:chExt cx="614384" cy="599101"/>
          </a:xfrm>
        </p:grpSpPr>
        <p:pic>
          <p:nvPicPr>
            <p:cNvPr id="94" name="Picture 93">
              <a:extLst>
                <a:ext uri="{FF2B5EF4-FFF2-40B4-BE49-F238E27FC236}">
                  <a16:creationId xmlns:a16="http://schemas.microsoft.com/office/drawing/2014/main" id="{204DBE20-A0F5-462E-88AF-3DBE62B0093F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5401687" y="615707"/>
              <a:ext cx="614384" cy="599101"/>
            </a:xfrm>
            <a:prstGeom prst="rect">
              <a:avLst/>
            </a:prstGeom>
          </p:spPr>
        </p:pic>
        <p:sp>
          <p:nvSpPr>
            <p:cNvPr id="95" name="Rectangle 94">
              <a:extLst>
                <a:ext uri="{FF2B5EF4-FFF2-40B4-BE49-F238E27FC236}">
                  <a16:creationId xmlns:a16="http://schemas.microsoft.com/office/drawing/2014/main" id="{998B7E18-3895-49B7-8FDA-B8F82DAD6591}"/>
                </a:ext>
              </a:extLst>
            </p:cNvPr>
            <p:cNvSpPr/>
            <p:nvPr/>
          </p:nvSpPr>
          <p:spPr>
            <a:xfrm>
              <a:off x="5464543" y="696431"/>
              <a:ext cx="488669" cy="47429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ctr" defTabSz="6854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ID" sz="105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Segoe UI" panose="020B0502040204020203" pitchFamily="34" charset="0"/>
                  <a:ea typeface="+mn-ea"/>
                  <a:cs typeface="Segoe UI" panose="020B0502040204020203" pitchFamily="34" charset="0"/>
                </a:rPr>
                <a:t>3</a:t>
              </a:r>
              <a:endParaRPr kumimoji="0" lang="id-ID" sz="105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ea typeface="+mn-ea"/>
                <a:cs typeface="Segoe UI" panose="020B0502040204020203" pitchFamily="34" charset="0"/>
              </a:endParaRPr>
            </a:p>
          </p:txBody>
        </p:sp>
      </p:grpSp>
      <p:grpSp>
        <p:nvGrpSpPr>
          <p:cNvPr id="96" name="Group 95">
            <a:extLst>
              <a:ext uri="{FF2B5EF4-FFF2-40B4-BE49-F238E27FC236}">
                <a16:creationId xmlns:a16="http://schemas.microsoft.com/office/drawing/2014/main" id="{6B2D9DE4-6E68-4DF4-8DDB-254817B4D307}"/>
              </a:ext>
            </a:extLst>
          </p:cNvPr>
          <p:cNvGrpSpPr/>
          <p:nvPr/>
        </p:nvGrpSpPr>
        <p:grpSpPr>
          <a:xfrm>
            <a:off x="7566563" y="2791765"/>
            <a:ext cx="328912" cy="320730"/>
            <a:chOff x="5401687" y="615707"/>
            <a:chExt cx="614384" cy="599101"/>
          </a:xfrm>
        </p:grpSpPr>
        <p:pic>
          <p:nvPicPr>
            <p:cNvPr id="97" name="Picture 96">
              <a:extLst>
                <a:ext uri="{FF2B5EF4-FFF2-40B4-BE49-F238E27FC236}">
                  <a16:creationId xmlns:a16="http://schemas.microsoft.com/office/drawing/2014/main" id="{9A40CAEE-8360-4482-8AD8-44024CFDD921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5401687" y="615707"/>
              <a:ext cx="614384" cy="599101"/>
            </a:xfrm>
            <a:prstGeom prst="rect">
              <a:avLst/>
            </a:prstGeom>
          </p:spPr>
        </p:pic>
        <p:sp>
          <p:nvSpPr>
            <p:cNvPr id="98" name="Rectangle 97">
              <a:extLst>
                <a:ext uri="{FF2B5EF4-FFF2-40B4-BE49-F238E27FC236}">
                  <a16:creationId xmlns:a16="http://schemas.microsoft.com/office/drawing/2014/main" id="{1E40DAC7-0651-413A-B5EE-8BE34315E5DC}"/>
                </a:ext>
              </a:extLst>
            </p:cNvPr>
            <p:cNvSpPr/>
            <p:nvPr/>
          </p:nvSpPr>
          <p:spPr>
            <a:xfrm>
              <a:off x="5464545" y="696431"/>
              <a:ext cx="488669" cy="47429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ctr" defTabSz="6854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ID" sz="105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Segoe UI" panose="020B0502040204020203" pitchFamily="34" charset="0"/>
                  <a:ea typeface="+mn-ea"/>
                  <a:cs typeface="Segoe UI" panose="020B0502040204020203" pitchFamily="34" charset="0"/>
                </a:rPr>
                <a:t>2</a:t>
              </a:r>
              <a:endParaRPr kumimoji="0" lang="id-ID" sz="105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ea typeface="+mn-ea"/>
                <a:cs typeface="Segoe UI" panose="020B0502040204020203" pitchFamily="34" charset="0"/>
              </a:endParaRPr>
            </a:p>
          </p:txBody>
        </p:sp>
      </p:grpSp>
      <p:grpSp>
        <p:nvGrpSpPr>
          <p:cNvPr id="99" name="Group 98">
            <a:extLst>
              <a:ext uri="{FF2B5EF4-FFF2-40B4-BE49-F238E27FC236}">
                <a16:creationId xmlns:a16="http://schemas.microsoft.com/office/drawing/2014/main" id="{A9F1277D-E85A-439F-9141-4647A58DD462}"/>
              </a:ext>
            </a:extLst>
          </p:cNvPr>
          <p:cNvGrpSpPr/>
          <p:nvPr/>
        </p:nvGrpSpPr>
        <p:grpSpPr>
          <a:xfrm>
            <a:off x="5926017" y="1619533"/>
            <a:ext cx="328912" cy="320730"/>
            <a:chOff x="5401687" y="615707"/>
            <a:chExt cx="614384" cy="599101"/>
          </a:xfrm>
        </p:grpSpPr>
        <p:pic>
          <p:nvPicPr>
            <p:cNvPr id="100" name="Picture 99">
              <a:extLst>
                <a:ext uri="{FF2B5EF4-FFF2-40B4-BE49-F238E27FC236}">
                  <a16:creationId xmlns:a16="http://schemas.microsoft.com/office/drawing/2014/main" id="{5EC5FF65-225D-43B0-8CB4-2949429AD7F1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5401687" y="615707"/>
              <a:ext cx="614384" cy="599101"/>
            </a:xfrm>
            <a:prstGeom prst="rect">
              <a:avLst/>
            </a:prstGeom>
          </p:spPr>
        </p:pic>
        <p:sp>
          <p:nvSpPr>
            <p:cNvPr id="101" name="Rectangle 100">
              <a:extLst>
                <a:ext uri="{FF2B5EF4-FFF2-40B4-BE49-F238E27FC236}">
                  <a16:creationId xmlns:a16="http://schemas.microsoft.com/office/drawing/2014/main" id="{20BE5D8D-4A94-4E4B-9079-0857E3491805}"/>
                </a:ext>
              </a:extLst>
            </p:cNvPr>
            <p:cNvSpPr/>
            <p:nvPr/>
          </p:nvSpPr>
          <p:spPr>
            <a:xfrm>
              <a:off x="5464543" y="696431"/>
              <a:ext cx="488669" cy="47429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ctr" defTabSz="6854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ID" sz="105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Segoe UI" panose="020B0502040204020203" pitchFamily="34" charset="0"/>
                  <a:ea typeface="+mn-ea"/>
                  <a:cs typeface="Segoe UI" panose="020B0502040204020203" pitchFamily="34" charset="0"/>
                </a:rPr>
                <a:t>1</a:t>
              </a:r>
              <a:endParaRPr kumimoji="0" lang="id-ID" sz="105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ea typeface="+mn-ea"/>
                <a:cs typeface="Segoe UI" panose="020B0502040204020203" pitchFamily="34" charset="0"/>
              </a:endParaRPr>
            </a:p>
          </p:txBody>
        </p:sp>
      </p:grpSp>
      <p:sp>
        <p:nvSpPr>
          <p:cNvPr id="65" name="Rounded Rectangle 52">
            <a:extLst>
              <a:ext uri="{FF2B5EF4-FFF2-40B4-BE49-F238E27FC236}">
                <a16:creationId xmlns:a16="http://schemas.microsoft.com/office/drawing/2014/main" id="{38110B95-9A32-4EFC-894E-A056D0B33B3C}"/>
              </a:ext>
            </a:extLst>
          </p:cNvPr>
          <p:cNvSpPr/>
          <p:nvPr/>
        </p:nvSpPr>
        <p:spPr>
          <a:xfrm>
            <a:off x="7911205" y="5258754"/>
            <a:ext cx="2669492" cy="131486"/>
          </a:xfrm>
          <a:prstGeom prst="roundRect">
            <a:avLst/>
          </a:prstGeom>
          <a:solidFill>
            <a:schemeClr val="bg1"/>
          </a:solidFill>
          <a:ln w="3175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64294" marR="0" lvl="2" indent="0" algn="r" defTabSz="914400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d-ID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  <a:ea typeface="Calibri" charset="0"/>
                <a:cs typeface="Segoe UI" panose="020B0502040204020203" pitchFamily="34" charset="0"/>
              </a:rPr>
              <a:t>Pengembangan kapasitas usaha</a:t>
            </a:r>
          </a:p>
        </p:txBody>
      </p:sp>
      <p:sp>
        <p:nvSpPr>
          <p:cNvPr id="73" name="Rounded Rectangle 59">
            <a:extLst>
              <a:ext uri="{FF2B5EF4-FFF2-40B4-BE49-F238E27FC236}">
                <a16:creationId xmlns:a16="http://schemas.microsoft.com/office/drawing/2014/main" id="{1E0DC463-F23D-4C9A-9DFA-CE18669E3973}"/>
              </a:ext>
            </a:extLst>
          </p:cNvPr>
          <p:cNvSpPr/>
          <p:nvPr/>
        </p:nvSpPr>
        <p:spPr>
          <a:xfrm>
            <a:off x="7911205" y="5434517"/>
            <a:ext cx="2669492" cy="140645"/>
          </a:xfrm>
          <a:prstGeom prst="roundRect">
            <a:avLst/>
          </a:prstGeom>
          <a:solidFill>
            <a:schemeClr val="bg1"/>
          </a:solidFill>
          <a:ln w="3175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64294" marR="0" lvl="2" indent="0" algn="r" defTabSz="914400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d-ID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  <a:ea typeface="Calibri" charset="0"/>
                <a:cs typeface="Segoe UI" panose="020B0502040204020203" pitchFamily="34" charset="0"/>
              </a:rPr>
              <a:t>Perluasan kemitraan usaha</a:t>
            </a:r>
          </a:p>
        </p:txBody>
      </p:sp>
      <p:sp>
        <p:nvSpPr>
          <p:cNvPr id="84" name="Rounded Rectangle 63">
            <a:extLst>
              <a:ext uri="{FF2B5EF4-FFF2-40B4-BE49-F238E27FC236}">
                <a16:creationId xmlns:a16="http://schemas.microsoft.com/office/drawing/2014/main" id="{83402D92-83C6-4CA5-BE4E-FC83583F836B}"/>
              </a:ext>
            </a:extLst>
          </p:cNvPr>
          <p:cNvSpPr/>
          <p:nvPr/>
        </p:nvSpPr>
        <p:spPr>
          <a:xfrm>
            <a:off x="7911205" y="5619439"/>
            <a:ext cx="2669492" cy="133341"/>
          </a:xfrm>
          <a:prstGeom prst="roundRect">
            <a:avLst/>
          </a:prstGeom>
          <a:solidFill>
            <a:schemeClr val="bg1"/>
          </a:solidFill>
          <a:ln w="3175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64294" marR="0" lvl="2" indent="0" algn="r" defTabSz="914400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d-ID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  <a:ea typeface="Calibri" charset="0"/>
                <a:cs typeface="Segoe UI" panose="020B0502040204020203" pitchFamily="34" charset="0"/>
              </a:rPr>
              <a:t>Penguatan kapasitas kelembagaan kemitraan</a:t>
            </a:r>
          </a:p>
        </p:txBody>
      </p:sp>
      <p:sp>
        <p:nvSpPr>
          <p:cNvPr id="102" name="Rounded Rectangle 64">
            <a:extLst>
              <a:ext uri="{FF2B5EF4-FFF2-40B4-BE49-F238E27FC236}">
                <a16:creationId xmlns:a16="http://schemas.microsoft.com/office/drawing/2014/main" id="{320CF312-09ED-44FF-B897-BCE50B15DAAB}"/>
              </a:ext>
            </a:extLst>
          </p:cNvPr>
          <p:cNvSpPr/>
          <p:nvPr/>
        </p:nvSpPr>
        <p:spPr>
          <a:xfrm>
            <a:off x="7911205" y="5797055"/>
            <a:ext cx="2669492" cy="134604"/>
          </a:xfrm>
          <a:prstGeom prst="roundRect">
            <a:avLst/>
          </a:prstGeom>
          <a:solidFill>
            <a:schemeClr val="bg1"/>
          </a:solidFill>
          <a:ln w="3175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64294" marR="0" lvl="2" indent="0" algn="r" defTabSz="914400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d-ID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  <a:ea typeface="Calibri" charset="0"/>
                <a:cs typeface="Segoe UI" panose="020B0502040204020203" pitchFamily="34" charset="0"/>
              </a:rPr>
              <a:t>Pengembangan keperantaraan usaha</a:t>
            </a:r>
          </a:p>
        </p:txBody>
      </p:sp>
      <p:sp>
        <p:nvSpPr>
          <p:cNvPr id="76" name="Rounded Rectangle 47">
            <a:extLst>
              <a:ext uri="{FF2B5EF4-FFF2-40B4-BE49-F238E27FC236}">
                <a16:creationId xmlns:a16="http://schemas.microsoft.com/office/drawing/2014/main" id="{5F37949A-1DF0-40AB-94C6-464902D316F2}"/>
              </a:ext>
            </a:extLst>
          </p:cNvPr>
          <p:cNvSpPr/>
          <p:nvPr/>
        </p:nvSpPr>
        <p:spPr>
          <a:xfrm>
            <a:off x="7952209" y="2668108"/>
            <a:ext cx="2517356" cy="228007"/>
          </a:xfrm>
          <a:prstGeom prst="roundRect">
            <a:avLst/>
          </a:prstGeom>
          <a:solidFill>
            <a:schemeClr val="bg1"/>
          </a:solidFill>
          <a:ln w="3175">
            <a:solidFill>
              <a:srgbClr val="F4A53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64294" marR="0" lvl="2" indent="0" algn="l" defTabSz="914400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d-ID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  <a:ea typeface="Calibri" charset="0"/>
                <a:cs typeface="Segoe UI" panose="020B0502040204020203" pitchFamily="34" charset="0"/>
              </a:rPr>
              <a:t>Pengembangan daya tarik ekowisata dan wisata bahari</a:t>
            </a:r>
          </a:p>
        </p:txBody>
      </p:sp>
    </p:spTree>
    <p:extLst>
      <p:ext uri="{BB962C8B-B14F-4D97-AF65-F5344CB8AC3E}">
        <p14:creationId xmlns:p14="http://schemas.microsoft.com/office/powerpoint/2010/main" val="3030030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0" name="Diagram 29"/>
          <p:cNvGraphicFramePr/>
          <p:nvPr>
            <p:extLst/>
          </p:nvPr>
        </p:nvGraphicFramePr>
        <p:xfrm>
          <a:off x="2332160" y="1319028"/>
          <a:ext cx="6825837" cy="541796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9" name="Title 1">
            <a:extLst>
              <a:ext uri="{FF2B5EF4-FFF2-40B4-BE49-F238E27FC236}">
                <a16:creationId xmlns:a16="http://schemas.microsoft.com/office/drawing/2014/main" id="{815ECDB0-80BE-4A14-AED1-D7EBCEF3B059}"/>
              </a:ext>
            </a:extLst>
          </p:cNvPr>
          <p:cNvSpPr txBox="1">
            <a:spLocks/>
          </p:cNvSpPr>
          <p:nvPr/>
        </p:nvSpPr>
        <p:spPr>
          <a:xfrm>
            <a:off x="122296" y="196097"/>
            <a:ext cx="10934700" cy="720197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charset="0"/>
                <a:ea typeface="Calibri" charset="0"/>
                <a:cs typeface="Calibri" charset="0"/>
              </a:rPr>
              <a:t>P</a:t>
            </a:r>
            <a:r>
              <a:rPr kumimoji="0" lang="id-ID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charset="0"/>
                <a:ea typeface="Calibri" charset="0"/>
                <a:cs typeface="Calibri" charset="0"/>
              </a:rPr>
              <a:t>P 4. </a:t>
            </a:r>
            <a:r>
              <a:rPr kumimoji="0" lang="fi-FI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charset="0"/>
                <a:ea typeface="Calibri" charset="0"/>
                <a:cs typeface="Calibri" charset="0"/>
              </a:rPr>
              <a:t>PERCEPATAN</a:t>
            </a:r>
            <a:r>
              <a:rPr kumimoji="0" lang="id-ID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charset="0"/>
                <a:ea typeface="Calibri" charset="0"/>
                <a:cs typeface="Calibri" charset="0"/>
              </a:rPr>
              <a:t> </a:t>
            </a:r>
            <a:r>
              <a:rPr kumimoji="0" lang="fi-FI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charset="0"/>
                <a:ea typeface="Calibri" charset="0"/>
                <a:cs typeface="Calibri" charset="0"/>
              </a:rPr>
              <a:t>PENINGKATAN KEAHLIAN</a:t>
            </a:r>
            <a:r>
              <a:rPr kumimoji="0" lang="id-ID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charset="0"/>
                <a:ea typeface="Calibri" charset="0"/>
                <a:cs typeface="Calibri" charset="0"/>
              </a:rPr>
              <a:t> </a:t>
            </a:r>
            <a:r>
              <a:rPr kumimoji="0" lang="fi-FI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charset="0"/>
                <a:ea typeface="Calibri" charset="0"/>
                <a:cs typeface="Calibri" charset="0"/>
              </a:rPr>
              <a:t>TENAGA KERJA</a:t>
            </a:r>
            <a:r>
              <a:rPr kumimoji="0" lang="id-ID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charset="0"/>
                <a:ea typeface="Calibri" charset="0"/>
                <a:cs typeface="Calibri" charset="0"/>
              </a:rPr>
              <a:t>:</a:t>
            </a:r>
          </a:p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charset="0"/>
                <a:ea typeface="Calibri" charset="0"/>
                <a:cs typeface="Calibri" charset="0"/>
              </a:rPr>
              <a:t>RANCANGAN</a:t>
            </a: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charset="0"/>
                <a:ea typeface="Calibri" charset="0"/>
                <a:cs typeface="Calibri" charset="0"/>
              </a:rPr>
              <a:t> </a:t>
            </a:r>
            <a:r>
              <a:rPr kumimoji="0" lang="id-ID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charset="0"/>
                <a:ea typeface="Calibri" charset="0"/>
                <a:cs typeface="Calibri" charset="0"/>
              </a:rPr>
              <a:t>KEGIATAN PRIORITAS</a:t>
            </a:r>
            <a:endParaRPr kumimoji="0" lang="id-ID" sz="1800" b="1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31" name="Oval 30"/>
          <p:cNvSpPr/>
          <p:nvPr/>
        </p:nvSpPr>
        <p:spPr>
          <a:xfrm>
            <a:off x="5557330" y="1067573"/>
            <a:ext cx="442800" cy="443067"/>
          </a:xfrm>
          <a:prstGeom prst="ellipse">
            <a:avLst/>
          </a:prstGeom>
          <a:solidFill>
            <a:srgbClr val="C00000"/>
          </a:solidFill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398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d-ID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1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2" name="Oval 31"/>
          <p:cNvSpPr/>
          <p:nvPr/>
        </p:nvSpPr>
        <p:spPr>
          <a:xfrm>
            <a:off x="7627575" y="2798275"/>
            <a:ext cx="442800" cy="443067"/>
          </a:xfrm>
          <a:prstGeom prst="ellipse">
            <a:avLst/>
          </a:prstGeom>
          <a:solidFill>
            <a:srgbClr val="C00000"/>
          </a:solidFill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398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d-ID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2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5" name="Oval 34"/>
          <p:cNvSpPr/>
          <p:nvPr/>
        </p:nvSpPr>
        <p:spPr>
          <a:xfrm>
            <a:off x="5481208" y="4910848"/>
            <a:ext cx="442800" cy="443067"/>
          </a:xfrm>
          <a:prstGeom prst="ellipse">
            <a:avLst/>
          </a:prstGeom>
          <a:solidFill>
            <a:srgbClr val="C00000"/>
          </a:solidFill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398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d-ID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3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2" name="Oval 11"/>
          <p:cNvSpPr/>
          <p:nvPr/>
        </p:nvSpPr>
        <p:spPr>
          <a:xfrm>
            <a:off x="162015" y="1457955"/>
            <a:ext cx="297582" cy="309283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6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3" name="Oval 12"/>
          <p:cNvSpPr/>
          <p:nvPr/>
        </p:nvSpPr>
        <p:spPr>
          <a:xfrm>
            <a:off x="162015" y="1151197"/>
            <a:ext cx="297582" cy="306758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6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6" name="Rounded Rectangle 15"/>
          <p:cNvSpPr/>
          <p:nvPr/>
        </p:nvSpPr>
        <p:spPr>
          <a:xfrm>
            <a:off x="110948" y="1770163"/>
            <a:ext cx="404154" cy="218664"/>
          </a:xfrm>
          <a:prstGeom prst="roundRect">
            <a:avLst/>
          </a:prstGeom>
          <a:noFill/>
          <a:ln>
            <a:solidFill>
              <a:srgbClr val="5C4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0" name="Rounded Rectangle 44">
            <a:extLst>
              <a:ext uri="{FF2B5EF4-FFF2-40B4-BE49-F238E27FC236}">
                <a16:creationId xmlns:a16="http://schemas.microsoft.com/office/drawing/2014/main" id="{A3AD6EE2-AE36-44FE-B6E5-29FC1810D4F7}"/>
              </a:ext>
            </a:extLst>
          </p:cNvPr>
          <p:cNvSpPr/>
          <p:nvPr/>
        </p:nvSpPr>
        <p:spPr>
          <a:xfrm>
            <a:off x="7789166" y="1420790"/>
            <a:ext cx="2874031" cy="378243"/>
          </a:xfrm>
          <a:prstGeom prst="roundRect">
            <a:avLst/>
          </a:prstGeom>
          <a:solidFill>
            <a:schemeClr val="bg1"/>
          </a:solidFill>
          <a:ln w="3175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85725" marR="0" lvl="2" indent="0" algn="l" defTabSz="914400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D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mbria" pitchFamily="18" charset="0"/>
                <a:ea typeface="+mn-ea"/>
                <a:cs typeface="+mn-cs"/>
              </a:rPr>
              <a:t>Penyusunan</a:t>
            </a:r>
            <a:r>
              <a:rPr kumimoji="0" lang="id-ID" sz="1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mbria" pitchFamily="18" charset="0"/>
                <a:ea typeface="+mn-ea"/>
                <a:cs typeface="+mn-cs"/>
              </a:rPr>
              <a:t> </a:t>
            </a:r>
            <a:r>
              <a:rPr kumimoji="0" lang="en-ID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mbria" pitchFamily="18" charset="0"/>
                <a:ea typeface="+mn-ea"/>
                <a:cs typeface="+mn-cs"/>
              </a:rPr>
              <a:t>Standar</a:t>
            </a:r>
            <a:r>
              <a:rPr kumimoji="0" lang="en-ID" sz="1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mbria" pitchFamily="18" charset="0"/>
                <a:ea typeface="+mn-ea"/>
                <a:cs typeface="+mn-cs"/>
              </a:rPr>
              <a:t> </a:t>
            </a:r>
            <a:r>
              <a:rPr kumimoji="0" lang="en-ID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mbria" pitchFamily="18" charset="0"/>
                <a:ea typeface="+mn-ea"/>
                <a:cs typeface="+mn-cs"/>
              </a:rPr>
              <a:t>Kompetensi</a:t>
            </a:r>
            <a:r>
              <a:rPr kumimoji="0" lang="id-ID" sz="1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mbria" pitchFamily="18" charset="0"/>
                <a:ea typeface="+mn-ea"/>
                <a:cs typeface="+mn-cs"/>
              </a:rPr>
              <a:t> </a:t>
            </a:r>
            <a:r>
              <a:rPr kumimoji="0" lang="en-ID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mbria" pitchFamily="18" charset="0"/>
                <a:ea typeface="+mn-ea"/>
                <a:cs typeface="+mn-cs"/>
              </a:rPr>
              <a:t>dan</a:t>
            </a:r>
            <a:r>
              <a:rPr kumimoji="0" lang="en-ID" sz="1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mbria" pitchFamily="18" charset="0"/>
                <a:ea typeface="+mn-ea"/>
                <a:cs typeface="+mn-cs"/>
              </a:rPr>
              <a:t> </a:t>
            </a:r>
            <a:r>
              <a:rPr kumimoji="0" lang="en-ID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mbria" pitchFamily="18" charset="0"/>
                <a:ea typeface="+mn-ea"/>
                <a:cs typeface="+mn-cs"/>
              </a:rPr>
              <a:t>Kurikulum</a:t>
            </a:r>
            <a:endParaRPr kumimoji="0" lang="id-ID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mbria" pitchFamily="18" charset="0"/>
              <a:ea typeface="+mn-ea"/>
              <a:cs typeface="+mn-cs"/>
            </a:endParaRPr>
          </a:p>
        </p:txBody>
      </p:sp>
      <p:sp>
        <p:nvSpPr>
          <p:cNvPr id="21" name="Rounded Rectangle 45">
            <a:extLst>
              <a:ext uri="{FF2B5EF4-FFF2-40B4-BE49-F238E27FC236}">
                <a16:creationId xmlns:a16="http://schemas.microsoft.com/office/drawing/2014/main" id="{8DBFBE27-A43A-4705-9E31-59BB84F25CBF}"/>
              </a:ext>
            </a:extLst>
          </p:cNvPr>
          <p:cNvSpPr/>
          <p:nvPr/>
        </p:nvSpPr>
        <p:spPr>
          <a:xfrm>
            <a:off x="7779154" y="1868233"/>
            <a:ext cx="2884043" cy="324000"/>
          </a:xfrm>
          <a:prstGeom prst="roundRect">
            <a:avLst/>
          </a:prstGeom>
          <a:solidFill>
            <a:schemeClr val="bg1"/>
          </a:solidFill>
          <a:ln w="3175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85725" marR="0" lvl="2" indent="0" algn="l" defTabSz="914400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D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mbria" pitchFamily="18" charset="0"/>
                <a:ea typeface="+mn-ea"/>
                <a:cs typeface="+mn-cs"/>
              </a:rPr>
              <a:t>Pemetaan</a:t>
            </a:r>
            <a:r>
              <a:rPr kumimoji="0" lang="id-ID" sz="1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mbria" pitchFamily="18" charset="0"/>
                <a:ea typeface="+mn-ea"/>
                <a:cs typeface="+mn-cs"/>
              </a:rPr>
              <a:t> </a:t>
            </a:r>
            <a:r>
              <a:rPr kumimoji="0" lang="en-ID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mbria" pitchFamily="18" charset="0"/>
                <a:ea typeface="+mn-ea"/>
                <a:cs typeface="+mn-cs"/>
              </a:rPr>
              <a:t>Kebutuhan</a:t>
            </a:r>
            <a:r>
              <a:rPr kumimoji="0" lang="en-ID" sz="1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mbria" pitchFamily="18" charset="0"/>
                <a:ea typeface="+mn-ea"/>
                <a:cs typeface="+mn-cs"/>
              </a:rPr>
              <a:t> </a:t>
            </a:r>
            <a:r>
              <a:rPr kumimoji="0" lang="en-ID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mbria" pitchFamily="18" charset="0"/>
                <a:ea typeface="+mn-ea"/>
                <a:cs typeface="+mn-cs"/>
              </a:rPr>
              <a:t>Keahlian</a:t>
            </a:r>
            <a:endParaRPr kumimoji="0" lang="id-ID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mbria" pitchFamily="18" charset="0"/>
              <a:ea typeface="+mn-ea"/>
              <a:cs typeface="+mn-cs"/>
            </a:endParaRPr>
          </a:p>
        </p:txBody>
      </p:sp>
      <p:sp>
        <p:nvSpPr>
          <p:cNvPr id="22" name="Rounded Rectangle 46">
            <a:extLst>
              <a:ext uri="{FF2B5EF4-FFF2-40B4-BE49-F238E27FC236}">
                <a16:creationId xmlns:a16="http://schemas.microsoft.com/office/drawing/2014/main" id="{3FF2D22A-E8C9-4857-BCB6-07621D1B2136}"/>
              </a:ext>
            </a:extLst>
          </p:cNvPr>
          <p:cNvSpPr/>
          <p:nvPr/>
        </p:nvSpPr>
        <p:spPr>
          <a:xfrm>
            <a:off x="7779156" y="2261433"/>
            <a:ext cx="2884042" cy="399024"/>
          </a:xfrm>
          <a:prstGeom prst="roundRect">
            <a:avLst/>
          </a:prstGeom>
          <a:solidFill>
            <a:schemeClr val="bg1"/>
          </a:solidFill>
          <a:ln w="3175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85725" marR="0" lvl="2" indent="0" algn="l" defTabSz="914400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n-NO" sz="1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mbria" pitchFamily="18" charset="0"/>
                <a:ea typeface="+mn-ea"/>
                <a:cs typeface="+mn-cs"/>
              </a:rPr>
              <a:t>Pengembangan</a:t>
            </a:r>
            <a:r>
              <a:rPr kumimoji="0" lang="id-ID" sz="1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mbria" pitchFamily="18" charset="0"/>
                <a:ea typeface="+mn-ea"/>
                <a:cs typeface="+mn-cs"/>
              </a:rPr>
              <a:t> </a:t>
            </a:r>
            <a:r>
              <a:rPr kumimoji="0" lang="nn-NO" sz="1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mbria" pitchFamily="18" charset="0"/>
                <a:ea typeface="+mn-ea"/>
                <a:cs typeface="+mn-cs"/>
              </a:rPr>
              <a:t>Skema </a:t>
            </a:r>
            <a:r>
              <a:rPr kumimoji="0" lang="nn-NO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mbria" pitchFamily="18" charset="0"/>
                <a:ea typeface="+mn-ea"/>
                <a:cs typeface="+mn-cs"/>
              </a:rPr>
              <a:t>Kerja </a:t>
            </a:r>
            <a:r>
              <a:rPr kumimoji="0" lang="nn-NO" sz="1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mbria" pitchFamily="18" charset="0"/>
                <a:ea typeface="+mn-ea"/>
                <a:cs typeface="+mn-cs"/>
              </a:rPr>
              <a:t>Sama</a:t>
            </a:r>
            <a:r>
              <a:rPr kumimoji="0" lang="id-ID" sz="1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mbria" pitchFamily="18" charset="0"/>
                <a:ea typeface="+mn-ea"/>
                <a:cs typeface="+mn-cs"/>
              </a:rPr>
              <a:t> </a:t>
            </a:r>
            <a:r>
              <a:rPr kumimoji="0" lang="nn-NO" sz="1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mbria" pitchFamily="18" charset="0"/>
                <a:ea typeface="+mn-ea"/>
                <a:cs typeface="+mn-cs"/>
              </a:rPr>
              <a:t>Vokasi </a:t>
            </a:r>
            <a:r>
              <a:rPr kumimoji="0" lang="nn-NO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mbria" pitchFamily="18" charset="0"/>
                <a:ea typeface="+mn-ea"/>
                <a:cs typeface="+mn-cs"/>
              </a:rPr>
              <a:t>dengan</a:t>
            </a:r>
            <a:r>
              <a:rPr kumimoji="0" lang="nn-NO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mbria" pitchFamily="18" charset="0"/>
                <a:ea typeface="+mn-ea"/>
                <a:cs typeface="+mn-cs"/>
              </a:rPr>
              <a:t> </a:t>
            </a:r>
            <a:r>
              <a:rPr kumimoji="0" lang="nn-NO" sz="1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mbria" pitchFamily="18" charset="0"/>
                <a:ea typeface="+mn-ea"/>
                <a:cs typeface="+mn-cs"/>
              </a:rPr>
              <a:t>DU</a:t>
            </a:r>
            <a:endParaRPr kumimoji="0" lang="id-ID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mbria" pitchFamily="18" charset="0"/>
              <a:ea typeface="+mn-ea"/>
              <a:cs typeface="+mn-cs"/>
            </a:endParaRPr>
          </a:p>
        </p:txBody>
      </p: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CDB20D40-85DF-4227-8BB4-216831657FC6}"/>
              </a:ext>
            </a:extLst>
          </p:cNvPr>
          <p:cNvCxnSpPr>
            <a:cxnSpLocks/>
          </p:cNvCxnSpPr>
          <p:nvPr/>
        </p:nvCxnSpPr>
        <p:spPr>
          <a:xfrm>
            <a:off x="6315068" y="1572255"/>
            <a:ext cx="1474098" cy="11980"/>
          </a:xfrm>
          <a:prstGeom prst="straightConnector1">
            <a:avLst/>
          </a:prstGeom>
          <a:ln w="28575">
            <a:solidFill>
              <a:schemeClr val="accent3">
                <a:lumMod val="75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ounded Rectangle 46">
            <a:extLst>
              <a:ext uri="{FF2B5EF4-FFF2-40B4-BE49-F238E27FC236}">
                <a16:creationId xmlns:a16="http://schemas.microsoft.com/office/drawing/2014/main" id="{3FF2D22A-E8C9-4857-BCB6-07621D1B2136}"/>
              </a:ext>
            </a:extLst>
          </p:cNvPr>
          <p:cNvSpPr/>
          <p:nvPr/>
        </p:nvSpPr>
        <p:spPr>
          <a:xfrm>
            <a:off x="8753994" y="3313210"/>
            <a:ext cx="2650608" cy="377057"/>
          </a:xfrm>
          <a:prstGeom prst="roundRect">
            <a:avLst/>
          </a:prstGeom>
          <a:solidFill>
            <a:schemeClr val="bg1"/>
          </a:solidFill>
          <a:ln w="3175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85725" marR="0" lvl="2" indent="0" algn="l" defTabSz="914400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D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mbria" pitchFamily="18" charset="0"/>
                <a:ea typeface="+mn-ea"/>
                <a:cs typeface="+mn-cs"/>
              </a:rPr>
              <a:t>Peningkatan</a:t>
            </a:r>
            <a:r>
              <a:rPr kumimoji="0" lang="id-ID" sz="1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mbria" pitchFamily="18" charset="0"/>
                <a:ea typeface="+mn-ea"/>
                <a:cs typeface="+mn-cs"/>
              </a:rPr>
              <a:t> </a:t>
            </a:r>
            <a:r>
              <a:rPr kumimoji="0" lang="en-ID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mbria" pitchFamily="18" charset="0"/>
                <a:ea typeface="+mn-ea"/>
                <a:cs typeface="+mn-cs"/>
              </a:rPr>
              <a:t>Kualitas</a:t>
            </a:r>
            <a:r>
              <a:rPr kumimoji="0" lang="en-ID" sz="1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mbria" pitchFamily="18" charset="0"/>
                <a:ea typeface="+mn-ea"/>
                <a:cs typeface="+mn-cs"/>
              </a:rPr>
              <a:t> </a:t>
            </a:r>
            <a:r>
              <a:rPr kumimoji="0" lang="en-ID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mbria" pitchFamily="18" charset="0"/>
                <a:ea typeface="+mn-ea"/>
                <a:cs typeface="+mn-cs"/>
              </a:rPr>
              <a:t>Pendidik</a:t>
            </a:r>
            <a:r>
              <a:rPr kumimoji="0" lang="en-ID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mbria" pitchFamily="18" charset="0"/>
                <a:ea typeface="+mn-ea"/>
                <a:cs typeface="+mn-cs"/>
              </a:rPr>
              <a:t> </a:t>
            </a:r>
            <a:r>
              <a:rPr kumimoji="0" lang="en-ID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mbria" pitchFamily="18" charset="0"/>
                <a:ea typeface="+mn-ea"/>
                <a:cs typeface="+mn-cs"/>
              </a:rPr>
              <a:t>dan</a:t>
            </a:r>
            <a:r>
              <a:rPr kumimoji="0" lang="id-ID" sz="1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mbria" pitchFamily="18" charset="0"/>
                <a:ea typeface="+mn-ea"/>
                <a:cs typeface="+mn-cs"/>
              </a:rPr>
              <a:t> </a:t>
            </a:r>
            <a:r>
              <a:rPr kumimoji="0" lang="en-ID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mbria" pitchFamily="18" charset="0"/>
                <a:ea typeface="+mn-ea"/>
                <a:cs typeface="+mn-cs"/>
              </a:rPr>
              <a:t>Instruktur</a:t>
            </a:r>
            <a:r>
              <a:rPr kumimoji="0" lang="en-ID" sz="1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mbria" pitchFamily="18" charset="0"/>
                <a:ea typeface="+mn-ea"/>
                <a:cs typeface="+mn-cs"/>
              </a:rPr>
              <a:t> </a:t>
            </a:r>
            <a:r>
              <a:rPr kumimoji="0" lang="en-ID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mbria" pitchFamily="18" charset="0"/>
                <a:ea typeface="+mn-ea"/>
                <a:cs typeface="+mn-cs"/>
              </a:rPr>
              <a:t>Vokasi</a:t>
            </a:r>
            <a:endParaRPr kumimoji="0" lang="id-ID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mbria" pitchFamily="18" charset="0"/>
              <a:ea typeface="+mn-ea"/>
              <a:cs typeface="+mn-cs"/>
            </a:endParaRPr>
          </a:p>
        </p:txBody>
      </p:sp>
      <p:sp>
        <p:nvSpPr>
          <p:cNvPr id="26" name="Rounded Rectangle 46">
            <a:extLst>
              <a:ext uri="{FF2B5EF4-FFF2-40B4-BE49-F238E27FC236}">
                <a16:creationId xmlns:a16="http://schemas.microsoft.com/office/drawing/2014/main" id="{3FF2D22A-E8C9-4857-BCB6-07621D1B2136}"/>
              </a:ext>
            </a:extLst>
          </p:cNvPr>
          <p:cNvSpPr/>
          <p:nvPr/>
        </p:nvSpPr>
        <p:spPr>
          <a:xfrm>
            <a:off x="2349500" y="5652792"/>
            <a:ext cx="2263883" cy="467417"/>
          </a:xfrm>
          <a:prstGeom prst="roundRect">
            <a:avLst/>
          </a:prstGeom>
          <a:solidFill>
            <a:schemeClr val="bg1"/>
          </a:solidFill>
          <a:ln w="3175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85725" marR="0" lvl="2" indent="0" algn="r" defTabSz="914400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D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mbria" pitchFamily="18" charset="0"/>
                <a:ea typeface="+mn-ea"/>
                <a:cs typeface="+mn-cs"/>
              </a:rPr>
              <a:t>Penguatan</a:t>
            </a:r>
            <a:r>
              <a:rPr kumimoji="0" lang="id-ID" sz="1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mbria" pitchFamily="18" charset="0"/>
                <a:ea typeface="+mn-ea"/>
                <a:cs typeface="+mn-cs"/>
              </a:rPr>
              <a:t> </a:t>
            </a:r>
            <a:r>
              <a:rPr kumimoji="0" lang="en-ID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mbria" pitchFamily="18" charset="0"/>
                <a:ea typeface="+mn-ea"/>
                <a:cs typeface="+mn-cs"/>
              </a:rPr>
              <a:t>Kelembagaan</a:t>
            </a:r>
            <a:r>
              <a:rPr kumimoji="0" lang="id-ID" sz="1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mbria" pitchFamily="18" charset="0"/>
                <a:ea typeface="+mn-ea"/>
                <a:cs typeface="+mn-cs"/>
              </a:rPr>
              <a:t> </a:t>
            </a:r>
            <a:r>
              <a:rPr kumimoji="0" lang="en-ID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mbria" pitchFamily="18" charset="0"/>
                <a:ea typeface="+mn-ea"/>
                <a:cs typeface="+mn-cs"/>
              </a:rPr>
              <a:t>Sertifikasi</a:t>
            </a:r>
            <a:r>
              <a:rPr kumimoji="0" lang="en-ID" sz="1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mbria" pitchFamily="18" charset="0"/>
                <a:ea typeface="+mn-ea"/>
                <a:cs typeface="+mn-cs"/>
              </a:rPr>
              <a:t> </a:t>
            </a:r>
            <a:r>
              <a:rPr kumimoji="0" lang="en-ID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mbria" pitchFamily="18" charset="0"/>
                <a:ea typeface="+mn-ea"/>
                <a:cs typeface="+mn-cs"/>
              </a:rPr>
              <a:t>Profesi</a:t>
            </a:r>
            <a:endParaRPr kumimoji="0" lang="id-ID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mbria" pitchFamily="18" charset="0"/>
              <a:ea typeface="+mn-ea"/>
              <a:cs typeface="+mn-cs"/>
            </a:endParaRPr>
          </a:p>
        </p:txBody>
      </p:sp>
      <p:sp>
        <p:nvSpPr>
          <p:cNvPr id="27" name="Rounded Rectangle 47">
            <a:extLst>
              <a:ext uri="{FF2B5EF4-FFF2-40B4-BE49-F238E27FC236}">
                <a16:creationId xmlns:a16="http://schemas.microsoft.com/office/drawing/2014/main" id="{9608CA24-E2AA-473C-A85F-1D89D5F674C3}"/>
              </a:ext>
            </a:extLst>
          </p:cNvPr>
          <p:cNvSpPr/>
          <p:nvPr/>
        </p:nvSpPr>
        <p:spPr>
          <a:xfrm>
            <a:off x="2349501" y="6180700"/>
            <a:ext cx="2263882" cy="355282"/>
          </a:xfrm>
          <a:prstGeom prst="roundRect">
            <a:avLst/>
          </a:prstGeom>
          <a:solidFill>
            <a:schemeClr val="bg1"/>
          </a:solidFill>
          <a:ln w="3175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85725" marR="0" lvl="2" indent="0" algn="r" defTabSz="914400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D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mbria" pitchFamily="18" charset="0"/>
                <a:ea typeface="+mn-ea"/>
                <a:cs typeface="+mn-cs"/>
              </a:rPr>
              <a:t>Pelaksanaan</a:t>
            </a:r>
            <a:r>
              <a:rPr kumimoji="0" lang="id-ID" sz="1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mbria" pitchFamily="18" charset="0"/>
                <a:ea typeface="+mn-ea"/>
                <a:cs typeface="+mn-cs"/>
              </a:rPr>
              <a:t> </a:t>
            </a:r>
            <a:r>
              <a:rPr kumimoji="0" lang="en-ID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mbria" pitchFamily="18" charset="0"/>
                <a:ea typeface="+mn-ea"/>
                <a:cs typeface="+mn-cs"/>
              </a:rPr>
              <a:t>Sertifikasi</a:t>
            </a:r>
            <a:r>
              <a:rPr kumimoji="0" lang="en-ID" sz="1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mbria" pitchFamily="18" charset="0"/>
                <a:ea typeface="+mn-ea"/>
                <a:cs typeface="+mn-cs"/>
              </a:rPr>
              <a:t> </a:t>
            </a:r>
            <a:r>
              <a:rPr kumimoji="0" lang="en-ID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mbria" pitchFamily="18" charset="0"/>
                <a:ea typeface="+mn-ea"/>
                <a:cs typeface="+mn-cs"/>
              </a:rPr>
              <a:t>Kompetensi</a:t>
            </a:r>
            <a:endParaRPr kumimoji="0" lang="id-ID" sz="1400" b="0" i="1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mbria" pitchFamily="18" charset="0"/>
              <a:ea typeface="+mn-ea"/>
              <a:cs typeface="+mn-cs"/>
            </a:endParaRPr>
          </a:p>
        </p:txBody>
      </p:sp>
      <p:sp>
        <p:nvSpPr>
          <p:cNvPr id="25" name="Oval 24"/>
          <p:cNvSpPr/>
          <p:nvPr/>
        </p:nvSpPr>
        <p:spPr>
          <a:xfrm>
            <a:off x="3515683" y="2715378"/>
            <a:ext cx="442800" cy="443067"/>
          </a:xfrm>
          <a:prstGeom prst="ellipse">
            <a:avLst/>
          </a:prstGeom>
          <a:solidFill>
            <a:srgbClr val="C00000"/>
          </a:solidFill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398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d-ID" sz="2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4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8" name="Rounded Rectangle 46">
            <a:extLst>
              <a:ext uri="{FF2B5EF4-FFF2-40B4-BE49-F238E27FC236}">
                <a16:creationId xmlns:a16="http://schemas.microsoft.com/office/drawing/2014/main" id="{3FF2D22A-E8C9-4857-BCB6-07621D1B2136}"/>
              </a:ext>
            </a:extLst>
          </p:cNvPr>
          <p:cNvSpPr/>
          <p:nvPr/>
        </p:nvSpPr>
        <p:spPr>
          <a:xfrm>
            <a:off x="8753993" y="3783825"/>
            <a:ext cx="2650608" cy="343336"/>
          </a:xfrm>
          <a:prstGeom prst="roundRect">
            <a:avLst/>
          </a:prstGeom>
          <a:solidFill>
            <a:schemeClr val="bg1"/>
          </a:solidFill>
          <a:ln w="3175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85725" marR="0" lvl="2" indent="0" algn="l" defTabSz="914400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D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mbria" pitchFamily="18" charset="0"/>
                <a:ea typeface="+mn-ea"/>
                <a:cs typeface="+mn-cs"/>
              </a:rPr>
              <a:t>Sarana</a:t>
            </a:r>
            <a:r>
              <a:rPr kumimoji="0" lang="en-ID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mbria" pitchFamily="18" charset="0"/>
                <a:ea typeface="+mn-ea"/>
                <a:cs typeface="+mn-cs"/>
              </a:rPr>
              <a:t> </a:t>
            </a:r>
            <a:r>
              <a:rPr kumimoji="0" lang="en-ID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mbria" pitchFamily="18" charset="0"/>
                <a:ea typeface="+mn-ea"/>
                <a:cs typeface="+mn-cs"/>
              </a:rPr>
              <a:t>dan</a:t>
            </a:r>
            <a:r>
              <a:rPr kumimoji="0" lang="id-ID" sz="1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mbria" pitchFamily="18" charset="0"/>
                <a:ea typeface="+mn-ea"/>
                <a:cs typeface="+mn-cs"/>
              </a:rPr>
              <a:t> </a:t>
            </a:r>
            <a:r>
              <a:rPr kumimoji="0" lang="en-ID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mbria" pitchFamily="18" charset="0"/>
                <a:ea typeface="+mn-ea"/>
                <a:cs typeface="+mn-cs"/>
              </a:rPr>
              <a:t>Prasarana</a:t>
            </a:r>
            <a:r>
              <a:rPr kumimoji="0" lang="en-ID" sz="1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mbria" pitchFamily="18" charset="0"/>
                <a:ea typeface="+mn-ea"/>
                <a:cs typeface="+mn-cs"/>
              </a:rPr>
              <a:t> </a:t>
            </a:r>
            <a:r>
              <a:rPr kumimoji="0" lang="en-ID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mbria" pitchFamily="18" charset="0"/>
                <a:ea typeface="+mn-ea"/>
                <a:cs typeface="+mn-cs"/>
              </a:rPr>
              <a:t>Diklat</a:t>
            </a:r>
            <a:r>
              <a:rPr kumimoji="0" lang="en-ID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mbria" pitchFamily="18" charset="0"/>
                <a:ea typeface="+mn-ea"/>
                <a:cs typeface="+mn-cs"/>
              </a:rPr>
              <a:t> </a:t>
            </a:r>
            <a:r>
              <a:rPr kumimoji="0" lang="en-ID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mbria" pitchFamily="18" charset="0"/>
                <a:ea typeface="+mn-ea"/>
                <a:cs typeface="+mn-cs"/>
              </a:rPr>
              <a:t>Vokasi</a:t>
            </a:r>
            <a:endParaRPr kumimoji="0" lang="id-ID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mbria" pitchFamily="18" charset="0"/>
              <a:ea typeface="+mn-ea"/>
              <a:cs typeface="+mn-cs"/>
            </a:endParaRPr>
          </a:p>
        </p:txBody>
      </p:sp>
      <p:sp>
        <p:nvSpPr>
          <p:cNvPr id="33" name="Rounded Rectangle 46">
            <a:extLst>
              <a:ext uri="{FF2B5EF4-FFF2-40B4-BE49-F238E27FC236}">
                <a16:creationId xmlns:a16="http://schemas.microsoft.com/office/drawing/2014/main" id="{3FF2D22A-E8C9-4857-BCB6-07621D1B2136}"/>
              </a:ext>
            </a:extLst>
          </p:cNvPr>
          <p:cNvSpPr/>
          <p:nvPr/>
        </p:nvSpPr>
        <p:spPr>
          <a:xfrm>
            <a:off x="8753992" y="4190940"/>
            <a:ext cx="2650608" cy="313557"/>
          </a:xfrm>
          <a:prstGeom prst="roundRect">
            <a:avLst/>
          </a:prstGeom>
          <a:solidFill>
            <a:schemeClr val="bg1"/>
          </a:solidFill>
          <a:ln w="3175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85725" marR="0" lvl="2" indent="0" algn="l" defTabSz="914400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D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mbria" pitchFamily="18" charset="0"/>
                <a:ea typeface="+mn-ea"/>
                <a:cs typeface="+mn-cs"/>
              </a:rPr>
              <a:t>Pelaksanaan</a:t>
            </a:r>
            <a:r>
              <a:rPr kumimoji="0" lang="id-ID" sz="1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mbria" pitchFamily="18" charset="0"/>
                <a:ea typeface="+mn-ea"/>
                <a:cs typeface="+mn-cs"/>
              </a:rPr>
              <a:t> </a:t>
            </a:r>
            <a:r>
              <a:rPr kumimoji="0" lang="en-ID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mbria" pitchFamily="18" charset="0"/>
                <a:ea typeface="+mn-ea"/>
                <a:cs typeface="+mn-cs"/>
              </a:rPr>
              <a:t>Diklat</a:t>
            </a:r>
            <a:r>
              <a:rPr kumimoji="0" lang="en-ID" sz="1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mbria" pitchFamily="18" charset="0"/>
                <a:ea typeface="+mn-ea"/>
                <a:cs typeface="+mn-cs"/>
              </a:rPr>
              <a:t> </a:t>
            </a:r>
            <a:r>
              <a:rPr kumimoji="0" lang="en-ID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mbria" pitchFamily="18" charset="0"/>
                <a:ea typeface="+mn-ea"/>
                <a:cs typeface="+mn-cs"/>
              </a:rPr>
              <a:t>Vokasi</a:t>
            </a:r>
            <a:endParaRPr kumimoji="0" lang="id-ID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mbria" pitchFamily="18" charset="0"/>
              <a:ea typeface="+mn-ea"/>
              <a:cs typeface="+mn-cs"/>
            </a:endParaRPr>
          </a:p>
        </p:txBody>
      </p:sp>
      <p:sp>
        <p:nvSpPr>
          <p:cNvPr id="34" name="Rounded Rectangle 46">
            <a:extLst>
              <a:ext uri="{FF2B5EF4-FFF2-40B4-BE49-F238E27FC236}">
                <a16:creationId xmlns:a16="http://schemas.microsoft.com/office/drawing/2014/main" id="{3FF2D22A-E8C9-4857-BCB6-07621D1B2136}"/>
              </a:ext>
            </a:extLst>
          </p:cNvPr>
          <p:cNvSpPr/>
          <p:nvPr/>
        </p:nvSpPr>
        <p:spPr>
          <a:xfrm>
            <a:off x="8753992" y="4568276"/>
            <a:ext cx="2650608" cy="313557"/>
          </a:xfrm>
          <a:prstGeom prst="roundRect">
            <a:avLst/>
          </a:prstGeom>
          <a:solidFill>
            <a:schemeClr val="bg1"/>
          </a:solidFill>
          <a:ln w="3175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85725" marR="0" lvl="2" indent="0" algn="l" defTabSz="914400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D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mbria" pitchFamily="18" charset="0"/>
                <a:ea typeface="+mn-ea"/>
                <a:cs typeface="+mn-cs"/>
              </a:rPr>
              <a:t>Pemagangan</a:t>
            </a:r>
            <a:r>
              <a:rPr kumimoji="0" lang="en-ID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mbria" pitchFamily="18" charset="0"/>
                <a:ea typeface="+mn-ea"/>
                <a:cs typeface="+mn-cs"/>
              </a:rPr>
              <a:t> </a:t>
            </a:r>
            <a:r>
              <a:rPr kumimoji="0" lang="en-ID" sz="1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mbria" pitchFamily="18" charset="0"/>
                <a:ea typeface="+mn-ea"/>
                <a:cs typeface="+mn-cs"/>
              </a:rPr>
              <a:t>di</a:t>
            </a:r>
            <a:r>
              <a:rPr kumimoji="0" lang="id-ID" sz="1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mbria" pitchFamily="18" charset="0"/>
                <a:ea typeface="+mn-ea"/>
                <a:cs typeface="+mn-cs"/>
              </a:rPr>
              <a:t> </a:t>
            </a:r>
            <a:r>
              <a:rPr kumimoji="0" lang="en-ID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mbria" pitchFamily="18" charset="0"/>
                <a:ea typeface="+mn-ea"/>
                <a:cs typeface="+mn-cs"/>
              </a:rPr>
              <a:t>Industri</a:t>
            </a:r>
            <a:endParaRPr kumimoji="0" lang="id-ID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mbria" pitchFamily="18" charset="0"/>
              <a:ea typeface="+mn-ea"/>
              <a:cs typeface="+mn-cs"/>
            </a:endParaRPr>
          </a:p>
        </p:txBody>
      </p: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CDB20D40-85DF-4227-8BB4-216831657FC6}"/>
              </a:ext>
            </a:extLst>
          </p:cNvPr>
          <p:cNvCxnSpPr>
            <a:cxnSpLocks/>
          </p:cNvCxnSpPr>
          <p:nvPr/>
        </p:nvCxnSpPr>
        <p:spPr>
          <a:xfrm>
            <a:off x="8458200" y="3530527"/>
            <a:ext cx="295792" cy="0"/>
          </a:xfrm>
          <a:prstGeom prst="straightConnector1">
            <a:avLst/>
          </a:prstGeom>
          <a:ln w="28575">
            <a:solidFill>
              <a:schemeClr val="accent3">
                <a:lumMod val="75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CDB20D40-85DF-4227-8BB4-216831657FC6}"/>
              </a:ext>
            </a:extLst>
          </p:cNvPr>
          <p:cNvCxnSpPr>
            <a:cxnSpLocks/>
          </p:cNvCxnSpPr>
          <p:nvPr/>
        </p:nvCxnSpPr>
        <p:spPr>
          <a:xfrm flipH="1">
            <a:off x="2228758" y="3333234"/>
            <a:ext cx="888514" cy="0"/>
          </a:xfrm>
          <a:prstGeom prst="straightConnector1">
            <a:avLst/>
          </a:prstGeom>
          <a:ln w="28575">
            <a:solidFill>
              <a:schemeClr val="accent3">
                <a:lumMod val="75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Rounded Rectangle 46">
            <a:extLst>
              <a:ext uri="{FF2B5EF4-FFF2-40B4-BE49-F238E27FC236}">
                <a16:creationId xmlns:a16="http://schemas.microsoft.com/office/drawing/2014/main" id="{3FF2D22A-E8C9-4857-BCB6-07621D1B2136}"/>
              </a:ext>
            </a:extLst>
          </p:cNvPr>
          <p:cNvSpPr/>
          <p:nvPr/>
        </p:nvSpPr>
        <p:spPr>
          <a:xfrm>
            <a:off x="821958" y="2969503"/>
            <a:ext cx="2016088" cy="561024"/>
          </a:xfrm>
          <a:prstGeom prst="roundRect">
            <a:avLst/>
          </a:prstGeom>
          <a:solidFill>
            <a:schemeClr val="bg1"/>
          </a:solidFill>
          <a:ln w="3175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85725" marR="0" lvl="2" indent="0" algn="r" defTabSz="914400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D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mbria" pitchFamily="18" charset="0"/>
                <a:ea typeface="+mn-ea"/>
                <a:cs typeface="+mn-cs"/>
              </a:rPr>
              <a:t>Pemasyarakatan</a:t>
            </a:r>
            <a:endParaRPr kumimoji="0" lang="en-ID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mbria" pitchFamily="18" charset="0"/>
              <a:ea typeface="+mn-ea"/>
              <a:cs typeface="+mn-cs"/>
            </a:endParaRPr>
          </a:p>
          <a:p>
            <a:pPr marL="85725" marR="0" lvl="2" indent="0" algn="r" defTabSz="914400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D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mbria" pitchFamily="18" charset="0"/>
                <a:ea typeface="+mn-ea"/>
                <a:cs typeface="+mn-cs"/>
              </a:rPr>
              <a:t>Kewirausahaan</a:t>
            </a:r>
            <a:endParaRPr kumimoji="0" lang="id-ID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mbria" pitchFamily="18" charset="0"/>
              <a:ea typeface="+mn-ea"/>
              <a:cs typeface="+mn-cs"/>
            </a:endParaRPr>
          </a:p>
        </p:txBody>
      </p:sp>
      <p:sp>
        <p:nvSpPr>
          <p:cNvPr id="40" name="Rounded Rectangle 46">
            <a:extLst>
              <a:ext uri="{FF2B5EF4-FFF2-40B4-BE49-F238E27FC236}">
                <a16:creationId xmlns:a16="http://schemas.microsoft.com/office/drawing/2014/main" id="{3FF2D22A-E8C9-4857-BCB6-07621D1B2136}"/>
              </a:ext>
            </a:extLst>
          </p:cNvPr>
          <p:cNvSpPr/>
          <p:nvPr/>
        </p:nvSpPr>
        <p:spPr>
          <a:xfrm>
            <a:off x="826960" y="3594910"/>
            <a:ext cx="2016088" cy="561024"/>
          </a:xfrm>
          <a:prstGeom prst="roundRect">
            <a:avLst/>
          </a:prstGeom>
          <a:solidFill>
            <a:schemeClr val="bg1"/>
          </a:solidFill>
          <a:ln w="3175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85725" marR="0" lvl="2" indent="0" algn="r" defTabSz="914400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D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mbria" pitchFamily="18" charset="0"/>
                <a:ea typeface="+mn-ea"/>
                <a:cs typeface="+mn-cs"/>
              </a:rPr>
              <a:t>Pelatihan</a:t>
            </a:r>
            <a:endParaRPr kumimoji="0" lang="en-ID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mbria" pitchFamily="18" charset="0"/>
              <a:ea typeface="+mn-ea"/>
              <a:cs typeface="+mn-cs"/>
            </a:endParaRPr>
          </a:p>
          <a:p>
            <a:pPr marL="85725" marR="0" lvl="2" indent="0" algn="r" defTabSz="914400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D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mbria" pitchFamily="18" charset="0"/>
                <a:ea typeface="+mn-ea"/>
                <a:cs typeface="+mn-cs"/>
              </a:rPr>
              <a:t>Kewirausahaan</a:t>
            </a:r>
            <a:endParaRPr kumimoji="0" lang="id-ID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mbria" pitchFamily="18" charset="0"/>
              <a:ea typeface="+mn-ea"/>
              <a:cs typeface="+mn-cs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447871" y="1111936"/>
            <a:ext cx="159755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d-ID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Program </a:t>
            </a:r>
            <a:r>
              <a:rPr kumimoji="0" lang="id-ID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Prioritas (PP) </a:t>
            </a: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449036" y="1401611"/>
            <a:ext cx="156818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d-ID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Kegiatan </a:t>
            </a:r>
            <a:r>
              <a:rPr kumimoji="0" lang="id-ID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Prioritas (KP)</a:t>
            </a: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459797" y="1700103"/>
            <a:ext cx="158915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d-ID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Proyek </a:t>
            </a:r>
            <a:r>
              <a:rPr kumimoji="0" lang="id-ID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Prioritas (</a:t>
            </a:r>
            <a:r>
              <a:rPr kumimoji="0" lang="id-ID" sz="12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ProP</a:t>
            </a:r>
            <a:r>
              <a:rPr kumimoji="0" lang="id-ID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)</a:t>
            </a: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67779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1ECBA77-8C1D-4EA2-B3DA-3CA6ACBF5A75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28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1101623" y="2633873"/>
            <a:ext cx="2219932" cy="993775"/>
          </a:xfrm>
        </p:spPr>
        <p:txBody>
          <a:bodyPr>
            <a:noAutofit/>
          </a:bodyPr>
          <a:lstStyle/>
          <a:p>
            <a:pPr algn="ctr"/>
            <a:r>
              <a:rPr lang="en-US" sz="8000" b="1" dirty="0" smtClean="0">
                <a:solidFill>
                  <a:srgbClr val="0070C0"/>
                </a:solidFill>
                <a:latin typeface="Century Gothic" panose="020B0502020202020204" pitchFamily="34" charset="0"/>
                <a:ea typeface="Adobe Fan Heiti Std B" panose="020B0700000000000000" pitchFamily="34" charset="-128"/>
              </a:rPr>
              <a:t>0</a:t>
            </a:r>
            <a:r>
              <a:rPr lang="en-US" sz="8000" b="1" dirty="0">
                <a:solidFill>
                  <a:srgbClr val="0070C0"/>
                </a:solidFill>
                <a:latin typeface="Century Gothic" panose="020B0502020202020204" pitchFamily="34" charset="0"/>
                <a:ea typeface="Adobe Fan Heiti Std B" panose="020B0700000000000000" pitchFamily="34" charset="-128"/>
              </a:rPr>
              <a:t>4</a:t>
            </a:r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3520364" y="2633476"/>
            <a:ext cx="8038361" cy="994172"/>
          </a:xfrm>
          <a:prstGeom prst="rect">
            <a:avLst/>
          </a:prstGeom>
        </p:spPr>
        <p:txBody>
          <a:bodyPr vert="horz" lIns="65314" tIns="32657" rIns="65314" bIns="32657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en-US" sz="4000" spc="-275" dirty="0"/>
              <a:t>Program </a:t>
            </a:r>
            <a:r>
              <a:rPr lang="en-US" sz="4000" spc="-210" dirty="0" err="1"/>
              <a:t>Prioritas</a:t>
            </a:r>
            <a:r>
              <a:rPr lang="en-US" sz="4000" spc="-210" dirty="0"/>
              <a:t> </a:t>
            </a:r>
            <a:r>
              <a:rPr lang="en-US" sz="4000" spc="-245" dirty="0" err="1"/>
              <a:t>Percepatan</a:t>
            </a:r>
            <a:r>
              <a:rPr lang="en-US" sz="4000" spc="-245" dirty="0"/>
              <a:t> </a:t>
            </a:r>
            <a:r>
              <a:rPr lang="en-US" sz="4000" spc="-280" dirty="0"/>
              <a:t>Pembangunan  </a:t>
            </a:r>
            <a:r>
              <a:rPr lang="en-US" sz="4000" spc="-265" dirty="0" err="1"/>
              <a:t>Provinsi</a:t>
            </a:r>
            <a:r>
              <a:rPr lang="en-US" sz="4000" spc="-265" dirty="0"/>
              <a:t> </a:t>
            </a:r>
            <a:r>
              <a:rPr lang="en-US" sz="4000" spc="-285" dirty="0"/>
              <a:t>Papua </a:t>
            </a:r>
            <a:r>
              <a:rPr lang="en-US" sz="4000" spc="-235" dirty="0" err="1"/>
              <a:t>dan</a:t>
            </a:r>
            <a:r>
              <a:rPr lang="en-US" sz="4000" spc="-235" dirty="0"/>
              <a:t> </a:t>
            </a:r>
            <a:r>
              <a:rPr lang="en-US" sz="4000" spc="-265" dirty="0" err="1"/>
              <a:t>Provinsi</a:t>
            </a:r>
            <a:r>
              <a:rPr lang="en-US" sz="4000" spc="-265" dirty="0"/>
              <a:t> </a:t>
            </a:r>
            <a:r>
              <a:rPr lang="en-US" sz="4000" spc="-285" dirty="0"/>
              <a:t>Papua</a:t>
            </a:r>
            <a:r>
              <a:rPr lang="en-US" sz="4000" spc="20" dirty="0"/>
              <a:t> </a:t>
            </a:r>
            <a:r>
              <a:rPr lang="en-US" sz="4000" spc="-225" dirty="0"/>
              <a:t>Barat</a:t>
            </a:r>
            <a:endParaRPr kumimoji="0" lang="en-US" sz="381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Century Gothic" panose="020B0502020202020204" pitchFamily="34" charset="0"/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3274719" y="2379861"/>
            <a:ext cx="0" cy="1501796"/>
          </a:xfrm>
          <a:prstGeom prst="line">
            <a:avLst/>
          </a:prstGeom>
          <a:ln w="285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1168510" y="5831026"/>
            <a:ext cx="4969531" cy="678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905" b="0" i="0" u="none" strike="noStrike" kern="1200" cap="none" spc="0" normalizeH="0" baseline="0" noProof="0" dirty="0" err="1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Kementerian</a:t>
            </a:r>
            <a:r>
              <a:rPr kumimoji="0" lang="en-US" sz="1905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 </a:t>
            </a:r>
            <a:r>
              <a:rPr kumimoji="0" lang="en-US" sz="1905" b="0" i="0" u="none" strike="noStrike" kern="1200" cap="none" spc="0" normalizeH="0" baseline="0" noProof="0" dirty="0" err="1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Pendidikan</a:t>
            </a:r>
            <a:r>
              <a:rPr kumimoji="0" lang="en-US" sz="1905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 </a:t>
            </a:r>
            <a:r>
              <a:rPr kumimoji="0" lang="en-US" sz="1905" b="0" i="0" u="none" strike="noStrike" kern="1200" cap="none" spc="0" normalizeH="0" baseline="0" noProof="0" dirty="0" err="1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dan</a:t>
            </a:r>
            <a:r>
              <a:rPr kumimoji="0" lang="en-US" sz="1905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 </a:t>
            </a:r>
            <a:r>
              <a:rPr kumimoji="0" lang="en-US" sz="1905" b="0" i="0" u="none" strike="noStrike" kern="1200" cap="none" spc="0" normalizeH="0" baseline="0" noProof="0" dirty="0" err="1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Kebudayaan</a:t>
            </a:r>
            <a:endParaRPr kumimoji="0" lang="en-US" sz="1905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Arial" charset="0"/>
              <a:ea typeface="Arial" charset="0"/>
              <a:cs typeface="Arial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905" b="0" i="0" u="none" strike="noStrike" kern="1200" cap="none" spc="0" normalizeH="0" baseline="0" noProof="0" dirty="0" err="1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Republik</a:t>
            </a:r>
            <a:r>
              <a:rPr kumimoji="0" lang="en-US" sz="1905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 Indonesia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8509" y="5153557"/>
            <a:ext cx="600519" cy="6089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6217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3722115"/>
            <a:ext cx="12192000" cy="313588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11679935" y="0"/>
            <a:ext cx="485140" cy="1054735"/>
          </a:xfrm>
          <a:custGeom>
            <a:avLst/>
            <a:gdLst/>
            <a:ahLst/>
            <a:cxnLst/>
            <a:rect l="l" t="t" r="r" b="b"/>
            <a:pathLst>
              <a:path w="485140" h="1054735">
                <a:moveTo>
                  <a:pt x="0" y="1054735"/>
                </a:moveTo>
                <a:lnTo>
                  <a:pt x="484822" y="1054735"/>
                </a:lnTo>
                <a:lnTo>
                  <a:pt x="484822" y="0"/>
                </a:lnTo>
                <a:lnTo>
                  <a:pt x="0" y="0"/>
                </a:lnTo>
                <a:lnTo>
                  <a:pt x="0" y="1054735"/>
                </a:lnTo>
                <a:close/>
              </a:path>
            </a:pathLst>
          </a:custGeom>
          <a:solidFill>
            <a:srgbClr val="00508F"/>
          </a:solid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11430000" y="766572"/>
            <a:ext cx="762000" cy="453390"/>
          </a:xfrm>
          <a:custGeom>
            <a:avLst/>
            <a:gdLst/>
            <a:ahLst/>
            <a:cxnLst/>
            <a:rect l="l" t="t" r="r" b="b"/>
            <a:pathLst>
              <a:path w="762000" h="453390">
                <a:moveTo>
                  <a:pt x="415671" y="0"/>
                </a:moveTo>
                <a:lnTo>
                  <a:pt x="0" y="453008"/>
                </a:lnTo>
                <a:lnTo>
                  <a:pt x="761999" y="453008"/>
                </a:lnTo>
                <a:lnTo>
                  <a:pt x="761999" y="377322"/>
                </a:lnTo>
                <a:lnTo>
                  <a:pt x="415671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0" y="3416808"/>
            <a:ext cx="12191999" cy="3272028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0" y="0"/>
            <a:ext cx="974437" cy="849884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766063" y="2305646"/>
            <a:ext cx="10892790" cy="804545"/>
          </a:xfrm>
          <a:custGeom>
            <a:avLst/>
            <a:gdLst/>
            <a:ahLst/>
            <a:cxnLst/>
            <a:rect l="l" t="t" r="r" b="b"/>
            <a:pathLst>
              <a:path w="10892790" h="804544">
                <a:moveTo>
                  <a:pt x="0" y="804456"/>
                </a:moveTo>
                <a:lnTo>
                  <a:pt x="10892536" y="804456"/>
                </a:lnTo>
                <a:lnTo>
                  <a:pt x="10892536" y="0"/>
                </a:lnTo>
                <a:lnTo>
                  <a:pt x="0" y="0"/>
                </a:lnTo>
                <a:lnTo>
                  <a:pt x="0" y="804456"/>
                </a:lnTo>
                <a:close/>
              </a:path>
            </a:pathLst>
          </a:custGeom>
          <a:solidFill>
            <a:srgbClr val="F1F1F1"/>
          </a:solid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766063" y="3248914"/>
            <a:ext cx="10892790" cy="2313940"/>
          </a:xfrm>
          <a:custGeom>
            <a:avLst/>
            <a:gdLst/>
            <a:ahLst/>
            <a:cxnLst/>
            <a:rect l="l" t="t" r="r" b="b"/>
            <a:pathLst>
              <a:path w="10892790" h="2313940">
                <a:moveTo>
                  <a:pt x="0" y="2313686"/>
                </a:moveTo>
                <a:lnTo>
                  <a:pt x="10892536" y="2313686"/>
                </a:lnTo>
                <a:lnTo>
                  <a:pt x="10892536" y="0"/>
                </a:lnTo>
                <a:lnTo>
                  <a:pt x="0" y="0"/>
                </a:lnTo>
                <a:lnTo>
                  <a:pt x="0" y="2313686"/>
                </a:lnTo>
                <a:close/>
              </a:path>
            </a:pathLst>
          </a:custGeom>
          <a:ln w="3175">
            <a:solidFill>
              <a:srgbClr val="0F243E"/>
            </a:solidFill>
          </a:ln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562355" y="1572767"/>
            <a:ext cx="11295888" cy="684276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4596384" y="1507236"/>
            <a:ext cx="3320796" cy="938784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609600" y="1600200"/>
            <a:ext cx="11201400" cy="589280"/>
          </a:xfrm>
          <a:custGeom>
            <a:avLst/>
            <a:gdLst/>
            <a:ahLst/>
            <a:cxnLst/>
            <a:rect l="l" t="t" r="r" b="b"/>
            <a:pathLst>
              <a:path w="11201400" h="589280">
                <a:moveTo>
                  <a:pt x="10907014" y="0"/>
                </a:moveTo>
                <a:lnTo>
                  <a:pt x="294347" y="0"/>
                </a:lnTo>
                <a:lnTo>
                  <a:pt x="246604" y="3853"/>
                </a:lnTo>
                <a:lnTo>
                  <a:pt x="201312" y="15010"/>
                </a:lnTo>
                <a:lnTo>
                  <a:pt x="159079" y="32863"/>
                </a:lnTo>
                <a:lnTo>
                  <a:pt x="120511" y="56806"/>
                </a:lnTo>
                <a:lnTo>
                  <a:pt x="86213" y="86233"/>
                </a:lnTo>
                <a:lnTo>
                  <a:pt x="56793" y="120536"/>
                </a:lnTo>
                <a:lnTo>
                  <a:pt x="32855" y="159109"/>
                </a:lnTo>
                <a:lnTo>
                  <a:pt x="15006" y="201346"/>
                </a:lnTo>
                <a:lnTo>
                  <a:pt x="3852" y="246641"/>
                </a:lnTo>
                <a:lnTo>
                  <a:pt x="0" y="294386"/>
                </a:lnTo>
                <a:lnTo>
                  <a:pt x="3852" y="342130"/>
                </a:lnTo>
                <a:lnTo>
                  <a:pt x="15006" y="387425"/>
                </a:lnTo>
                <a:lnTo>
                  <a:pt x="32855" y="429662"/>
                </a:lnTo>
                <a:lnTo>
                  <a:pt x="56793" y="468235"/>
                </a:lnTo>
                <a:lnTo>
                  <a:pt x="86213" y="502538"/>
                </a:lnTo>
                <a:lnTo>
                  <a:pt x="120511" y="531965"/>
                </a:lnTo>
                <a:lnTo>
                  <a:pt x="159079" y="555908"/>
                </a:lnTo>
                <a:lnTo>
                  <a:pt x="201312" y="573761"/>
                </a:lnTo>
                <a:lnTo>
                  <a:pt x="246604" y="584918"/>
                </a:lnTo>
                <a:lnTo>
                  <a:pt x="294347" y="588772"/>
                </a:lnTo>
                <a:lnTo>
                  <a:pt x="10907014" y="588772"/>
                </a:lnTo>
                <a:lnTo>
                  <a:pt x="10954758" y="584918"/>
                </a:lnTo>
                <a:lnTo>
                  <a:pt x="11000053" y="573761"/>
                </a:lnTo>
                <a:lnTo>
                  <a:pt x="11042290" y="555908"/>
                </a:lnTo>
                <a:lnTo>
                  <a:pt x="11080863" y="531965"/>
                </a:lnTo>
                <a:lnTo>
                  <a:pt x="11115166" y="502538"/>
                </a:lnTo>
                <a:lnTo>
                  <a:pt x="11144593" y="468235"/>
                </a:lnTo>
                <a:lnTo>
                  <a:pt x="11168536" y="429662"/>
                </a:lnTo>
                <a:lnTo>
                  <a:pt x="11186389" y="387425"/>
                </a:lnTo>
                <a:lnTo>
                  <a:pt x="11197546" y="342130"/>
                </a:lnTo>
                <a:lnTo>
                  <a:pt x="11201400" y="294386"/>
                </a:lnTo>
                <a:lnTo>
                  <a:pt x="11197546" y="246641"/>
                </a:lnTo>
                <a:lnTo>
                  <a:pt x="11186389" y="201346"/>
                </a:lnTo>
                <a:lnTo>
                  <a:pt x="11168536" y="159109"/>
                </a:lnTo>
                <a:lnTo>
                  <a:pt x="11144593" y="120536"/>
                </a:lnTo>
                <a:lnTo>
                  <a:pt x="11115167" y="86233"/>
                </a:lnTo>
                <a:lnTo>
                  <a:pt x="11080863" y="56806"/>
                </a:lnTo>
                <a:lnTo>
                  <a:pt x="11042290" y="32863"/>
                </a:lnTo>
                <a:lnTo>
                  <a:pt x="11000053" y="15010"/>
                </a:lnTo>
                <a:lnTo>
                  <a:pt x="10954758" y="3853"/>
                </a:lnTo>
                <a:lnTo>
                  <a:pt x="10907014" y="0"/>
                </a:lnTo>
                <a:close/>
              </a:path>
            </a:pathLst>
          </a:custGeom>
          <a:solidFill>
            <a:srgbClr val="244060"/>
          </a:solid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2" name="object 12"/>
          <p:cNvSpPr/>
          <p:nvPr/>
        </p:nvSpPr>
        <p:spPr>
          <a:xfrm>
            <a:off x="609600" y="1600200"/>
            <a:ext cx="11201400" cy="589280"/>
          </a:xfrm>
          <a:custGeom>
            <a:avLst/>
            <a:gdLst/>
            <a:ahLst/>
            <a:cxnLst/>
            <a:rect l="l" t="t" r="r" b="b"/>
            <a:pathLst>
              <a:path w="11201400" h="589280">
                <a:moveTo>
                  <a:pt x="11201400" y="294386"/>
                </a:moveTo>
                <a:lnTo>
                  <a:pt x="11197546" y="246641"/>
                </a:lnTo>
                <a:lnTo>
                  <a:pt x="11186389" y="201346"/>
                </a:lnTo>
                <a:lnTo>
                  <a:pt x="11168536" y="159109"/>
                </a:lnTo>
                <a:lnTo>
                  <a:pt x="11144593" y="120536"/>
                </a:lnTo>
                <a:lnTo>
                  <a:pt x="11115167" y="86233"/>
                </a:lnTo>
                <a:lnTo>
                  <a:pt x="11080863" y="56806"/>
                </a:lnTo>
                <a:lnTo>
                  <a:pt x="11042290" y="32863"/>
                </a:lnTo>
                <a:lnTo>
                  <a:pt x="11000053" y="15010"/>
                </a:lnTo>
                <a:lnTo>
                  <a:pt x="10954758" y="3853"/>
                </a:lnTo>
                <a:lnTo>
                  <a:pt x="10907014" y="0"/>
                </a:lnTo>
                <a:lnTo>
                  <a:pt x="294347" y="0"/>
                </a:lnTo>
                <a:lnTo>
                  <a:pt x="246604" y="3853"/>
                </a:lnTo>
                <a:lnTo>
                  <a:pt x="201312" y="15010"/>
                </a:lnTo>
                <a:lnTo>
                  <a:pt x="159079" y="32863"/>
                </a:lnTo>
                <a:lnTo>
                  <a:pt x="120511" y="56806"/>
                </a:lnTo>
                <a:lnTo>
                  <a:pt x="86213" y="86233"/>
                </a:lnTo>
                <a:lnTo>
                  <a:pt x="56793" y="120536"/>
                </a:lnTo>
                <a:lnTo>
                  <a:pt x="32855" y="159109"/>
                </a:lnTo>
                <a:lnTo>
                  <a:pt x="15006" y="201346"/>
                </a:lnTo>
                <a:lnTo>
                  <a:pt x="3852" y="246641"/>
                </a:lnTo>
                <a:lnTo>
                  <a:pt x="0" y="294386"/>
                </a:lnTo>
                <a:lnTo>
                  <a:pt x="3852" y="342130"/>
                </a:lnTo>
                <a:lnTo>
                  <a:pt x="15006" y="387425"/>
                </a:lnTo>
                <a:lnTo>
                  <a:pt x="32855" y="429662"/>
                </a:lnTo>
                <a:lnTo>
                  <a:pt x="56793" y="468235"/>
                </a:lnTo>
                <a:lnTo>
                  <a:pt x="86213" y="502538"/>
                </a:lnTo>
                <a:lnTo>
                  <a:pt x="120511" y="531965"/>
                </a:lnTo>
                <a:lnTo>
                  <a:pt x="159079" y="555908"/>
                </a:lnTo>
                <a:lnTo>
                  <a:pt x="201312" y="573761"/>
                </a:lnTo>
                <a:lnTo>
                  <a:pt x="246604" y="584918"/>
                </a:lnTo>
                <a:lnTo>
                  <a:pt x="294347" y="588772"/>
                </a:lnTo>
                <a:lnTo>
                  <a:pt x="10907014" y="588772"/>
                </a:lnTo>
                <a:lnTo>
                  <a:pt x="10954758" y="584918"/>
                </a:lnTo>
                <a:lnTo>
                  <a:pt x="11000053" y="573761"/>
                </a:lnTo>
                <a:lnTo>
                  <a:pt x="11042290" y="555908"/>
                </a:lnTo>
                <a:lnTo>
                  <a:pt x="11080863" y="531965"/>
                </a:lnTo>
                <a:lnTo>
                  <a:pt x="11115167" y="502538"/>
                </a:lnTo>
                <a:lnTo>
                  <a:pt x="11144593" y="468235"/>
                </a:lnTo>
                <a:lnTo>
                  <a:pt x="11168536" y="429662"/>
                </a:lnTo>
                <a:lnTo>
                  <a:pt x="11186389" y="387425"/>
                </a:lnTo>
                <a:lnTo>
                  <a:pt x="11197546" y="342130"/>
                </a:lnTo>
                <a:lnTo>
                  <a:pt x="11201400" y="294386"/>
                </a:lnTo>
                <a:close/>
              </a:path>
            </a:pathLst>
          </a:custGeom>
          <a:ln w="9525">
            <a:solidFill>
              <a:srgbClr val="7C5F9F"/>
            </a:solidFill>
          </a:ln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950163" y="85724"/>
            <a:ext cx="10608310" cy="518350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3623310" marR="0" lvl="0" indent="0" algn="l" defTabSz="914400" rtl="0" eaLnBrk="1" fontAlgn="auto" latinLnBrk="0" hangingPunct="1">
              <a:lnSpc>
                <a:spcPct val="100000"/>
              </a:lnSpc>
              <a:spcBef>
                <a:spcPts val="95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2800" b="1" i="0" u="none" strike="noStrike" kern="1200" cap="none" spc="-345" normalizeH="0" baseline="0" noProof="0" dirty="0">
                <a:ln>
                  <a:noFill/>
                </a:ln>
                <a:solidFill>
                  <a:srgbClr val="00406E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PRIORITAS </a:t>
            </a:r>
            <a:r>
              <a:rPr kumimoji="0" sz="2800" b="1" i="0" u="none" strike="noStrike" kern="1200" cap="none" spc="-305" normalizeH="0" baseline="0" noProof="0" dirty="0">
                <a:ln>
                  <a:noFill/>
                </a:ln>
                <a:solidFill>
                  <a:srgbClr val="00406E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NASIONAL</a:t>
            </a:r>
            <a:r>
              <a:rPr kumimoji="0" sz="2800" b="1" i="0" u="none" strike="noStrike" kern="1200" cap="none" spc="-320" normalizeH="0" baseline="0" noProof="0" dirty="0">
                <a:ln>
                  <a:noFill/>
                </a:ln>
                <a:solidFill>
                  <a:srgbClr val="00406E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sz="2800" b="1" i="0" u="none" strike="noStrike" kern="1200" cap="none" spc="-155" normalizeH="0" baseline="0" noProof="0" dirty="0">
                <a:ln>
                  <a:noFill/>
                </a:ln>
                <a:solidFill>
                  <a:srgbClr val="00406E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2:</a:t>
            </a:r>
            <a:endParaRPr kumimoji="0" sz="2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  <a:p>
            <a:pPr marL="196850" marR="508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2490470" algn="l"/>
              </a:tabLst>
              <a:defRPr/>
            </a:pPr>
            <a:r>
              <a:rPr kumimoji="0" sz="2800" b="1" i="0" u="none" strike="noStrike" kern="1200" cap="none" spc="-325" normalizeH="0" baseline="0" noProof="0" dirty="0">
                <a:ln>
                  <a:noFill/>
                </a:ln>
                <a:solidFill>
                  <a:srgbClr val="00406E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PENGURANGAN </a:t>
            </a:r>
            <a:r>
              <a:rPr kumimoji="0" sz="2800" b="1" i="0" u="none" strike="noStrike" kern="1200" cap="none" spc="-400" normalizeH="0" baseline="0" noProof="0" dirty="0">
                <a:ln>
                  <a:noFill/>
                </a:ln>
                <a:solidFill>
                  <a:srgbClr val="00406E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KESENJANGAN </a:t>
            </a:r>
            <a:r>
              <a:rPr kumimoji="0" sz="2800" b="1" i="0" u="none" strike="noStrike" kern="1200" cap="none" spc="-365" normalizeH="0" baseline="0" noProof="0" dirty="0">
                <a:ln>
                  <a:noFill/>
                </a:ln>
                <a:solidFill>
                  <a:srgbClr val="00406E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ANTARWILAYAH </a:t>
            </a:r>
            <a:r>
              <a:rPr kumimoji="0" sz="2800" b="1" i="0" u="none" strike="noStrike" kern="1200" cap="none" spc="-300" normalizeH="0" baseline="0" noProof="0" dirty="0">
                <a:ln>
                  <a:noFill/>
                </a:ln>
                <a:solidFill>
                  <a:srgbClr val="00406E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MELALUI </a:t>
            </a:r>
            <a:r>
              <a:rPr kumimoji="0" sz="2800" b="1" i="0" u="none" strike="noStrike" kern="1200" cap="none" spc="-375" normalizeH="0" baseline="0" noProof="0" dirty="0">
                <a:ln>
                  <a:noFill/>
                </a:ln>
                <a:solidFill>
                  <a:srgbClr val="00406E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PENGUATAN  </a:t>
            </a:r>
            <a:r>
              <a:rPr kumimoji="0" sz="2800" b="1" i="0" u="none" strike="noStrike" kern="1200" cap="none" spc="-350" normalizeH="0" baseline="0" noProof="0" dirty="0">
                <a:ln>
                  <a:noFill/>
                </a:ln>
                <a:solidFill>
                  <a:srgbClr val="00406E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KONEKTIVITAS	</a:t>
            </a:r>
            <a:r>
              <a:rPr kumimoji="0" sz="2800" b="1" i="0" u="none" strike="noStrike" kern="1200" cap="none" spc="-280" normalizeH="0" baseline="0" noProof="0" dirty="0">
                <a:ln>
                  <a:noFill/>
                </a:ln>
                <a:solidFill>
                  <a:srgbClr val="00406E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DAN</a:t>
            </a:r>
            <a:r>
              <a:rPr kumimoji="0" sz="2800" b="1" i="0" u="none" strike="noStrike" kern="1200" cap="none" spc="-140" normalizeH="0" baseline="0" noProof="0" dirty="0">
                <a:ln>
                  <a:noFill/>
                </a:ln>
                <a:solidFill>
                  <a:srgbClr val="00406E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sz="2800" b="1" i="0" u="none" strike="noStrike" kern="1200" cap="none" spc="-225" normalizeH="0" baseline="0" noProof="0" dirty="0">
                <a:ln>
                  <a:noFill/>
                </a:ln>
                <a:solidFill>
                  <a:srgbClr val="00406E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KEMARITIMAN</a:t>
            </a:r>
            <a:endParaRPr kumimoji="0" sz="2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  <a:p>
            <a:pPr marL="3932554" marR="0" lvl="0" indent="0" algn="l" defTabSz="914400" rtl="0" eaLnBrk="1" fontAlgn="auto" latinLnBrk="0" hangingPunct="1">
              <a:lnSpc>
                <a:spcPct val="100000"/>
              </a:lnSpc>
              <a:spcBef>
                <a:spcPts val="195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3200" b="1" i="0" u="none" strike="noStrike" kern="1200" cap="none" spc="-245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Arah</a:t>
            </a:r>
            <a:r>
              <a:rPr kumimoji="0" sz="3200" b="1" i="0" u="none" strike="noStrike" kern="1200" cap="none" spc="-19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sz="3200" b="1" i="0" u="none" strike="noStrike" kern="1200" cap="none" spc="-235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Kebijakan:</a:t>
            </a:r>
            <a:endParaRPr kumimoji="0" sz="3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  <a:p>
            <a:pPr marL="265430" marR="920115" lvl="0" indent="0" algn="l" defTabSz="914400" rtl="0" eaLnBrk="1" fontAlgn="auto" latinLnBrk="0" hangingPunct="1">
              <a:lnSpc>
                <a:spcPct val="100000"/>
              </a:lnSpc>
              <a:spcBef>
                <a:spcPts val="645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3200" b="1" i="0" u="none" strike="noStrike" kern="1200" cap="none" spc="-26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Program </a:t>
            </a:r>
            <a:r>
              <a:rPr kumimoji="0" sz="3200" b="1" i="0" u="none" strike="noStrike" kern="1200" cap="none" spc="-20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Prioritas: </a:t>
            </a:r>
            <a:r>
              <a:rPr kumimoji="0" sz="3200" b="1" i="0" u="none" strike="noStrike" kern="1200" cap="none" spc="-23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Percepatan </a:t>
            </a:r>
            <a:r>
              <a:rPr kumimoji="0" sz="3200" b="1" i="0" u="none" strike="noStrike" kern="1200" cap="none" spc="-27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Pembangunan </a:t>
            </a:r>
            <a:r>
              <a:rPr kumimoji="0" sz="3200" b="1" i="0" u="none" strike="noStrike" kern="1200" cap="none" spc="-17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di </a:t>
            </a:r>
            <a:r>
              <a:rPr kumimoji="0" sz="3200" b="1" i="0" u="none" strike="noStrike" kern="1200" cap="none" spc="-25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Provinsi  </a:t>
            </a:r>
            <a:r>
              <a:rPr kumimoji="0" sz="3200" b="1" i="0" u="none" strike="noStrike" kern="1200" cap="none" spc="-27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Papua </a:t>
            </a:r>
            <a:r>
              <a:rPr kumimoji="0" sz="3200" b="1" i="0" u="none" strike="noStrike" kern="1200" cap="none" spc="-22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dan </a:t>
            </a:r>
            <a:r>
              <a:rPr kumimoji="0" sz="3200" b="1" i="0" u="none" strike="noStrike" kern="1200" cap="none" spc="-27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Papua</a:t>
            </a:r>
            <a:r>
              <a:rPr kumimoji="0" sz="3200" b="1" i="0" u="none" strike="noStrike" kern="1200" cap="none" spc="-9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sz="3200" b="1" i="0" u="none" strike="noStrike" kern="1200" cap="none" spc="-21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Barat</a:t>
            </a:r>
            <a:endParaRPr kumimoji="0" sz="3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  <a:p>
            <a:pPr marL="12700" marR="321310" lvl="0" indent="0" algn="l" defTabSz="914400" rtl="0" eaLnBrk="1" fontAlgn="auto" latinLnBrk="0" hangingPunct="1">
              <a:lnSpc>
                <a:spcPct val="100000"/>
              </a:lnSpc>
              <a:spcBef>
                <a:spcPts val="819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2600" b="0" i="0" u="none" strike="noStrike" kern="1200" cap="none" spc="-16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Pembangunan </a:t>
            </a:r>
            <a:r>
              <a:rPr kumimoji="0" sz="2600" b="0" i="0" u="none" strike="noStrike" kern="1200" cap="none" spc="-8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konektivitas, </a:t>
            </a:r>
            <a:r>
              <a:rPr kumimoji="0" sz="2600" b="0" i="0" u="none" strike="noStrike" kern="1200" cap="none" spc="-9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telekomunikasi </a:t>
            </a:r>
            <a:r>
              <a:rPr kumimoji="0" sz="2600" b="0" i="0" u="none" strike="noStrike" kern="1200" cap="none" spc="-12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dan </a:t>
            </a:r>
            <a:r>
              <a:rPr kumimoji="0" sz="2600" b="0" i="0" u="none" strike="noStrike" kern="1200" cap="none" spc="-6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informatika </a:t>
            </a:r>
            <a:r>
              <a:rPr kumimoji="0" sz="2600" b="0" i="0" u="none" strike="noStrike" kern="1200" cap="none" spc="-16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yang </a:t>
            </a:r>
            <a:r>
              <a:rPr kumimoji="0" sz="2600" b="0" i="0" u="none" strike="noStrike" kern="1200" cap="none" spc="-9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dapat  </a:t>
            </a:r>
            <a:r>
              <a:rPr kumimoji="0" sz="2600" b="0" i="0" u="none" strike="noStrike" kern="1200" cap="none" spc="-12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menghubungkan </a:t>
            </a:r>
            <a:r>
              <a:rPr kumimoji="0" sz="2600" b="0" i="0" u="none" strike="noStrike" kern="1200" cap="none" spc="-8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provinsi, </a:t>
            </a:r>
            <a:r>
              <a:rPr kumimoji="0" sz="2600" b="0" i="0" u="none" strike="noStrike" kern="1200" cap="none" spc="-7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kab/kota, </a:t>
            </a:r>
            <a:r>
              <a:rPr kumimoji="0" sz="2600" b="0" i="0" u="none" strike="noStrike" kern="1200" cap="none" spc="-4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distrik </a:t>
            </a:r>
            <a:r>
              <a:rPr kumimoji="0" sz="2600" b="0" i="0" u="none" strike="noStrike" kern="1200" cap="none" spc="-12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dan </a:t>
            </a:r>
            <a:r>
              <a:rPr kumimoji="0" sz="2600" b="0" i="0" u="none" strike="noStrike" kern="1200" cap="none" spc="-12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kampung, </a:t>
            </a:r>
            <a:r>
              <a:rPr kumimoji="0" sz="2600" b="0" i="0" u="none" strike="noStrike" kern="1200" cap="none" spc="-9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menurunkan  </a:t>
            </a:r>
            <a:r>
              <a:rPr kumimoji="0" sz="2600" b="0" i="0" u="none" strike="noStrike" kern="1200" cap="none" spc="-13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kemahalan </a:t>
            </a:r>
            <a:r>
              <a:rPr kumimoji="0" sz="2600" b="0" i="0" u="none" strike="noStrike" kern="1200" cap="none" spc="-14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harga, </a:t>
            </a:r>
            <a:r>
              <a:rPr kumimoji="0" sz="2600" b="0" i="0" u="none" strike="noStrike" kern="1200" cap="none" spc="-11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mendukung </a:t>
            </a:r>
            <a:r>
              <a:rPr kumimoji="0" sz="2600" b="0" i="0" u="none" strike="noStrike" kern="1200" cap="none" spc="-8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sektor </a:t>
            </a:r>
            <a:r>
              <a:rPr kumimoji="0" sz="2600" b="0" i="0" u="none" strike="noStrike" kern="1200" cap="none" spc="-10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ekonomi </a:t>
            </a:r>
            <a:r>
              <a:rPr kumimoji="0" sz="2600" b="0" i="0" u="none" strike="noStrike" kern="1200" cap="none" spc="-12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unggulan </a:t>
            </a:r>
            <a:r>
              <a:rPr kumimoji="0" sz="2600" b="0" i="0" u="none" strike="noStrike" kern="1200" cap="none" spc="-6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hulu </a:t>
            </a:r>
            <a:r>
              <a:rPr kumimoji="0" sz="2600" b="0" i="0" u="none" strike="noStrike" kern="1200" cap="none" spc="-5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hilir, </a:t>
            </a:r>
            <a:r>
              <a:rPr kumimoji="0" sz="2600" b="0" i="0" u="none" strike="noStrike" kern="1200" cap="none" spc="-12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dan  memudahkan </a:t>
            </a:r>
            <a:r>
              <a:rPr kumimoji="0" sz="2600" b="0" i="0" u="none" strike="noStrike" kern="1200" cap="none" spc="-21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akses </a:t>
            </a:r>
            <a:r>
              <a:rPr kumimoji="0" sz="2600" b="0" i="0" u="none" strike="noStrike" kern="1200" cap="none" spc="-8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terhadap </a:t>
            </a:r>
            <a:r>
              <a:rPr kumimoji="0" sz="2600" b="0" i="0" u="none" strike="noStrike" kern="1200" cap="none" spc="-13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pelayanan </a:t>
            </a:r>
            <a:r>
              <a:rPr kumimoji="0" sz="2600" b="0" i="0" u="none" strike="noStrike" kern="1200" cap="none" spc="-15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dasar </a:t>
            </a:r>
            <a:r>
              <a:rPr kumimoji="0" sz="2600" b="0" i="0" u="none" strike="noStrike" kern="1200" cap="none" spc="-3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di </a:t>
            </a:r>
            <a:r>
              <a:rPr kumimoji="0" sz="2600" b="0" i="0" u="none" strike="noStrike" kern="1200" cap="none" spc="-11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bidang </a:t>
            </a:r>
            <a:r>
              <a:rPr kumimoji="0" sz="2600" b="0" i="0" u="none" strike="noStrike" kern="1200" cap="none" spc="-9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pendidikan</a:t>
            </a:r>
            <a:r>
              <a:rPr kumimoji="0" sz="2600" b="0" i="0" u="none" strike="noStrike" kern="1200" cap="none" spc="-29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sz="2600" b="0" i="0" u="none" strike="noStrike" kern="1200" cap="none" spc="-13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berbasis  </a:t>
            </a:r>
            <a:r>
              <a:rPr kumimoji="0" sz="2600" b="0" i="0" u="none" strike="noStrike" kern="1200" cap="none" spc="-5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digital, </a:t>
            </a:r>
            <a:r>
              <a:rPr kumimoji="0" sz="2600" b="0" i="0" u="none" strike="noStrike" kern="1200" cap="none" spc="-12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dan </a:t>
            </a:r>
            <a:r>
              <a:rPr kumimoji="0" sz="2600" b="0" i="0" u="none" strike="noStrike" kern="1200" cap="none" spc="-14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kesehatan </a:t>
            </a:r>
            <a:r>
              <a:rPr kumimoji="0" sz="2600" b="0" i="0" u="none" strike="noStrike" kern="1200" cap="none" spc="-10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jarak </a:t>
            </a:r>
            <a:r>
              <a:rPr kumimoji="0" sz="2600" b="0" i="0" u="none" strike="noStrike" kern="1200" cap="none" spc="-8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jauh, </a:t>
            </a:r>
            <a:r>
              <a:rPr kumimoji="0" sz="2600" b="0" i="0" u="none" strike="noStrike" kern="1200" cap="none" spc="-10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serta </a:t>
            </a:r>
            <a:r>
              <a:rPr kumimoji="0" sz="2600" b="0" i="0" u="none" strike="noStrike" kern="1200" cap="none" spc="-13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pelayanan</a:t>
            </a:r>
            <a:r>
              <a:rPr kumimoji="0" sz="2600" b="0" i="0" u="none" strike="noStrike" kern="1200" cap="none" spc="-40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sz="2600" b="0" i="0" u="none" strike="noStrike" kern="1200" cap="none" spc="-6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publik</a:t>
            </a:r>
            <a:endParaRPr kumimoji="0" sz="26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173736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1ECBA77-8C1D-4EA2-B3DA-3CA6ACBF5A75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902812" y="3429397"/>
            <a:ext cx="2219932" cy="993775"/>
          </a:xfrm>
        </p:spPr>
        <p:txBody>
          <a:bodyPr>
            <a:noAutofit/>
          </a:bodyPr>
          <a:lstStyle/>
          <a:p>
            <a:pPr algn="ctr"/>
            <a:r>
              <a:rPr lang="en-US" sz="13143" b="1" dirty="0" smtClean="0">
                <a:solidFill>
                  <a:srgbClr val="0070C0"/>
                </a:solidFill>
                <a:latin typeface="Century Gothic" panose="020B0502020202020204" pitchFamily="34" charset="0"/>
                <a:ea typeface="Adobe Fan Heiti Std B" panose="020B0700000000000000" pitchFamily="34" charset="-128"/>
              </a:rPr>
              <a:t>01</a:t>
            </a:r>
            <a:endParaRPr lang="en-US" sz="13143" b="1" dirty="0">
              <a:solidFill>
                <a:srgbClr val="0070C0"/>
              </a:solidFill>
              <a:latin typeface="Century Gothic" panose="020B0502020202020204" pitchFamily="34" charset="0"/>
              <a:ea typeface="Adobe Fan Heiti Std B" panose="020B0700000000000000" pitchFamily="34" charset="-128"/>
            </a:endParaRPr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3321554" y="3429397"/>
            <a:ext cx="7337248" cy="994172"/>
          </a:xfrm>
          <a:prstGeom prst="rect">
            <a:avLst/>
          </a:prstGeom>
        </p:spPr>
        <p:txBody>
          <a:bodyPr vert="horz" lIns="65314" tIns="32657" rIns="65314" bIns="32657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81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Century Gothic" panose="020B0502020202020204" pitchFamily="34" charset="0"/>
                <a:ea typeface="+mj-ea"/>
                <a:cs typeface="+mj-cs"/>
              </a:rPr>
              <a:t>Program dan </a:t>
            </a:r>
            <a:r>
              <a:rPr kumimoji="0" lang="en-US" sz="3810" b="1" i="0" u="none" strike="noStrike" kern="1200" cap="none" spc="0" normalizeH="0" baseline="0" noProof="0" dirty="0" err="1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Century Gothic" panose="020B0502020202020204" pitchFamily="34" charset="0"/>
                <a:ea typeface="+mj-ea"/>
                <a:cs typeface="+mj-cs"/>
              </a:rPr>
              <a:t>Anggaran</a:t>
            </a:r>
            <a:r>
              <a:rPr kumimoji="0" lang="en-US" sz="381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Century Gothic" panose="020B0502020202020204" pitchFamily="34" charset="0"/>
                <a:ea typeface="+mj-ea"/>
                <a:cs typeface="+mj-cs"/>
              </a:rPr>
              <a:t> 2018</a:t>
            </a:r>
            <a:endParaRPr kumimoji="0" lang="fi-FI" sz="4572" b="1" i="0" u="none" strike="noStrike" kern="1200" cap="none" spc="0" normalizeH="0" baseline="0" noProof="0" dirty="0">
              <a:ln>
                <a:noFill/>
              </a:ln>
              <a:solidFill>
                <a:srgbClr val="ED7D31"/>
              </a:solidFill>
              <a:effectLst/>
              <a:uLnTx/>
              <a:uFillTx/>
              <a:latin typeface="Century Gothic" panose="020B0502020202020204" pitchFamily="34" charset="0"/>
              <a:ea typeface="+mj-ea"/>
              <a:cs typeface="+mj-cs"/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3075908" y="3175385"/>
            <a:ext cx="0" cy="1501796"/>
          </a:xfrm>
          <a:prstGeom prst="line">
            <a:avLst/>
          </a:prstGeom>
          <a:ln w="285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836789" y="215996"/>
            <a:ext cx="4969531" cy="678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905" b="0" i="0" u="none" strike="noStrike" kern="1200" cap="none" spc="0" normalizeH="0" baseline="0" noProof="0" dirty="0" err="1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Kementerian</a:t>
            </a:r>
            <a:r>
              <a:rPr kumimoji="0" lang="en-US" sz="1905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 </a:t>
            </a:r>
            <a:r>
              <a:rPr kumimoji="0" lang="en-US" sz="1905" b="0" i="0" u="none" strike="noStrike" kern="1200" cap="none" spc="0" normalizeH="0" baseline="0" noProof="0" dirty="0" err="1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Pendidikan</a:t>
            </a:r>
            <a:r>
              <a:rPr kumimoji="0" lang="en-US" sz="1905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 </a:t>
            </a:r>
            <a:r>
              <a:rPr kumimoji="0" lang="en-US" sz="1905" b="0" i="0" u="none" strike="noStrike" kern="1200" cap="none" spc="0" normalizeH="0" baseline="0" noProof="0" dirty="0" err="1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dan</a:t>
            </a:r>
            <a:r>
              <a:rPr kumimoji="0" lang="en-US" sz="1905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 </a:t>
            </a:r>
            <a:r>
              <a:rPr kumimoji="0" lang="en-US" sz="1905" b="0" i="0" u="none" strike="noStrike" kern="1200" cap="none" spc="0" normalizeH="0" baseline="0" noProof="0" dirty="0" err="1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Kebudayaan</a:t>
            </a:r>
            <a:endParaRPr kumimoji="0" lang="en-US" sz="1905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Arial" charset="0"/>
              <a:ea typeface="Arial" charset="0"/>
              <a:cs typeface="Arial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905" b="0" i="0" u="none" strike="noStrike" kern="1200" cap="none" spc="0" normalizeH="0" baseline="0" noProof="0" dirty="0" err="1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Republik</a:t>
            </a:r>
            <a:r>
              <a:rPr kumimoji="0" lang="en-US" sz="1905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 Indonesia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321" y="285722"/>
            <a:ext cx="600519" cy="6089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0403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3722115"/>
            <a:ext cx="12192000" cy="313588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11679935" y="0"/>
            <a:ext cx="485140" cy="1054735"/>
          </a:xfrm>
          <a:custGeom>
            <a:avLst/>
            <a:gdLst/>
            <a:ahLst/>
            <a:cxnLst/>
            <a:rect l="l" t="t" r="r" b="b"/>
            <a:pathLst>
              <a:path w="485140" h="1054735">
                <a:moveTo>
                  <a:pt x="0" y="1054735"/>
                </a:moveTo>
                <a:lnTo>
                  <a:pt x="484822" y="1054735"/>
                </a:lnTo>
                <a:lnTo>
                  <a:pt x="484822" y="0"/>
                </a:lnTo>
                <a:lnTo>
                  <a:pt x="0" y="0"/>
                </a:lnTo>
                <a:lnTo>
                  <a:pt x="0" y="1054735"/>
                </a:lnTo>
                <a:close/>
              </a:path>
            </a:pathLst>
          </a:custGeom>
          <a:solidFill>
            <a:srgbClr val="00508F"/>
          </a:solid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11430000" y="766572"/>
            <a:ext cx="762000" cy="453390"/>
          </a:xfrm>
          <a:custGeom>
            <a:avLst/>
            <a:gdLst/>
            <a:ahLst/>
            <a:cxnLst/>
            <a:rect l="l" t="t" r="r" b="b"/>
            <a:pathLst>
              <a:path w="762000" h="453390">
                <a:moveTo>
                  <a:pt x="415671" y="0"/>
                </a:moveTo>
                <a:lnTo>
                  <a:pt x="0" y="453008"/>
                </a:lnTo>
                <a:lnTo>
                  <a:pt x="761999" y="453008"/>
                </a:lnTo>
                <a:lnTo>
                  <a:pt x="761999" y="377322"/>
                </a:lnTo>
                <a:lnTo>
                  <a:pt x="415671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0" y="3416808"/>
            <a:ext cx="12191999" cy="3272028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0" y="0"/>
            <a:ext cx="974437" cy="849884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457682" y="3604882"/>
            <a:ext cx="3098165" cy="2971800"/>
          </a:xfrm>
          <a:custGeom>
            <a:avLst/>
            <a:gdLst/>
            <a:ahLst/>
            <a:cxnLst/>
            <a:rect l="l" t="t" r="r" b="b"/>
            <a:pathLst>
              <a:path w="3098165" h="2971800">
                <a:moveTo>
                  <a:pt x="0" y="2971800"/>
                </a:moveTo>
                <a:lnTo>
                  <a:pt x="3097783" y="2971800"/>
                </a:lnTo>
                <a:lnTo>
                  <a:pt x="3097783" y="0"/>
                </a:lnTo>
                <a:lnTo>
                  <a:pt x="0" y="0"/>
                </a:lnTo>
                <a:lnTo>
                  <a:pt x="0" y="297180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457682" y="3598545"/>
            <a:ext cx="0" cy="2990850"/>
          </a:xfrm>
          <a:custGeom>
            <a:avLst/>
            <a:gdLst/>
            <a:ahLst/>
            <a:cxnLst/>
            <a:rect l="l" t="t" r="r" b="b"/>
            <a:pathLst>
              <a:path h="2990850">
                <a:moveTo>
                  <a:pt x="0" y="0"/>
                </a:moveTo>
                <a:lnTo>
                  <a:pt x="0" y="2990837"/>
                </a:lnTo>
              </a:path>
            </a:pathLst>
          </a:custGeom>
          <a:ln w="12700">
            <a:solidFill>
              <a:srgbClr val="C0504D"/>
            </a:solidFill>
          </a:ln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3555491" y="3598545"/>
            <a:ext cx="0" cy="2990850"/>
          </a:xfrm>
          <a:custGeom>
            <a:avLst/>
            <a:gdLst/>
            <a:ahLst/>
            <a:cxnLst/>
            <a:rect l="l" t="t" r="r" b="b"/>
            <a:pathLst>
              <a:path h="2990850">
                <a:moveTo>
                  <a:pt x="0" y="0"/>
                </a:moveTo>
                <a:lnTo>
                  <a:pt x="0" y="2990837"/>
                </a:lnTo>
              </a:path>
            </a:pathLst>
          </a:custGeom>
          <a:ln w="12700">
            <a:solidFill>
              <a:srgbClr val="C0504D"/>
            </a:solidFill>
          </a:ln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451332" y="3598545"/>
            <a:ext cx="3110865" cy="12700"/>
          </a:xfrm>
          <a:custGeom>
            <a:avLst/>
            <a:gdLst/>
            <a:ahLst/>
            <a:cxnLst/>
            <a:rect l="l" t="t" r="r" b="b"/>
            <a:pathLst>
              <a:path w="3110865" h="12700">
                <a:moveTo>
                  <a:pt x="0" y="12700"/>
                </a:moveTo>
                <a:lnTo>
                  <a:pt x="3110509" y="12700"/>
                </a:lnTo>
                <a:lnTo>
                  <a:pt x="3110509" y="0"/>
                </a:lnTo>
                <a:lnTo>
                  <a:pt x="0" y="0"/>
                </a:lnTo>
                <a:lnTo>
                  <a:pt x="0" y="12700"/>
                </a:lnTo>
                <a:close/>
              </a:path>
            </a:pathLst>
          </a:custGeom>
          <a:solidFill>
            <a:srgbClr val="C0504D"/>
          </a:solid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451332" y="6576682"/>
            <a:ext cx="3110865" cy="0"/>
          </a:xfrm>
          <a:custGeom>
            <a:avLst/>
            <a:gdLst/>
            <a:ahLst/>
            <a:cxnLst/>
            <a:rect l="l" t="t" r="r" b="b"/>
            <a:pathLst>
              <a:path w="3110865">
                <a:moveTo>
                  <a:pt x="0" y="0"/>
                </a:moveTo>
                <a:lnTo>
                  <a:pt x="3110509" y="0"/>
                </a:lnTo>
              </a:path>
            </a:pathLst>
          </a:custGeom>
          <a:ln w="25400">
            <a:solidFill>
              <a:srgbClr val="C0504D"/>
            </a:solidFill>
          </a:ln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464032" y="3631183"/>
            <a:ext cx="3085465" cy="29063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66065" marR="146685" lvl="0" indent="-180975" algn="l" defTabSz="914400" rtl="0" eaLnBrk="1" fontAlgn="auto" latinLnBrk="0" hangingPunct="1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ClrTx/>
              <a:buSzTx/>
              <a:buFontTx/>
              <a:buAutoNum type="arabicPeriod"/>
              <a:tabLst>
                <a:tab pos="266700" algn="l"/>
              </a:tabLst>
              <a:defRPr/>
            </a:pPr>
            <a:r>
              <a:rPr kumimoji="0" sz="900" b="0" i="0" u="none" strike="noStrike" kern="1200" cap="none" spc="-5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Penuntasan </a:t>
            </a:r>
            <a:r>
              <a:rPr kumimoji="0" sz="900" b="0" i="0" u="none" strike="noStrike" kern="1200" cap="none" spc="-3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jalan </a:t>
            </a:r>
            <a:r>
              <a:rPr kumimoji="0" sz="900" b="0" i="0" u="none" strike="noStrike" kern="1200" cap="none" spc="-3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trans </a:t>
            </a:r>
            <a:r>
              <a:rPr kumimoji="0" sz="900" b="0" i="0" u="none" strike="noStrike" kern="1200" cap="none" spc="-6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Papua, </a:t>
            </a:r>
            <a:r>
              <a:rPr kumimoji="0" sz="900" b="0" i="0" u="none" strike="noStrike" kern="1200" cap="none" spc="-4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dan </a:t>
            </a:r>
            <a:r>
              <a:rPr kumimoji="0" sz="900" b="0" i="0" u="none" strike="noStrike" kern="1200" cap="none" spc="-5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pembangunan </a:t>
            </a:r>
            <a:r>
              <a:rPr kumimoji="0" sz="900" b="0" i="0" u="none" strike="noStrike" kern="1200" cap="none" spc="-4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dan  </a:t>
            </a:r>
            <a:r>
              <a:rPr kumimoji="0" sz="900" b="0" i="0" u="none" strike="noStrike" kern="1200" cap="none" spc="-5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pengembangan </a:t>
            </a:r>
            <a:r>
              <a:rPr kumimoji="0" sz="900" b="0" i="0" u="none" strike="noStrike" kern="1200" cap="none" spc="-3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jalan </a:t>
            </a:r>
            <a:r>
              <a:rPr kumimoji="0" sz="900" b="0" i="0" u="none" strike="noStrike" kern="1200" cap="none" spc="-2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lintas </a:t>
            </a:r>
            <a:r>
              <a:rPr kumimoji="0" sz="900" b="0" i="0" u="none" strike="noStrike" kern="1200" cap="none" spc="-4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perbatasan dan </a:t>
            </a:r>
            <a:r>
              <a:rPr kumimoji="0" sz="900" b="0" i="0" u="none" strike="noStrike" kern="1200" cap="none" spc="-3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jalan strategis  </a:t>
            </a:r>
            <a:r>
              <a:rPr kumimoji="0" sz="900" b="0" i="0" u="none" strike="noStrike" kern="1200" cap="none" spc="-4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nasional,</a:t>
            </a:r>
            <a:endParaRPr kumimoji="0" sz="9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  <a:p>
            <a:pPr marL="266065" marR="0" lvl="0" indent="-180975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>
                <a:tab pos="266700" algn="l"/>
              </a:tabLst>
              <a:defRPr/>
            </a:pPr>
            <a:r>
              <a:rPr kumimoji="0" sz="900" b="0" i="0" u="none" strike="noStrike" kern="1200" cap="none" spc="-6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Pengembangan </a:t>
            </a:r>
            <a:r>
              <a:rPr kumimoji="0" sz="900" b="0" i="0" u="none" strike="noStrike" kern="1200" cap="none" spc="-3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jalan</a:t>
            </a:r>
            <a:r>
              <a:rPr kumimoji="0" sz="900" b="0" i="0" u="none" strike="noStrike" kern="1200" cap="none" spc="-2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sz="900" b="0" i="0" u="none" strike="noStrike" kern="1200" cap="none" spc="-4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nasional</a:t>
            </a:r>
            <a:endParaRPr kumimoji="0" sz="9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  <a:p>
            <a:pPr marL="266065" marR="336550" lvl="0" indent="-180975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>
                <a:tab pos="266700" algn="l"/>
              </a:tabLst>
              <a:defRPr/>
            </a:pPr>
            <a:r>
              <a:rPr kumimoji="0" sz="900" b="0" i="0" u="none" strike="noStrike" kern="1200" cap="none" spc="-5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Pembangunan </a:t>
            </a:r>
            <a:r>
              <a:rPr kumimoji="0" sz="900" b="0" i="0" u="none" strike="noStrike" kern="1200" cap="none" spc="-3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jalan </a:t>
            </a:r>
            <a:r>
              <a:rPr kumimoji="0" sz="900" b="0" i="0" u="none" strike="noStrike" kern="1200" cap="none" spc="-3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provinsi/kabupaten, </a:t>
            </a:r>
            <a:r>
              <a:rPr kumimoji="0" sz="900" b="0" i="0" u="none" strike="noStrike" kern="1200" cap="none" spc="-4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dan  </a:t>
            </a:r>
            <a:r>
              <a:rPr kumimoji="0" sz="900" b="0" i="0" u="none" strike="noStrike" kern="1200" cap="none" spc="-5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pembangunan </a:t>
            </a:r>
            <a:r>
              <a:rPr kumimoji="0" sz="900" b="0" i="0" u="none" strike="noStrike" kern="1200" cap="none" spc="-3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jalan </a:t>
            </a:r>
            <a:r>
              <a:rPr kumimoji="0" sz="900" b="0" i="0" u="none" strike="noStrike" kern="1200" cap="none" spc="-4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dan </a:t>
            </a:r>
            <a:r>
              <a:rPr kumimoji="0" sz="900" b="0" i="0" u="none" strike="noStrike" kern="1200" cap="none" spc="-3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jembatan </a:t>
            </a:r>
            <a:r>
              <a:rPr kumimoji="0" sz="900" b="0" i="0" u="none" strike="noStrike" kern="1200" cap="none" spc="-4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penghubung </a:t>
            </a:r>
            <a:r>
              <a:rPr kumimoji="0" sz="900" b="0" i="0" u="none" strike="noStrike" kern="1200" cap="none" spc="-2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antar  </a:t>
            </a:r>
            <a:r>
              <a:rPr kumimoji="0" sz="900" b="0" i="0" u="none" strike="noStrike" kern="1200" cap="none" spc="-2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kab/kota</a:t>
            </a:r>
            <a:endParaRPr kumimoji="0" sz="9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  <a:p>
            <a:pPr marL="266065" marR="0" lvl="0" indent="-180975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>
                <a:tab pos="266700" algn="l"/>
              </a:tabLst>
              <a:defRPr/>
            </a:pPr>
            <a:r>
              <a:rPr kumimoji="0" sz="900" b="0" i="0" u="none" strike="noStrike" kern="1200" cap="none" spc="-5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Pembangunan </a:t>
            </a:r>
            <a:r>
              <a:rPr kumimoji="0" sz="900" b="0" i="0" u="none" strike="noStrike" kern="1200" cap="none" spc="-3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jalan </a:t>
            </a:r>
            <a:r>
              <a:rPr kumimoji="0" sz="900" b="0" i="0" u="none" strike="noStrike" kern="1200" cap="none" spc="-3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non </a:t>
            </a:r>
            <a:r>
              <a:rPr kumimoji="0" sz="900" b="0" i="0" u="none" strike="noStrike" kern="1200" cap="none" spc="-3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status, jalan</a:t>
            </a:r>
            <a:r>
              <a:rPr kumimoji="0" sz="900" b="0" i="0" u="none" strike="noStrike" kern="1200" cap="none" spc="-10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sz="900" b="0" i="0" u="none" strike="noStrike" kern="1200" cap="none" spc="-4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penghubung</a:t>
            </a:r>
            <a:endParaRPr kumimoji="0" sz="9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  <a:p>
            <a:pPr marL="266065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900" b="0" i="0" u="none" strike="noStrike" kern="1200" cap="none" spc="-2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antardistrik </a:t>
            </a:r>
            <a:r>
              <a:rPr kumimoji="0" sz="900" b="0" i="0" u="none" strike="noStrike" kern="1200" cap="none" spc="-4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dan</a:t>
            </a:r>
            <a:r>
              <a:rPr kumimoji="0" sz="900" b="0" i="0" u="none" strike="noStrike" kern="1200" cap="none" spc="-6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sz="900" b="0" i="0" u="none" strike="noStrike" kern="1200" cap="none" spc="-5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kampung</a:t>
            </a:r>
            <a:endParaRPr kumimoji="0" sz="9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  <a:p>
            <a:pPr marL="266065" marR="108585" lvl="0" indent="-180975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 startAt="5"/>
              <a:tabLst>
                <a:tab pos="266700" algn="l"/>
              </a:tabLst>
              <a:defRPr/>
            </a:pPr>
            <a:r>
              <a:rPr kumimoji="0" sz="900" b="0" i="0" u="none" strike="noStrike" kern="1200" cap="none" spc="-5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Pembangunan </a:t>
            </a:r>
            <a:r>
              <a:rPr kumimoji="0" sz="900" b="0" i="0" u="none" strike="noStrike" kern="1200" cap="none" spc="-4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dan </a:t>
            </a:r>
            <a:r>
              <a:rPr kumimoji="0" sz="900" b="0" i="0" u="none" strike="noStrike" kern="1200" cap="none" spc="-5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pengembangan </a:t>
            </a:r>
            <a:r>
              <a:rPr kumimoji="0" sz="900" b="0" i="0" u="none" strike="noStrike" kern="1200" cap="none" spc="-4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bandara </a:t>
            </a:r>
            <a:r>
              <a:rPr kumimoji="0" sz="900" b="0" i="0" u="none" strike="noStrike" kern="1200" cap="none" spc="-4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pengumpul  </a:t>
            </a:r>
            <a:r>
              <a:rPr kumimoji="0" sz="900" b="0" i="0" u="none" strike="noStrike" kern="1200" cap="none" spc="-4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dan pengumpan </a:t>
            </a:r>
            <a:r>
              <a:rPr kumimoji="0" sz="900" b="0" i="0" u="none" strike="noStrike" kern="1200" cap="none" spc="-2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(di </a:t>
            </a:r>
            <a:r>
              <a:rPr kumimoji="0" sz="900" b="0" i="0" u="none" strike="noStrike" kern="1200" cap="none" spc="-5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Wamena, </a:t>
            </a:r>
            <a:r>
              <a:rPr kumimoji="0" sz="900" b="0" i="0" u="none" strike="noStrike" kern="1200" cap="none" spc="-4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Timika, </a:t>
            </a:r>
            <a:r>
              <a:rPr kumimoji="0" sz="900" b="0" i="0" u="none" strike="noStrike" kern="1200" cap="none" spc="-5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Sorong, </a:t>
            </a:r>
            <a:r>
              <a:rPr kumimoji="0" sz="900" b="0" i="0" u="none" strike="noStrike" kern="1200" cap="none" spc="-2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Manokwari,  </a:t>
            </a:r>
            <a:r>
              <a:rPr kumimoji="0" sz="900" b="0" i="0" u="none" strike="noStrike" kern="1200" cap="none" spc="-4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Nabire, </a:t>
            </a:r>
            <a:r>
              <a:rPr kumimoji="0" sz="900" b="0" i="0" u="none" strike="noStrike" kern="1200" cap="none" spc="-5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Jayapura, </a:t>
            </a:r>
            <a:r>
              <a:rPr kumimoji="0" sz="900" b="0" i="0" u="none" strike="noStrike" kern="1200" cap="none" spc="-5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Dekai, </a:t>
            </a:r>
            <a:r>
              <a:rPr kumimoji="0" sz="900" b="0" i="0" u="none" strike="noStrike" kern="1200" cap="none" spc="-4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Oksibil,</a:t>
            </a:r>
            <a:r>
              <a:rPr kumimoji="0" sz="900" b="0" i="0" u="none" strike="noStrike" kern="1200" cap="none" spc="-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sz="900" b="0" i="0" u="none" strike="noStrike" kern="1200" cap="none" spc="-3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Merauke)</a:t>
            </a:r>
            <a:endParaRPr kumimoji="0" sz="9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  <a:p>
            <a:pPr marL="266065" marR="0" lvl="0" indent="-180975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 startAt="5"/>
              <a:tabLst>
                <a:tab pos="266700" algn="l"/>
              </a:tabLst>
              <a:defRPr/>
            </a:pPr>
            <a:r>
              <a:rPr kumimoji="0" sz="900" b="0" i="0" u="none" strike="noStrike" kern="1200" cap="none" spc="-5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Pembangunan </a:t>
            </a:r>
            <a:r>
              <a:rPr kumimoji="0" sz="900" b="0" i="0" u="none" strike="noStrike" kern="1200" cap="none" spc="-4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pelabuhan </a:t>
            </a:r>
            <a:r>
              <a:rPr kumimoji="0" sz="900" b="0" i="0" u="none" strike="noStrike" kern="1200" cap="none" spc="-4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dan</a:t>
            </a:r>
            <a:r>
              <a:rPr kumimoji="0" sz="900" b="0" i="0" u="none" strike="noStrike" kern="1200" cap="none" spc="-1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sz="900" b="0" i="0" u="none" strike="noStrike" kern="1200" cap="none" spc="-5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dermaga</a:t>
            </a:r>
            <a:endParaRPr kumimoji="0" sz="9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  <a:p>
            <a:pPr marL="266065" marR="0" lvl="0" indent="-180975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 startAt="5"/>
              <a:tabLst>
                <a:tab pos="266700" algn="l"/>
              </a:tabLst>
              <a:defRPr/>
            </a:pPr>
            <a:r>
              <a:rPr kumimoji="0" sz="900" b="0" i="0" u="none" strike="noStrike" kern="1200" cap="none" spc="-5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Penyediaan </a:t>
            </a:r>
            <a:r>
              <a:rPr kumimoji="0" sz="900" b="0" i="0" u="none" strike="noStrike" kern="1200" cap="none" spc="-4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angkutan</a:t>
            </a:r>
            <a:r>
              <a:rPr kumimoji="0" sz="900" b="0" i="0" u="none" strike="noStrike" kern="1200" cap="none" spc="-2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sz="900" b="0" i="0" u="none" strike="noStrike" kern="1200" cap="none" spc="-5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penyeberangan</a:t>
            </a:r>
            <a:endParaRPr kumimoji="0" sz="9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  <a:p>
            <a:pPr marL="266065" marR="224154" lvl="0" indent="-180975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 startAt="5"/>
              <a:tabLst>
                <a:tab pos="266700" algn="l"/>
              </a:tabLst>
              <a:defRPr/>
            </a:pPr>
            <a:r>
              <a:rPr kumimoji="0" sz="900" b="0" i="0" u="none" strike="noStrike" kern="1200" cap="none" spc="-5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Pembangunan </a:t>
            </a:r>
            <a:r>
              <a:rPr kumimoji="0" sz="900" b="0" i="0" u="none" strike="noStrike" kern="1200" cap="none" spc="-4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dan </a:t>
            </a:r>
            <a:r>
              <a:rPr kumimoji="0" sz="900" b="0" i="0" u="none" strike="noStrike" kern="1200" cap="none" spc="-5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penyelenggaraan </a:t>
            </a:r>
            <a:r>
              <a:rPr kumimoji="0" sz="900" b="0" i="0" u="none" strike="noStrike" kern="1200" cap="none" spc="-3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transportasi </a:t>
            </a:r>
            <a:r>
              <a:rPr kumimoji="0" sz="900" b="0" i="0" u="none" strike="noStrike" kern="1200" cap="none" spc="-2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darat,  </a:t>
            </a:r>
            <a:r>
              <a:rPr kumimoji="0" sz="900" b="0" i="0" u="none" strike="noStrike" kern="1200" cap="none" spc="-4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dan</a:t>
            </a:r>
            <a:r>
              <a:rPr kumimoji="0" sz="900" b="0" i="0" u="none" strike="noStrike" kern="1200" cap="none" spc="-5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sz="900" b="0" i="0" u="none" strike="noStrike" kern="1200" cap="none" spc="-3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keperintisan</a:t>
            </a:r>
            <a:endParaRPr kumimoji="0" sz="9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  <a:p>
            <a:pPr marL="266065" marR="0" lvl="0" indent="-180975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 startAt="5"/>
              <a:tabLst>
                <a:tab pos="266700" algn="l"/>
              </a:tabLst>
              <a:defRPr/>
            </a:pPr>
            <a:r>
              <a:rPr kumimoji="0" sz="900" b="0" i="0" u="none" strike="noStrike" kern="1200" cap="none" spc="-5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Pembangunan </a:t>
            </a:r>
            <a:r>
              <a:rPr kumimoji="0" sz="900" b="0" i="0" u="none" strike="noStrike" kern="1200" cap="none" spc="-3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hub</a:t>
            </a:r>
            <a:r>
              <a:rPr kumimoji="0" sz="900" b="0" i="0" u="none" strike="noStrike" kern="1200" cap="none" spc="-1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sz="900" b="0" i="0" u="none" strike="noStrike" kern="1200" cap="none" spc="-4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udara</a:t>
            </a:r>
            <a:endParaRPr kumimoji="0" sz="9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  <a:p>
            <a:pPr marL="266065" marR="0" lvl="0" indent="-180975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 startAt="5"/>
              <a:tabLst>
                <a:tab pos="266700" algn="l"/>
              </a:tabLst>
              <a:defRPr/>
            </a:pPr>
            <a:r>
              <a:rPr kumimoji="0" sz="900" b="0" i="0" u="none" strike="noStrike" kern="1200" cap="none" spc="-6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Subsidi </a:t>
            </a:r>
            <a:r>
              <a:rPr kumimoji="0" sz="900" b="0" i="0" u="none" strike="noStrike" kern="1200" cap="none" spc="-3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keperintisan, </a:t>
            </a:r>
            <a:r>
              <a:rPr kumimoji="0" sz="900" b="0" i="0" u="none" strike="noStrike" kern="1200" cap="none" spc="-4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angkutan </a:t>
            </a:r>
            <a:r>
              <a:rPr kumimoji="0" sz="900" b="0" i="0" u="none" strike="noStrike" kern="1200" cap="none" spc="-1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laut </a:t>
            </a:r>
            <a:r>
              <a:rPr kumimoji="0" sz="900" b="0" i="0" u="none" strike="noStrike" kern="1200" cap="none" spc="-4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dan</a:t>
            </a:r>
            <a:r>
              <a:rPr kumimoji="0" sz="900" b="0" i="0" u="none" strike="noStrike" kern="1200" cap="none" spc="-1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sz="900" b="0" i="0" u="none" strike="noStrike" kern="1200" cap="none" spc="-4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penerbangan;</a:t>
            </a:r>
            <a:endParaRPr kumimoji="0" sz="9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  <a:p>
            <a:pPr marL="266065" marR="0" lvl="0" indent="-180975" algn="l" defTabSz="914400" rtl="0" eaLnBrk="1" fontAlgn="auto" latinLnBrk="0" hangingPunct="1">
              <a:lnSpc>
                <a:spcPct val="100000"/>
              </a:lnSpc>
              <a:spcBef>
                <a:spcPts val="5"/>
              </a:spcBef>
              <a:spcAft>
                <a:spcPts val="0"/>
              </a:spcAft>
              <a:buClrTx/>
              <a:buSzTx/>
              <a:buFontTx/>
              <a:buAutoNum type="arabicPeriod" startAt="5"/>
              <a:tabLst>
                <a:tab pos="266700" algn="l"/>
              </a:tabLst>
              <a:defRPr/>
            </a:pPr>
            <a:r>
              <a:rPr kumimoji="0" sz="900" b="0" i="0" u="none" strike="noStrike" kern="1200" cap="none" spc="-5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Penyediaan </a:t>
            </a:r>
            <a:r>
              <a:rPr kumimoji="0" sz="900" b="0" i="0" u="none" strike="noStrike" kern="1200" cap="none" spc="-7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akses </a:t>
            </a:r>
            <a:r>
              <a:rPr kumimoji="0" sz="900" b="0" i="0" u="none" strike="noStrike" kern="1200" cap="none" spc="-3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telekomunikasi </a:t>
            </a:r>
            <a:r>
              <a:rPr kumimoji="0" sz="900" b="0" i="0" u="none" strike="noStrike" kern="1200" cap="none" spc="-4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dan</a:t>
            </a:r>
            <a:r>
              <a:rPr kumimoji="0" sz="900" b="0" i="0" u="none" strike="noStrike" kern="1200" cap="none" spc="2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sz="900" b="0" i="0" u="none" strike="noStrike" kern="1200" cap="none" spc="-1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internet;</a:t>
            </a:r>
            <a:endParaRPr kumimoji="0" sz="9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  <a:p>
            <a:pPr marL="266065" marR="133985" lvl="0" indent="-180975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 startAt="5"/>
              <a:tabLst>
                <a:tab pos="266700" algn="l"/>
              </a:tabLst>
              <a:defRPr/>
            </a:pPr>
            <a:r>
              <a:rPr kumimoji="0" sz="900" b="0" i="0" u="none" strike="noStrike" kern="1200" cap="none" spc="-4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Peningkatan dukungan </a:t>
            </a:r>
            <a:r>
              <a:rPr kumimoji="0" sz="900" b="0" i="0" u="none" strike="noStrike" kern="1200" cap="none" spc="-3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utilisasi </a:t>
            </a:r>
            <a:r>
              <a:rPr kumimoji="0" sz="900" b="0" i="0" u="none" strike="noStrike" kern="1200" cap="none" spc="-9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TIK </a:t>
            </a:r>
            <a:r>
              <a:rPr kumimoji="0" sz="900" b="0" i="0" u="none" strike="noStrike" kern="1200" cap="none" spc="-2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untuk </a:t>
            </a:r>
            <a:r>
              <a:rPr kumimoji="0" sz="900" b="0" i="0" u="none" strike="noStrike" kern="1200" cap="none" spc="-3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pendidikan, </a:t>
            </a:r>
            <a:r>
              <a:rPr kumimoji="0" sz="900" b="0" i="0" u="none" strike="noStrike" kern="1200" cap="none" spc="-4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dan  </a:t>
            </a:r>
            <a:r>
              <a:rPr kumimoji="0" sz="900" b="0" i="0" u="none" strike="noStrike" kern="1200" cap="none" spc="-5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kesehatan </a:t>
            </a:r>
            <a:r>
              <a:rPr kumimoji="0" sz="900" b="0" i="0" u="none" strike="noStrike" kern="1200" cap="none" spc="-4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dan </a:t>
            </a:r>
            <a:r>
              <a:rPr kumimoji="0" sz="900" b="0" i="0" u="none" strike="noStrike" kern="1200" cap="none" spc="-3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sektor</a:t>
            </a:r>
            <a:r>
              <a:rPr kumimoji="0" sz="900" b="0" i="0" u="none" strike="noStrike" kern="1200" cap="none" spc="-4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sz="900" b="0" i="0" u="none" strike="noStrike" kern="1200" cap="none" spc="-2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prioritas;</a:t>
            </a:r>
            <a:endParaRPr kumimoji="0" sz="9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13" name="object 13"/>
          <p:cNvSpPr/>
          <p:nvPr/>
        </p:nvSpPr>
        <p:spPr>
          <a:xfrm>
            <a:off x="7990078" y="4767021"/>
            <a:ext cx="3775075" cy="1600200"/>
          </a:xfrm>
          <a:custGeom>
            <a:avLst/>
            <a:gdLst/>
            <a:ahLst/>
            <a:cxnLst/>
            <a:rect l="l" t="t" r="r" b="b"/>
            <a:pathLst>
              <a:path w="3775075" h="1600200">
                <a:moveTo>
                  <a:pt x="0" y="1600200"/>
                </a:moveTo>
                <a:lnTo>
                  <a:pt x="3774566" y="1600200"/>
                </a:lnTo>
                <a:lnTo>
                  <a:pt x="3774566" y="0"/>
                </a:lnTo>
                <a:lnTo>
                  <a:pt x="0" y="0"/>
                </a:lnTo>
                <a:lnTo>
                  <a:pt x="0" y="160020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4" name="object 14"/>
          <p:cNvSpPr/>
          <p:nvPr/>
        </p:nvSpPr>
        <p:spPr>
          <a:xfrm>
            <a:off x="7990078" y="4760721"/>
            <a:ext cx="0" cy="1619250"/>
          </a:xfrm>
          <a:custGeom>
            <a:avLst/>
            <a:gdLst/>
            <a:ahLst/>
            <a:cxnLst/>
            <a:rect l="l" t="t" r="r" b="b"/>
            <a:pathLst>
              <a:path h="1619250">
                <a:moveTo>
                  <a:pt x="0" y="0"/>
                </a:moveTo>
                <a:lnTo>
                  <a:pt x="0" y="1619199"/>
                </a:lnTo>
              </a:path>
            </a:pathLst>
          </a:custGeom>
          <a:ln w="12700">
            <a:solidFill>
              <a:srgbClr val="C0504D"/>
            </a:solidFill>
          </a:ln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5" name="object 15"/>
          <p:cNvSpPr/>
          <p:nvPr/>
        </p:nvSpPr>
        <p:spPr>
          <a:xfrm>
            <a:off x="11764644" y="4760721"/>
            <a:ext cx="0" cy="1619250"/>
          </a:xfrm>
          <a:custGeom>
            <a:avLst/>
            <a:gdLst/>
            <a:ahLst/>
            <a:cxnLst/>
            <a:rect l="l" t="t" r="r" b="b"/>
            <a:pathLst>
              <a:path h="1619250">
                <a:moveTo>
                  <a:pt x="0" y="0"/>
                </a:moveTo>
                <a:lnTo>
                  <a:pt x="0" y="1619199"/>
                </a:lnTo>
              </a:path>
            </a:pathLst>
          </a:custGeom>
          <a:ln w="12700">
            <a:solidFill>
              <a:srgbClr val="C0504D"/>
            </a:solidFill>
          </a:ln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6" name="object 16"/>
          <p:cNvSpPr/>
          <p:nvPr/>
        </p:nvSpPr>
        <p:spPr>
          <a:xfrm>
            <a:off x="7983728" y="4760721"/>
            <a:ext cx="3787775" cy="12700"/>
          </a:xfrm>
          <a:custGeom>
            <a:avLst/>
            <a:gdLst/>
            <a:ahLst/>
            <a:cxnLst/>
            <a:rect l="l" t="t" r="r" b="b"/>
            <a:pathLst>
              <a:path w="3787775" h="12700">
                <a:moveTo>
                  <a:pt x="0" y="12700"/>
                </a:moveTo>
                <a:lnTo>
                  <a:pt x="3787267" y="12700"/>
                </a:lnTo>
                <a:lnTo>
                  <a:pt x="3787267" y="0"/>
                </a:lnTo>
                <a:lnTo>
                  <a:pt x="0" y="0"/>
                </a:lnTo>
                <a:lnTo>
                  <a:pt x="0" y="12700"/>
                </a:lnTo>
                <a:close/>
              </a:path>
            </a:pathLst>
          </a:custGeom>
          <a:solidFill>
            <a:srgbClr val="C0504D"/>
          </a:solid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7" name="object 17"/>
          <p:cNvSpPr/>
          <p:nvPr/>
        </p:nvSpPr>
        <p:spPr>
          <a:xfrm>
            <a:off x="7983728" y="6367221"/>
            <a:ext cx="3787775" cy="0"/>
          </a:xfrm>
          <a:custGeom>
            <a:avLst/>
            <a:gdLst/>
            <a:ahLst/>
            <a:cxnLst/>
            <a:rect l="l" t="t" r="r" b="b"/>
            <a:pathLst>
              <a:path w="3787775">
                <a:moveTo>
                  <a:pt x="0" y="0"/>
                </a:moveTo>
                <a:lnTo>
                  <a:pt x="3787267" y="0"/>
                </a:lnTo>
              </a:path>
            </a:pathLst>
          </a:custGeom>
          <a:ln w="25400">
            <a:solidFill>
              <a:srgbClr val="C0504D"/>
            </a:solidFill>
          </a:ln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7996428" y="4793360"/>
            <a:ext cx="3762375" cy="15347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67335" marR="0" lvl="0" indent="-181610" algn="l" defTabSz="914400" rtl="0" eaLnBrk="1" fontAlgn="auto" latinLnBrk="0" hangingPunct="1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ClrTx/>
              <a:buSzTx/>
              <a:buFontTx/>
              <a:buAutoNum type="arabicPeriod"/>
              <a:tabLst>
                <a:tab pos="267970" algn="l"/>
              </a:tabLst>
              <a:defRPr/>
            </a:pPr>
            <a:r>
              <a:rPr kumimoji="0" sz="900" b="0" i="0" u="none" strike="noStrike" kern="1200" cap="none" spc="-4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Peningkatan </a:t>
            </a:r>
            <a:r>
              <a:rPr kumimoji="0" sz="900" b="0" i="0" u="none" strike="noStrike" kern="1200" cap="none" spc="-3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produksi padi </a:t>
            </a:r>
            <a:r>
              <a:rPr kumimoji="0" sz="900" b="0" i="0" u="none" strike="noStrike" kern="1200" cap="none" spc="-1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di</a:t>
            </a:r>
            <a:r>
              <a:rPr kumimoji="0" sz="900" b="0" i="0" u="none" strike="noStrike" kern="1200" cap="none" spc="-3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Merauke</a:t>
            </a:r>
            <a:endParaRPr kumimoji="0" sz="9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  <a:p>
            <a:pPr marL="267335" marR="0" lvl="0" indent="-18161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>
                <a:tab pos="267970" algn="l"/>
              </a:tabLst>
              <a:defRPr/>
            </a:pPr>
            <a:r>
              <a:rPr kumimoji="0" sz="900" b="0" i="0" u="none" strike="noStrike" kern="1200" cap="none" spc="-6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Pengembangan </a:t>
            </a:r>
            <a:r>
              <a:rPr kumimoji="0" sz="900" b="0" i="0" u="none" strike="noStrike" kern="1200" cap="none" spc="-3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produksi </a:t>
            </a:r>
            <a:r>
              <a:rPr kumimoji="0" sz="900" b="0" i="0" u="none" strike="noStrike" kern="1200" cap="none" spc="-3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komoditas </a:t>
            </a:r>
            <a:r>
              <a:rPr kumimoji="0" sz="900" b="0" i="0" u="none" strike="noStrike" kern="1200" cap="none" spc="-4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unggulan </a:t>
            </a:r>
            <a:r>
              <a:rPr kumimoji="0" sz="900" b="0" i="0" u="none" strike="noStrike" kern="1200" cap="none" spc="-3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pertanian,</a:t>
            </a:r>
            <a:r>
              <a:rPr kumimoji="0" sz="900" b="0" i="0" u="none" strike="noStrike" kern="1200" cap="none" spc="3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sz="900" b="0" i="0" u="none" strike="noStrike" kern="1200" cap="none" spc="-3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peternakan,</a:t>
            </a:r>
            <a:endParaRPr kumimoji="0" sz="9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  <a:p>
            <a:pPr marL="267335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900" b="0" i="0" u="none" strike="noStrike" kern="1200" cap="none" spc="-4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perikanan, </a:t>
            </a:r>
            <a:r>
              <a:rPr kumimoji="0" sz="900" b="0" i="0" u="none" strike="noStrike" kern="1200" cap="none" spc="-4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dan</a:t>
            </a:r>
            <a:r>
              <a:rPr kumimoji="0" sz="900" b="0" i="0" u="none" strike="noStrike" kern="1200" cap="none" spc="-4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sz="900" b="0" i="0" u="none" strike="noStrike" kern="1200" cap="none" spc="-3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pariwisata</a:t>
            </a:r>
            <a:endParaRPr kumimoji="0" sz="9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  <a:p>
            <a:pPr marL="267335" marR="276860" lvl="0" indent="-18161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 startAt="3"/>
              <a:tabLst>
                <a:tab pos="267970" algn="l"/>
              </a:tabLst>
              <a:defRPr/>
            </a:pPr>
            <a:r>
              <a:rPr kumimoji="0" sz="900" b="0" i="0" u="none" strike="noStrike" kern="1200" cap="none" spc="-4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Peningkatan pengolahan </a:t>
            </a:r>
            <a:r>
              <a:rPr kumimoji="0" sz="900" b="0" i="0" u="none" strike="noStrike" kern="1200" cap="none" spc="-3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komoditas </a:t>
            </a:r>
            <a:r>
              <a:rPr kumimoji="0" sz="900" b="0" i="0" u="none" strike="noStrike" kern="1200" cap="none" spc="-4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unggulan </a:t>
            </a:r>
            <a:r>
              <a:rPr kumimoji="0" sz="900" b="0" i="0" u="none" strike="noStrike" kern="1200" cap="none" spc="-3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pertanian, </a:t>
            </a:r>
            <a:r>
              <a:rPr kumimoji="0" sz="900" b="0" i="0" u="none" strike="noStrike" kern="1200" cap="none" spc="-3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peternakan,  </a:t>
            </a:r>
            <a:r>
              <a:rPr kumimoji="0" sz="900" b="0" i="0" u="none" strike="noStrike" kern="1200" cap="none" spc="-4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dan</a:t>
            </a:r>
            <a:r>
              <a:rPr kumimoji="0" sz="900" b="0" i="0" u="none" strike="noStrike" kern="1200" cap="none" spc="-6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sz="900" b="0" i="0" u="none" strike="noStrike" kern="1200" cap="none" spc="-4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perikanan</a:t>
            </a:r>
            <a:endParaRPr kumimoji="0" sz="9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  <a:p>
            <a:pPr marL="267335" marR="340360" lvl="0" indent="-18161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 startAt="3"/>
              <a:tabLst>
                <a:tab pos="267970" algn="l"/>
              </a:tabLst>
              <a:defRPr/>
            </a:pPr>
            <a:r>
              <a:rPr kumimoji="0" sz="900" b="0" i="0" u="none" strike="noStrike" kern="1200" cap="none" spc="-5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Pembangunan sarana </a:t>
            </a:r>
            <a:r>
              <a:rPr kumimoji="0" sz="900" b="0" i="0" u="none" strike="noStrike" kern="1200" cap="none" spc="-4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dan </a:t>
            </a:r>
            <a:r>
              <a:rPr kumimoji="0" sz="900" b="0" i="0" u="none" strike="noStrike" kern="1200" cap="none" spc="-5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prasarana </a:t>
            </a:r>
            <a:r>
              <a:rPr kumimoji="0" sz="900" b="0" i="0" u="none" strike="noStrike" kern="1200" cap="none" spc="-3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jaringan </a:t>
            </a:r>
            <a:r>
              <a:rPr kumimoji="0" sz="900" b="0" i="0" u="none" strike="noStrike" kern="1200" cap="none" spc="-5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pemasaran </a:t>
            </a:r>
            <a:r>
              <a:rPr kumimoji="0" sz="900" b="0" i="0" u="none" strike="noStrike" kern="1200" cap="none" spc="-3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komoditas  </a:t>
            </a:r>
            <a:r>
              <a:rPr kumimoji="0" sz="900" b="0" i="0" u="none" strike="noStrike" kern="1200" cap="none" spc="-4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unggulan dan</a:t>
            </a:r>
            <a:r>
              <a:rPr kumimoji="0" sz="900" b="0" i="0" u="none" strike="noStrike" kern="1200" cap="none" spc="-3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pariwisata</a:t>
            </a:r>
            <a:endParaRPr kumimoji="0" sz="9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  <a:p>
            <a:pPr marL="267335" marR="468630" lvl="0" indent="-18161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 startAt="3"/>
              <a:tabLst>
                <a:tab pos="267970" algn="l"/>
              </a:tabLst>
              <a:defRPr/>
            </a:pPr>
            <a:r>
              <a:rPr kumimoji="0" sz="900" b="0" i="0" u="none" strike="noStrike" kern="1200" cap="none" spc="-4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Peningkatan </a:t>
            </a:r>
            <a:r>
              <a:rPr kumimoji="0" sz="900" b="0" i="0" u="none" strike="noStrike" kern="1200" cap="none" spc="-5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kapasitas </a:t>
            </a:r>
            <a:r>
              <a:rPr kumimoji="0" sz="900" b="0" i="0" u="none" strike="noStrike" kern="1200" cap="none" spc="-4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kewirausahaan </a:t>
            </a:r>
            <a:r>
              <a:rPr kumimoji="0" sz="900" b="0" i="0" u="none" strike="noStrike" kern="1200" cap="none" spc="-5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Orang </a:t>
            </a:r>
            <a:r>
              <a:rPr kumimoji="0" sz="900" b="0" i="0" u="none" strike="noStrike" kern="1200" cap="none" spc="-4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Asli </a:t>
            </a:r>
            <a:r>
              <a:rPr kumimoji="0" sz="900" b="0" i="0" u="none" strike="noStrike" kern="1200" cap="none" spc="-7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Papua </a:t>
            </a:r>
            <a:r>
              <a:rPr kumimoji="0" sz="900" b="0" i="0" u="none" strike="noStrike" kern="1200" cap="none" spc="-4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dan  kewirausahaan </a:t>
            </a:r>
            <a:r>
              <a:rPr kumimoji="0" sz="900" b="0" i="0" u="none" strike="noStrike" kern="1200" cap="none" spc="-5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mama-mama </a:t>
            </a:r>
            <a:r>
              <a:rPr kumimoji="0" sz="900" b="0" i="0" u="none" strike="noStrike" kern="1200" cap="none" spc="-6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Papua, </a:t>
            </a:r>
            <a:r>
              <a:rPr kumimoji="0" sz="900" b="0" i="0" u="none" strike="noStrike" kern="1200" cap="none" spc="-3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serta </a:t>
            </a:r>
            <a:r>
              <a:rPr kumimoji="0" sz="900" b="0" i="0" u="none" strike="noStrike" kern="1200" cap="none" spc="-4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dukungan</a:t>
            </a:r>
            <a:r>
              <a:rPr kumimoji="0" sz="900" b="0" i="0" u="none" strike="noStrike" kern="1200" cap="none" spc="-6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sz="900" b="0" i="0" u="none" strike="noStrike" kern="1200" cap="none" spc="-3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permodalan</a:t>
            </a:r>
            <a:endParaRPr kumimoji="0" sz="9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  <a:p>
            <a:pPr marL="267335" marR="312420" lvl="0" indent="-18161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 startAt="3"/>
              <a:tabLst>
                <a:tab pos="267970" algn="l"/>
              </a:tabLst>
              <a:defRPr/>
            </a:pPr>
            <a:r>
              <a:rPr kumimoji="0" sz="900" b="0" i="0" u="none" strike="noStrike" kern="1200" cap="none" spc="-5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Penyediaan </a:t>
            </a:r>
            <a:r>
              <a:rPr kumimoji="0" sz="900" b="0" i="0" u="none" strike="noStrike" kern="1200" cap="none" spc="-3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penyuluh </a:t>
            </a:r>
            <a:r>
              <a:rPr kumimoji="0" sz="900" b="0" i="0" u="none" strike="noStrike" kern="1200" cap="none" spc="-4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dan pendampingan </a:t>
            </a:r>
            <a:r>
              <a:rPr kumimoji="0" sz="900" b="0" i="0" u="none" strike="noStrike" kern="1200" cap="none" spc="-2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petani </a:t>
            </a:r>
            <a:r>
              <a:rPr kumimoji="0" sz="900" b="0" i="0" u="none" strike="noStrike" kern="1200" cap="none" spc="-4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dan nelayan </a:t>
            </a:r>
            <a:r>
              <a:rPr kumimoji="0" sz="900" b="0" i="0" u="none" strike="noStrike" kern="1200" cap="none" spc="-1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terkait  </a:t>
            </a:r>
            <a:r>
              <a:rPr kumimoji="0" sz="900" b="0" i="0" u="none" strike="noStrike" kern="1200" cap="none" spc="-5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dengan </a:t>
            </a:r>
            <a:r>
              <a:rPr kumimoji="0" sz="900" b="0" i="0" u="none" strike="noStrike" kern="1200" cap="none" spc="-3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produksi, </a:t>
            </a:r>
            <a:r>
              <a:rPr kumimoji="0" sz="900" b="0" i="0" u="none" strike="noStrike" kern="1200" cap="none" spc="-4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pengolahan dan</a:t>
            </a:r>
            <a:r>
              <a:rPr kumimoji="0" sz="900" b="0" i="0" u="none" strike="noStrike" kern="1200" cap="none" spc="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sz="900" b="0" i="0" u="none" strike="noStrike" kern="1200" cap="none" spc="-5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pemasaran</a:t>
            </a:r>
            <a:endParaRPr kumimoji="0" sz="9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19" name="object 19"/>
          <p:cNvSpPr/>
          <p:nvPr/>
        </p:nvSpPr>
        <p:spPr>
          <a:xfrm>
            <a:off x="476834" y="1961007"/>
            <a:ext cx="0" cy="1619250"/>
          </a:xfrm>
          <a:custGeom>
            <a:avLst/>
            <a:gdLst/>
            <a:ahLst/>
            <a:cxnLst/>
            <a:rect l="l" t="t" r="r" b="b"/>
            <a:pathLst>
              <a:path h="1619250">
                <a:moveTo>
                  <a:pt x="0" y="0"/>
                </a:moveTo>
                <a:lnTo>
                  <a:pt x="0" y="1619250"/>
                </a:lnTo>
              </a:path>
            </a:pathLst>
          </a:custGeom>
          <a:ln w="12700">
            <a:solidFill>
              <a:srgbClr val="C0504D"/>
            </a:solidFill>
          </a:ln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0" name="object 20"/>
          <p:cNvSpPr/>
          <p:nvPr/>
        </p:nvSpPr>
        <p:spPr>
          <a:xfrm>
            <a:off x="2985135" y="1961007"/>
            <a:ext cx="0" cy="1619250"/>
          </a:xfrm>
          <a:custGeom>
            <a:avLst/>
            <a:gdLst/>
            <a:ahLst/>
            <a:cxnLst/>
            <a:rect l="l" t="t" r="r" b="b"/>
            <a:pathLst>
              <a:path h="1619250">
                <a:moveTo>
                  <a:pt x="0" y="0"/>
                </a:moveTo>
                <a:lnTo>
                  <a:pt x="0" y="1619250"/>
                </a:lnTo>
              </a:path>
            </a:pathLst>
          </a:custGeom>
          <a:ln w="12700">
            <a:solidFill>
              <a:srgbClr val="C0504D"/>
            </a:solidFill>
          </a:ln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1" name="object 21"/>
          <p:cNvSpPr/>
          <p:nvPr/>
        </p:nvSpPr>
        <p:spPr>
          <a:xfrm>
            <a:off x="470484" y="1967357"/>
            <a:ext cx="2521585" cy="0"/>
          </a:xfrm>
          <a:custGeom>
            <a:avLst/>
            <a:gdLst/>
            <a:ahLst/>
            <a:cxnLst/>
            <a:rect l="l" t="t" r="r" b="b"/>
            <a:pathLst>
              <a:path w="2521585">
                <a:moveTo>
                  <a:pt x="0" y="0"/>
                </a:moveTo>
                <a:lnTo>
                  <a:pt x="2521000" y="0"/>
                </a:lnTo>
              </a:path>
            </a:pathLst>
          </a:custGeom>
          <a:ln w="12700">
            <a:solidFill>
              <a:srgbClr val="C0504D"/>
            </a:solidFill>
          </a:ln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2" name="object 22"/>
          <p:cNvSpPr/>
          <p:nvPr/>
        </p:nvSpPr>
        <p:spPr>
          <a:xfrm>
            <a:off x="470484" y="3567557"/>
            <a:ext cx="2521585" cy="0"/>
          </a:xfrm>
          <a:custGeom>
            <a:avLst/>
            <a:gdLst/>
            <a:ahLst/>
            <a:cxnLst/>
            <a:rect l="l" t="t" r="r" b="b"/>
            <a:pathLst>
              <a:path w="2521585">
                <a:moveTo>
                  <a:pt x="0" y="0"/>
                </a:moveTo>
                <a:lnTo>
                  <a:pt x="2521000" y="0"/>
                </a:lnTo>
              </a:path>
            </a:pathLst>
          </a:custGeom>
          <a:ln w="25400">
            <a:solidFill>
              <a:srgbClr val="C0504D"/>
            </a:solidFill>
          </a:ln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464032" y="1993138"/>
            <a:ext cx="2515235" cy="15347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38125" marR="344805" lvl="0" indent="-133985" algn="l" defTabSz="914400" rtl="0" eaLnBrk="1" fontAlgn="auto" latinLnBrk="0" hangingPunct="1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ClrTx/>
              <a:buSzTx/>
              <a:buFontTx/>
              <a:buAutoNum type="arabicPeriod"/>
              <a:tabLst>
                <a:tab pos="238760" algn="l"/>
              </a:tabLst>
              <a:defRPr/>
            </a:pPr>
            <a:r>
              <a:rPr kumimoji="0" sz="900" b="0" i="0" u="none" strike="noStrike" kern="1200" cap="none" spc="-5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Penyediaan </a:t>
            </a:r>
            <a:r>
              <a:rPr kumimoji="0" sz="900" b="0" i="0" u="none" strike="noStrike" kern="1200" cap="none" spc="-7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akses </a:t>
            </a:r>
            <a:r>
              <a:rPr kumimoji="0" sz="900" b="0" i="0" u="none" strike="noStrike" kern="1200" cap="none" spc="-2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air </a:t>
            </a:r>
            <a:r>
              <a:rPr kumimoji="0" sz="900" b="0" i="0" u="none" strike="noStrike" kern="1200" cap="none" spc="-3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minum, </a:t>
            </a:r>
            <a:r>
              <a:rPr kumimoji="0" sz="900" b="0" i="0" u="none" strike="noStrike" kern="1200" cap="none" spc="-4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dan </a:t>
            </a:r>
            <a:r>
              <a:rPr kumimoji="0" sz="900" b="0" i="0" u="none" strike="noStrike" kern="1200" cap="none" spc="-4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sanitasi  layak;</a:t>
            </a:r>
            <a:endParaRPr kumimoji="0" sz="9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  <a:p>
            <a:pPr marL="238125" marR="0" lvl="0" indent="-133985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>
                <a:tab pos="238760" algn="l"/>
              </a:tabLst>
              <a:defRPr/>
            </a:pPr>
            <a:r>
              <a:rPr kumimoji="0" sz="900" b="0" i="0" u="none" strike="noStrike" kern="1200" cap="none" spc="-5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Penyediaan </a:t>
            </a:r>
            <a:r>
              <a:rPr kumimoji="0" sz="900" b="0" i="0" u="none" strike="noStrike" kern="1200" cap="none" spc="-4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dan </a:t>
            </a:r>
            <a:r>
              <a:rPr kumimoji="0" sz="900" b="0" i="0" u="none" strike="noStrike" kern="1200" cap="none" spc="-4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peningkatan </a:t>
            </a:r>
            <a:r>
              <a:rPr kumimoji="0" sz="900" b="0" i="0" u="none" strike="noStrike" kern="1200" cap="none" spc="-3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hunian</a:t>
            </a:r>
            <a:r>
              <a:rPr kumimoji="0" sz="900" b="0" i="0" u="none" strike="noStrike" kern="1200" cap="none" spc="-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sz="900" b="0" i="0" u="none" strike="noStrike" kern="1200" cap="none" spc="-4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layak</a:t>
            </a:r>
            <a:endParaRPr kumimoji="0" sz="9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  <a:p>
            <a:pPr marL="238125" marR="0" lvl="0" indent="-133985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>
                <a:tab pos="238760" algn="l"/>
              </a:tabLst>
              <a:defRPr/>
            </a:pPr>
            <a:r>
              <a:rPr kumimoji="0" sz="900" b="0" i="0" u="none" strike="noStrike" kern="1200" cap="none" spc="-4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Peningkatan </a:t>
            </a:r>
            <a:r>
              <a:rPr kumimoji="0" sz="900" b="0" i="0" u="none" strike="noStrike" kern="1200" cap="none" spc="-3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kualitas</a:t>
            </a:r>
            <a:r>
              <a:rPr kumimoji="0" sz="900" b="0" i="0" u="none" strike="noStrike" kern="1200" cap="none" spc="-3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sz="900" b="0" i="0" u="none" strike="noStrike" kern="1200" cap="none" spc="-3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permukiman</a:t>
            </a:r>
            <a:endParaRPr kumimoji="0" sz="9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  <a:p>
            <a:pPr marL="238125" marR="358775" lvl="0" indent="-133985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>
                <a:tab pos="238760" algn="l"/>
              </a:tabLst>
              <a:defRPr/>
            </a:pPr>
            <a:r>
              <a:rPr kumimoji="0" sz="900" b="0" i="0" u="none" strike="noStrike" kern="1200" cap="none" spc="-4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Peningkatan </a:t>
            </a:r>
            <a:r>
              <a:rPr kumimoji="0" sz="900" b="0" i="0" u="none" strike="noStrike" kern="1200" cap="none" spc="-4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rasio </a:t>
            </a:r>
            <a:r>
              <a:rPr kumimoji="0" sz="900" b="0" i="0" u="none" strike="noStrike" kern="1200" cap="none" spc="-2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elektirifkasi </a:t>
            </a:r>
            <a:r>
              <a:rPr kumimoji="0" sz="900" b="0" i="0" u="none" strike="noStrike" kern="1200" cap="none" spc="-3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melalui  </a:t>
            </a:r>
            <a:r>
              <a:rPr kumimoji="0" sz="900" b="0" i="0" u="none" strike="noStrike" kern="1200" cap="none" spc="-5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pembangunan </a:t>
            </a:r>
            <a:r>
              <a:rPr kumimoji="0" sz="900" b="0" i="0" u="none" strike="noStrike" kern="1200" cap="none" spc="-12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PLT </a:t>
            </a:r>
            <a:r>
              <a:rPr kumimoji="0" sz="900" b="0" i="0" u="none" strike="noStrike" kern="1200" cap="none" spc="-5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berbasis </a:t>
            </a:r>
            <a:r>
              <a:rPr kumimoji="0" sz="900" b="0" i="0" u="none" strike="noStrike" kern="1200" cap="none" spc="-2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hidro,  </a:t>
            </a:r>
            <a:r>
              <a:rPr kumimoji="0" sz="900" b="0" i="0" u="none" strike="noStrike" kern="1200" cap="none" spc="-5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pembangunan </a:t>
            </a:r>
            <a:r>
              <a:rPr kumimoji="0" sz="900" b="0" i="0" u="none" strike="noStrike" kern="1200" cap="none" spc="-10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PLTP, </a:t>
            </a:r>
            <a:r>
              <a:rPr kumimoji="0" sz="900" b="0" i="0" u="none" strike="noStrike" kern="1200" cap="none" spc="-12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PLTS, </a:t>
            </a:r>
            <a:r>
              <a:rPr kumimoji="0" sz="900" b="0" i="0" u="none" strike="noStrike" kern="1200" cap="none" spc="-5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pembangunan  </a:t>
            </a:r>
            <a:r>
              <a:rPr kumimoji="0" sz="900" b="0" i="0" u="none" strike="noStrike" kern="1200" cap="none" spc="-3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smart grid </a:t>
            </a:r>
            <a:r>
              <a:rPr kumimoji="0" sz="900" b="0" i="0" u="none" strike="noStrike" kern="1200" cap="none" spc="-5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system, </a:t>
            </a:r>
            <a:r>
              <a:rPr kumimoji="0" sz="900" b="0" i="0" u="none" strike="noStrike" kern="1200" cap="none" spc="-4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dan </a:t>
            </a:r>
            <a:r>
              <a:rPr kumimoji="0" sz="900" b="0" i="0" u="none" strike="noStrike" kern="1200" cap="none" spc="-5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pengembangan  </a:t>
            </a:r>
            <a:r>
              <a:rPr kumimoji="0" sz="900" b="0" i="0" u="none" strike="noStrike" kern="1200" cap="none" spc="-3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bioenergi</a:t>
            </a:r>
            <a:endParaRPr kumimoji="0" sz="9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  <a:p>
            <a:pPr marL="238125" marR="510540" lvl="0" indent="-133985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>
                <a:tab pos="238760" algn="l"/>
              </a:tabLst>
              <a:defRPr/>
            </a:pPr>
            <a:r>
              <a:rPr kumimoji="0" sz="900" b="0" i="0" u="none" strike="noStrike" kern="1200" cap="none" spc="-5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Penyediaan </a:t>
            </a:r>
            <a:r>
              <a:rPr kumimoji="0" sz="900" b="0" i="0" u="none" strike="noStrike" kern="1200" cap="none" spc="-4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dan </a:t>
            </a:r>
            <a:r>
              <a:rPr kumimoji="0" sz="900" b="0" i="0" u="none" strike="noStrike" kern="1200" cap="none" spc="-3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pemberian </a:t>
            </a:r>
            <a:r>
              <a:rPr kumimoji="0" sz="900" b="0" i="0" u="none" strike="noStrike" kern="1200" cap="none" spc="-4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dukungan  </a:t>
            </a:r>
            <a:r>
              <a:rPr kumimoji="0" sz="900" b="0" i="0" u="none" strike="noStrike" kern="1200" cap="none" spc="-5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pembangunan </a:t>
            </a:r>
            <a:r>
              <a:rPr kumimoji="0" sz="900" b="0" i="0" u="none" strike="noStrike" kern="1200" cap="none" spc="-3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pembangkit</a:t>
            </a:r>
            <a:r>
              <a:rPr kumimoji="0" sz="900" b="0" i="0" u="none" strike="noStrike" kern="1200" cap="none" spc="2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sz="900" b="0" i="0" u="none" strike="noStrike" kern="1200" cap="none" spc="-13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EBT</a:t>
            </a:r>
            <a:endParaRPr kumimoji="0" sz="9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24" name="object 24"/>
          <p:cNvSpPr/>
          <p:nvPr/>
        </p:nvSpPr>
        <p:spPr>
          <a:xfrm>
            <a:off x="1399794" y="541273"/>
            <a:ext cx="0" cy="1344930"/>
          </a:xfrm>
          <a:custGeom>
            <a:avLst/>
            <a:gdLst/>
            <a:ahLst/>
            <a:cxnLst/>
            <a:rect l="l" t="t" r="r" b="b"/>
            <a:pathLst>
              <a:path h="1344930">
                <a:moveTo>
                  <a:pt x="0" y="0"/>
                </a:moveTo>
                <a:lnTo>
                  <a:pt x="0" y="1344929"/>
                </a:lnTo>
              </a:path>
            </a:pathLst>
          </a:custGeom>
          <a:ln w="12700">
            <a:solidFill>
              <a:srgbClr val="C0504D"/>
            </a:solidFill>
          </a:ln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5" name="object 25"/>
          <p:cNvSpPr/>
          <p:nvPr/>
        </p:nvSpPr>
        <p:spPr>
          <a:xfrm>
            <a:off x="4554473" y="541273"/>
            <a:ext cx="0" cy="1344930"/>
          </a:xfrm>
          <a:custGeom>
            <a:avLst/>
            <a:gdLst/>
            <a:ahLst/>
            <a:cxnLst/>
            <a:rect l="l" t="t" r="r" b="b"/>
            <a:pathLst>
              <a:path h="1344930">
                <a:moveTo>
                  <a:pt x="0" y="0"/>
                </a:moveTo>
                <a:lnTo>
                  <a:pt x="0" y="1344929"/>
                </a:lnTo>
              </a:path>
            </a:pathLst>
          </a:custGeom>
          <a:ln w="12700">
            <a:solidFill>
              <a:srgbClr val="C0504D"/>
            </a:solidFill>
          </a:ln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6" name="object 26"/>
          <p:cNvSpPr/>
          <p:nvPr/>
        </p:nvSpPr>
        <p:spPr>
          <a:xfrm>
            <a:off x="1393444" y="547623"/>
            <a:ext cx="3167380" cy="0"/>
          </a:xfrm>
          <a:custGeom>
            <a:avLst/>
            <a:gdLst/>
            <a:ahLst/>
            <a:cxnLst/>
            <a:rect l="l" t="t" r="r" b="b"/>
            <a:pathLst>
              <a:path w="3167379">
                <a:moveTo>
                  <a:pt x="0" y="0"/>
                </a:moveTo>
                <a:lnTo>
                  <a:pt x="3167380" y="0"/>
                </a:lnTo>
              </a:path>
            </a:pathLst>
          </a:custGeom>
          <a:ln w="12700">
            <a:solidFill>
              <a:srgbClr val="C0504D"/>
            </a:solidFill>
          </a:ln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7" name="object 27"/>
          <p:cNvSpPr/>
          <p:nvPr/>
        </p:nvSpPr>
        <p:spPr>
          <a:xfrm>
            <a:off x="1393444" y="1873504"/>
            <a:ext cx="3167380" cy="0"/>
          </a:xfrm>
          <a:custGeom>
            <a:avLst/>
            <a:gdLst/>
            <a:ahLst/>
            <a:cxnLst/>
            <a:rect l="l" t="t" r="r" b="b"/>
            <a:pathLst>
              <a:path w="3167379">
                <a:moveTo>
                  <a:pt x="0" y="0"/>
                </a:moveTo>
                <a:lnTo>
                  <a:pt x="3167380" y="0"/>
                </a:lnTo>
              </a:path>
            </a:pathLst>
          </a:custGeom>
          <a:ln w="25400">
            <a:solidFill>
              <a:srgbClr val="C0504D"/>
            </a:solidFill>
          </a:ln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8" name="object 28"/>
          <p:cNvSpPr txBox="1"/>
          <p:nvPr/>
        </p:nvSpPr>
        <p:spPr>
          <a:xfrm>
            <a:off x="1478661" y="573151"/>
            <a:ext cx="2965450" cy="12604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46685" marR="0" lvl="0" indent="-133985" algn="l" defTabSz="914400" rtl="0" eaLnBrk="1" fontAlgn="auto" latinLnBrk="0" hangingPunct="1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ClrTx/>
              <a:buSzTx/>
              <a:buFontTx/>
              <a:buAutoNum type="arabicPeriod"/>
              <a:tabLst>
                <a:tab pos="147320" algn="l"/>
              </a:tabLst>
              <a:defRPr/>
            </a:pPr>
            <a:r>
              <a:rPr kumimoji="0" sz="900" b="0" i="0" u="none" strike="noStrike" kern="1200" cap="none" spc="-4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Fasilitasi dan pengawalan </a:t>
            </a:r>
            <a:r>
              <a:rPr kumimoji="0" sz="900" b="0" i="0" u="none" strike="noStrike" kern="1200" cap="none" spc="-5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penyusunan </a:t>
            </a:r>
            <a:r>
              <a:rPr kumimoji="0" sz="900" b="0" i="0" u="none" strike="noStrike" kern="1200" cap="none" spc="-4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perdasi </a:t>
            </a:r>
            <a:r>
              <a:rPr kumimoji="0" sz="900" b="0" i="0" u="none" strike="noStrike" kern="1200" cap="none" spc="-4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dan</a:t>
            </a:r>
            <a:r>
              <a:rPr kumimoji="0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sz="900" b="0" i="0" u="none" strike="noStrike" kern="1200" cap="none" spc="-5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perdasus</a:t>
            </a:r>
            <a:endParaRPr kumimoji="0" sz="9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  <a:p>
            <a:pPr marL="146685" marR="0" lvl="0" indent="-133985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>
                <a:tab pos="147320" algn="l"/>
              </a:tabLst>
              <a:defRPr/>
            </a:pPr>
            <a:r>
              <a:rPr kumimoji="0" sz="900" b="0" i="0" u="none" strike="noStrike" kern="1200" cap="none" spc="-6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Pelaksanaan </a:t>
            </a:r>
            <a:r>
              <a:rPr kumimoji="0" sz="900" b="0" i="0" u="none" strike="noStrike" kern="1200" cap="none" spc="-3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program </a:t>
            </a:r>
            <a:r>
              <a:rPr kumimoji="0" sz="900" b="0" i="0" u="none" strike="noStrike" kern="1200" cap="none" spc="-5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wawasan</a:t>
            </a:r>
            <a:r>
              <a:rPr kumimoji="0" sz="900" b="0" i="0" u="none" strike="noStrike" kern="1200" cap="none" spc="-9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sz="900" b="0" i="0" u="none" strike="noStrike" kern="1200" cap="none" spc="-6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kebangsaan</a:t>
            </a:r>
            <a:endParaRPr kumimoji="0" sz="9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  <a:p>
            <a:pPr marL="146685" marR="5080" lvl="0" indent="-133985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>
                <a:tab pos="147320" algn="l"/>
              </a:tabLst>
              <a:defRPr/>
            </a:pPr>
            <a:r>
              <a:rPr kumimoji="0" sz="900" b="0" i="0" u="none" strike="noStrike" kern="1200" cap="none" spc="-5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Pelayanan </a:t>
            </a:r>
            <a:r>
              <a:rPr kumimoji="0" sz="900" b="0" i="0" u="none" strike="noStrike" kern="1200" cap="none" spc="-7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akses </a:t>
            </a:r>
            <a:r>
              <a:rPr kumimoji="0" sz="900" b="0" i="0" u="none" strike="noStrike" kern="1200" cap="none" spc="-3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terhadap </a:t>
            </a:r>
            <a:r>
              <a:rPr kumimoji="0" sz="900" b="0" i="0" u="none" strike="noStrike" kern="1200" cap="none" spc="-4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sistem </a:t>
            </a:r>
            <a:r>
              <a:rPr kumimoji="0" sz="900" b="0" i="0" u="none" strike="noStrike" kern="1200" cap="none" spc="-3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administrasi  </a:t>
            </a:r>
            <a:r>
              <a:rPr kumimoji="0" sz="900" b="0" i="0" u="none" strike="noStrike" kern="1200" cap="none" spc="-4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kependudukan, </a:t>
            </a:r>
            <a:r>
              <a:rPr kumimoji="0" sz="900" b="0" i="0" u="none" strike="noStrike" kern="1200" cap="none" spc="-3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catatan sipil, </a:t>
            </a:r>
            <a:r>
              <a:rPr kumimoji="0" sz="900" b="0" i="0" u="none" strike="noStrike" kern="1200" cap="none" spc="-4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dan </a:t>
            </a:r>
            <a:r>
              <a:rPr kumimoji="0" sz="900" b="0" i="0" u="none" strike="noStrike" kern="1200" cap="none" spc="-2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statistik </a:t>
            </a:r>
            <a:r>
              <a:rPr kumimoji="0" sz="900" b="0" i="0" u="none" strike="noStrike" kern="1200" cap="none" spc="-3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hayati </a:t>
            </a:r>
            <a:r>
              <a:rPr kumimoji="0" sz="900" b="0" i="0" u="none" strike="noStrike" kern="1200" cap="none" spc="-6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yang </a:t>
            </a:r>
            <a:r>
              <a:rPr kumimoji="0" sz="900" b="0" i="0" u="none" strike="noStrike" kern="1200" cap="none" spc="-3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akurat  </a:t>
            </a:r>
            <a:r>
              <a:rPr kumimoji="0" sz="900" b="0" i="0" u="none" strike="noStrike" kern="1200" cap="none" spc="-2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untuk </a:t>
            </a:r>
            <a:r>
              <a:rPr kumimoji="0" sz="900" b="0" i="0" u="none" strike="noStrike" kern="1200" cap="none" spc="-4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pelayanan</a:t>
            </a:r>
            <a:r>
              <a:rPr kumimoji="0" sz="900" b="0" i="0" u="none" strike="noStrike" kern="1200" cap="none" spc="-5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sz="900" b="0" i="0" u="none" strike="noStrike" kern="1200" cap="none" spc="-2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publik</a:t>
            </a:r>
            <a:endParaRPr kumimoji="0" sz="9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  <a:p>
            <a:pPr marL="146685" marR="0" lvl="0" indent="-133985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>
                <a:tab pos="147320" algn="l"/>
              </a:tabLst>
              <a:defRPr/>
            </a:pPr>
            <a:r>
              <a:rPr kumimoji="0" sz="900" b="0" i="0" u="none" strike="noStrike" kern="1200" cap="none" spc="-6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Penanganan </a:t>
            </a:r>
            <a:r>
              <a:rPr kumimoji="0" sz="900" b="0" i="0" u="none" strike="noStrike" kern="1200" cap="none" spc="-4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pemanfaatan </a:t>
            </a:r>
            <a:r>
              <a:rPr kumimoji="0" sz="900" b="0" i="0" u="none" strike="noStrike" kern="1200" cap="none" spc="-3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tanah </a:t>
            </a:r>
            <a:r>
              <a:rPr kumimoji="0" sz="900" b="0" i="0" u="none" strike="noStrike" kern="1200" cap="none" spc="-5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hak </a:t>
            </a:r>
            <a:r>
              <a:rPr kumimoji="0" sz="900" b="0" i="0" u="none" strike="noStrike" kern="1200" cap="none" spc="-3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ulayat</a:t>
            </a:r>
            <a:r>
              <a:rPr kumimoji="0" sz="900" b="0" i="0" u="none" strike="noStrike" kern="1200" cap="none" spc="-7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sz="900" b="0" i="0" u="none" strike="noStrike" kern="1200" cap="none" spc="-2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untuk</a:t>
            </a:r>
            <a:endParaRPr kumimoji="0" sz="9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  <a:p>
            <a:pPr marL="146685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900" b="0" i="0" u="none" strike="noStrike" kern="1200" cap="none" spc="-5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pembangunan</a:t>
            </a:r>
            <a:endParaRPr kumimoji="0" sz="9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  <a:p>
            <a:pPr marL="146685" marR="0" lvl="0" indent="-133985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 startAt="5"/>
              <a:tabLst>
                <a:tab pos="147320" algn="l"/>
              </a:tabLst>
              <a:defRPr/>
            </a:pPr>
            <a:r>
              <a:rPr kumimoji="0" sz="900" b="0" i="0" u="none" strike="noStrike" kern="1200" cap="none" spc="-3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Efektivitas</a:t>
            </a:r>
            <a:r>
              <a:rPr kumimoji="0" sz="900" b="0" i="0" u="none" strike="noStrike" kern="1200" cap="none" spc="-4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sz="900" b="0" i="0" u="none" strike="noStrike" kern="1200" cap="none" spc="-3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diplomasi</a:t>
            </a:r>
            <a:endParaRPr kumimoji="0" sz="9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  <a:p>
            <a:pPr marL="146685" marR="0" lvl="0" indent="-133985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 startAt="5"/>
              <a:tabLst>
                <a:tab pos="147320" algn="l"/>
              </a:tabLst>
              <a:defRPr/>
            </a:pPr>
            <a:r>
              <a:rPr kumimoji="0" sz="900" b="0" i="0" u="none" strike="noStrike" kern="1200" cap="none" spc="-4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Peningkatan </a:t>
            </a:r>
            <a:r>
              <a:rPr kumimoji="0" sz="900" b="0" i="0" u="none" strike="noStrike" kern="1200" cap="none" spc="-5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kapasitas kelembagaan </a:t>
            </a:r>
            <a:r>
              <a:rPr kumimoji="0" sz="900" b="0" i="0" u="none" strike="noStrike" kern="1200" cap="none" spc="-4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pelayanan </a:t>
            </a:r>
            <a:r>
              <a:rPr kumimoji="0" sz="900" b="0" i="0" u="none" strike="noStrike" kern="1200" cap="none" spc="-5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dasar</a:t>
            </a:r>
            <a:r>
              <a:rPr kumimoji="0" sz="900" b="0" i="0" u="none" strike="noStrike" kern="1200" cap="none" spc="-5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sz="900" b="0" i="0" u="none" strike="noStrike" kern="1200" cap="none" spc="-2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publik</a:t>
            </a:r>
            <a:endParaRPr kumimoji="0" sz="9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29" name="object 29"/>
          <p:cNvSpPr txBox="1"/>
          <p:nvPr/>
        </p:nvSpPr>
        <p:spPr>
          <a:xfrm>
            <a:off x="11777598" y="151002"/>
            <a:ext cx="205740" cy="2393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0" lvl="0" indent="0" algn="l" defTabSz="914400" rtl="0" eaLnBrk="1" fontAlgn="auto" latinLnBrk="0" hangingPunct="1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400" b="1" i="0" u="none" strike="noStrike" kern="1200" cap="none" spc="-75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14</a:t>
            </a:r>
            <a:endParaRPr kumimoji="0" sz="1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30" name="object 30"/>
          <p:cNvSpPr txBox="1">
            <a:spLocks noGrp="1"/>
          </p:cNvSpPr>
          <p:nvPr>
            <p:ph type="title"/>
          </p:nvPr>
        </p:nvSpPr>
        <p:spPr>
          <a:xfrm>
            <a:off x="3383026" y="0"/>
            <a:ext cx="5424805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" algn="ctr">
              <a:lnSpc>
                <a:spcPct val="100000"/>
              </a:lnSpc>
              <a:spcBef>
                <a:spcPts val="100"/>
              </a:spcBef>
            </a:pPr>
            <a:r>
              <a:rPr sz="1800" spc="-204" dirty="0">
                <a:solidFill>
                  <a:srgbClr val="00406E"/>
                </a:solidFill>
              </a:rPr>
              <a:t>PROGRAM </a:t>
            </a:r>
            <a:r>
              <a:rPr sz="1800" spc="-225" dirty="0">
                <a:solidFill>
                  <a:srgbClr val="00406E"/>
                </a:solidFill>
              </a:rPr>
              <a:t>PRIORITAS</a:t>
            </a:r>
            <a:r>
              <a:rPr sz="1800" spc="-270" dirty="0">
                <a:solidFill>
                  <a:srgbClr val="00406E"/>
                </a:solidFill>
              </a:rPr>
              <a:t> </a:t>
            </a:r>
            <a:r>
              <a:rPr sz="1800" spc="-100" dirty="0">
                <a:solidFill>
                  <a:srgbClr val="00406E"/>
                </a:solidFill>
              </a:rPr>
              <a:t>2:</a:t>
            </a:r>
            <a:endParaRPr sz="1800"/>
          </a:p>
          <a:p>
            <a:pPr algn="ctr">
              <a:lnSpc>
                <a:spcPct val="100000"/>
              </a:lnSpc>
            </a:pPr>
            <a:r>
              <a:rPr sz="1800" spc="-300" dirty="0">
                <a:solidFill>
                  <a:srgbClr val="00406E"/>
                </a:solidFill>
              </a:rPr>
              <a:t>PERCEPATAN </a:t>
            </a:r>
            <a:r>
              <a:rPr sz="1800" spc="-180" dirty="0">
                <a:solidFill>
                  <a:srgbClr val="00406E"/>
                </a:solidFill>
              </a:rPr>
              <a:t>PEMBANGUNAN </a:t>
            </a:r>
            <a:r>
              <a:rPr sz="1800" spc="-240" dirty="0">
                <a:solidFill>
                  <a:srgbClr val="00406E"/>
                </a:solidFill>
              </a:rPr>
              <a:t>PAPUA </a:t>
            </a:r>
            <a:r>
              <a:rPr sz="1800" spc="-175" dirty="0">
                <a:solidFill>
                  <a:srgbClr val="00406E"/>
                </a:solidFill>
              </a:rPr>
              <a:t>DAN </a:t>
            </a:r>
            <a:r>
              <a:rPr sz="1800" spc="-240" dirty="0">
                <a:solidFill>
                  <a:srgbClr val="00406E"/>
                </a:solidFill>
              </a:rPr>
              <a:t>PAPUA</a:t>
            </a:r>
            <a:r>
              <a:rPr sz="1800" spc="-50" dirty="0">
                <a:solidFill>
                  <a:srgbClr val="00406E"/>
                </a:solidFill>
              </a:rPr>
              <a:t> </a:t>
            </a:r>
            <a:r>
              <a:rPr sz="1800" spc="-275" dirty="0">
                <a:solidFill>
                  <a:srgbClr val="00406E"/>
                </a:solidFill>
              </a:rPr>
              <a:t>BARAT</a:t>
            </a:r>
            <a:endParaRPr sz="1800"/>
          </a:p>
        </p:txBody>
      </p:sp>
      <p:sp>
        <p:nvSpPr>
          <p:cNvPr id="31" name="object 31"/>
          <p:cNvSpPr/>
          <p:nvPr/>
        </p:nvSpPr>
        <p:spPr>
          <a:xfrm>
            <a:off x="3619500" y="1246632"/>
            <a:ext cx="2185416" cy="1690116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2" name="object 32"/>
          <p:cNvSpPr/>
          <p:nvPr/>
        </p:nvSpPr>
        <p:spPr>
          <a:xfrm>
            <a:off x="3661664" y="1268983"/>
            <a:ext cx="2100580" cy="1605915"/>
          </a:xfrm>
          <a:custGeom>
            <a:avLst/>
            <a:gdLst/>
            <a:ahLst/>
            <a:cxnLst/>
            <a:rect l="l" t="t" r="r" b="b"/>
            <a:pathLst>
              <a:path w="2100579" h="1605914">
                <a:moveTo>
                  <a:pt x="2098294" y="0"/>
                </a:moveTo>
                <a:lnTo>
                  <a:pt x="2048854" y="1074"/>
                </a:lnTo>
                <a:lnTo>
                  <a:pt x="1999630" y="3227"/>
                </a:lnTo>
                <a:lnTo>
                  <a:pt x="1950635" y="6448"/>
                </a:lnTo>
                <a:lnTo>
                  <a:pt x="1901882" y="10729"/>
                </a:lnTo>
                <a:lnTo>
                  <a:pt x="1853385" y="16058"/>
                </a:lnTo>
                <a:lnTo>
                  <a:pt x="1805157" y="22426"/>
                </a:lnTo>
                <a:lnTo>
                  <a:pt x="1757212" y="29823"/>
                </a:lnTo>
                <a:lnTo>
                  <a:pt x="1709563" y="38240"/>
                </a:lnTo>
                <a:lnTo>
                  <a:pt x="1662223" y="47666"/>
                </a:lnTo>
                <a:lnTo>
                  <a:pt x="1615205" y="58092"/>
                </a:lnTo>
                <a:lnTo>
                  <a:pt x="1568524" y="69509"/>
                </a:lnTo>
                <a:lnTo>
                  <a:pt x="1522192" y="81905"/>
                </a:lnTo>
                <a:lnTo>
                  <a:pt x="1476223" y="95272"/>
                </a:lnTo>
                <a:lnTo>
                  <a:pt x="1430630" y="109599"/>
                </a:lnTo>
                <a:lnTo>
                  <a:pt x="1385427" y="124876"/>
                </a:lnTo>
                <a:lnTo>
                  <a:pt x="1340626" y="141095"/>
                </a:lnTo>
                <a:lnTo>
                  <a:pt x="1296242" y="158245"/>
                </a:lnTo>
                <a:lnTo>
                  <a:pt x="1252288" y="176316"/>
                </a:lnTo>
                <a:lnTo>
                  <a:pt x="1208776" y="195298"/>
                </a:lnTo>
                <a:lnTo>
                  <a:pt x="1165721" y="215182"/>
                </a:lnTo>
                <a:lnTo>
                  <a:pt x="1123136" y="235957"/>
                </a:lnTo>
                <a:lnTo>
                  <a:pt x="1081034" y="257615"/>
                </a:lnTo>
                <a:lnTo>
                  <a:pt x="1039429" y="280144"/>
                </a:lnTo>
                <a:lnTo>
                  <a:pt x="998333" y="303536"/>
                </a:lnTo>
                <a:lnTo>
                  <a:pt x="957761" y="327780"/>
                </a:lnTo>
                <a:lnTo>
                  <a:pt x="917725" y="352867"/>
                </a:lnTo>
                <a:lnTo>
                  <a:pt x="878240" y="378787"/>
                </a:lnTo>
                <a:lnTo>
                  <a:pt x="839318" y="405530"/>
                </a:lnTo>
                <a:lnTo>
                  <a:pt x="800973" y="433085"/>
                </a:lnTo>
                <a:lnTo>
                  <a:pt x="763218" y="461445"/>
                </a:lnTo>
                <a:lnTo>
                  <a:pt x="726066" y="490597"/>
                </a:lnTo>
                <a:lnTo>
                  <a:pt x="689532" y="520534"/>
                </a:lnTo>
                <a:lnTo>
                  <a:pt x="653627" y="551244"/>
                </a:lnTo>
                <a:lnTo>
                  <a:pt x="618367" y="582718"/>
                </a:lnTo>
                <a:lnTo>
                  <a:pt x="583763" y="614947"/>
                </a:lnTo>
                <a:lnTo>
                  <a:pt x="549830" y="647920"/>
                </a:lnTo>
                <a:lnTo>
                  <a:pt x="516581" y="681627"/>
                </a:lnTo>
                <a:lnTo>
                  <a:pt x="484029" y="716060"/>
                </a:lnTo>
                <a:lnTo>
                  <a:pt x="452188" y="751207"/>
                </a:lnTo>
                <a:lnTo>
                  <a:pt x="421070" y="787059"/>
                </a:lnTo>
                <a:lnTo>
                  <a:pt x="390690" y="823607"/>
                </a:lnTo>
                <a:lnTo>
                  <a:pt x="361061" y="860840"/>
                </a:lnTo>
                <a:lnTo>
                  <a:pt x="332195" y="898749"/>
                </a:lnTo>
                <a:lnTo>
                  <a:pt x="304107" y="937323"/>
                </a:lnTo>
                <a:lnTo>
                  <a:pt x="276810" y="976554"/>
                </a:lnTo>
                <a:lnTo>
                  <a:pt x="250317" y="1016431"/>
                </a:lnTo>
                <a:lnTo>
                  <a:pt x="224642" y="1056944"/>
                </a:lnTo>
                <a:lnTo>
                  <a:pt x="199798" y="1098084"/>
                </a:lnTo>
                <a:lnTo>
                  <a:pt x="175798" y="1139840"/>
                </a:lnTo>
                <a:lnTo>
                  <a:pt x="152655" y="1182203"/>
                </a:lnTo>
                <a:lnTo>
                  <a:pt x="130384" y="1225164"/>
                </a:lnTo>
                <a:lnTo>
                  <a:pt x="108997" y="1268711"/>
                </a:lnTo>
                <a:lnTo>
                  <a:pt x="88508" y="1312837"/>
                </a:lnTo>
                <a:lnTo>
                  <a:pt x="68931" y="1357529"/>
                </a:lnTo>
                <a:lnTo>
                  <a:pt x="50278" y="1402780"/>
                </a:lnTo>
                <a:lnTo>
                  <a:pt x="32562" y="1448578"/>
                </a:lnTo>
                <a:lnTo>
                  <a:pt x="15799" y="1494915"/>
                </a:lnTo>
                <a:lnTo>
                  <a:pt x="0" y="1541779"/>
                </a:lnTo>
                <a:lnTo>
                  <a:pt x="196850" y="1605788"/>
                </a:lnTo>
                <a:lnTo>
                  <a:pt x="212575" y="1559280"/>
                </a:lnTo>
                <a:lnTo>
                  <a:pt x="229348" y="1513348"/>
                </a:lnTo>
                <a:lnTo>
                  <a:pt x="247152" y="1468002"/>
                </a:lnTo>
                <a:lnTo>
                  <a:pt x="265972" y="1423255"/>
                </a:lnTo>
                <a:lnTo>
                  <a:pt x="285791" y="1379118"/>
                </a:lnTo>
                <a:lnTo>
                  <a:pt x="306594" y="1335603"/>
                </a:lnTo>
                <a:lnTo>
                  <a:pt x="328364" y="1292721"/>
                </a:lnTo>
                <a:lnTo>
                  <a:pt x="351086" y="1250485"/>
                </a:lnTo>
                <a:lnTo>
                  <a:pt x="374744" y="1208906"/>
                </a:lnTo>
                <a:lnTo>
                  <a:pt x="399322" y="1167995"/>
                </a:lnTo>
                <a:lnTo>
                  <a:pt x="424803" y="1127764"/>
                </a:lnTo>
                <a:lnTo>
                  <a:pt x="451173" y="1088225"/>
                </a:lnTo>
                <a:lnTo>
                  <a:pt x="478415" y="1049390"/>
                </a:lnTo>
                <a:lnTo>
                  <a:pt x="506513" y="1011270"/>
                </a:lnTo>
                <a:lnTo>
                  <a:pt x="535451" y="973877"/>
                </a:lnTo>
                <a:lnTo>
                  <a:pt x="565214" y="937222"/>
                </a:lnTo>
                <a:lnTo>
                  <a:pt x="595786" y="901318"/>
                </a:lnTo>
                <a:lnTo>
                  <a:pt x="627150" y="866176"/>
                </a:lnTo>
                <a:lnTo>
                  <a:pt x="659290" y="831808"/>
                </a:lnTo>
                <a:lnTo>
                  <a:pt x="692192" y="798225"/>
                </a:lnTo>
                <a:lnTo>
                  <a:pt x="725838" y="765438"/>
                </a:lnTo>
                <a:lnTo>
                  <a:pt x="760213" y="733461"/>
                </a:lnTo>
                <a:lnTo>
                  <a:pt x="795302" y="702304"/>
                </a:lnTo>
                <a:lnTo>
                  <a:pt x="831087" y="671979"/>
                </a:lnTo>
                <a:lnTo>
                  <a:pt x="867554" y="642498"/>
                </a:lnTo>
                <a:lnTo>
                  <a:pt x="904685" y="613872"/>
                </a:lnTo>
                <a:lnTo>
                  <a:pt x="942467" y="586114"/>
                </a:lnTo>
                <a:lnTo>
                  <a:pt x="980881" y="559234"/>
                </a:lnTo>
                <a:lnTo>
                  <a:pt x="1019914" y="533245"/>
                </a:lnTo>
                <a:lnTo>
                  <a:pt x="1059548" y="508157"/>
                </a:lnTo>
                <a:lnTo>
                  <a:pt x="1099767" y="483984"/>
                </a:lnTo>
                <a:lnTo>
                  <a:pt x="1140557" y="460736"/>
                </a:lnTo>
                <a:lnTo>
                  <a:pt x="1181900" y="438426"/>
                </a:lnTo>
                <a:lnTo>
                  <a:pt x="1223781" y="417064"/>
                </a:lnTo>
                <a:lnTo>
                  <a:pt x="1266185" y="396663"/>
                </a:lnTo>
                <a:lnTo>
                  <a:pt x="1309094" y="377234"/>
                </a:lnTo>
                <a:lnTo>
                  <a:pt x="1352494" y="358788"/>
                </a:lnTo>
                <a:lnTo>
                  <a:pt x="1396368" y="341339"/>
                </a:lnTo>
                <a:lnTo>
                  <a:pt x="1440701" y="324897"/>
                </a:lnTo>
                <a:lnTo>
                  <a:pt x="1485476" y="309473"/>
                </a:lnTo>
                <a:lnTo>
                  <a:pt x="1530677" y="295081"/>
                </a:lnTo>
                <a:lnTo>
                  <a:pt x="1576290" y="281730"/>
                </a:lnTo>
                <a:lnTo>
                  <a:pt x="1622297" y="269434"/>
                </a:lnTo>
                <a:lnTo>
                  <a:pt x="1668683" y="258203"/>
                </a:lnTo>
                <a:lnTo>
                  <a:pt x="1715432" y="248050"/>
                </a:lnTo>
                <a:lnTo>
                  <a:pt x="1762528" y="238986"/>
                </a:lnTo>
                <a:lnTo>
                  <a:pt x="1809955" y="231022"/>
                </a:lnTo>
                <a:lnTo>
                  <a:pt x="1857697" y="224171"/>
                </a:lnTo>
                <a:lnTo>
                  <a:pt x="1905739" y="218444"/>
                </a:lnTo>
                <a:lnTo>
                  <a:pt x="1954063" y="213852"/>
                </a:lnTo>
                <a:lnTo>
                  <a:pt x="2002656" y="210408"/>
                </a:lnTo>
                <a:lnTo>
                  <a:pt x="2051500" y="208124"/>
                </a:lnTo>
                <a:lnTo>
                  <a:pt x="2100580" y="207010"/>
                </a:lnTo>
                <a:lnTo>
                  <a:pt x="2098294" y="0"/>
                </a:lnTo>
                <a:close/>
              </a:path>
            </a:pathLst>
          </a:custGeom>
          <a:solidFill>
            <a:srgbClr val="4AACC5"/>
          </a:solid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3" name="object 33"/>
          <p:cNvSpPr/>
          <p:nvPr/>
        </p:nvSpPr>
        <p:spPr>
          <a:xfrm>
            <a:off x="3509771" y="2787395"/>
            <a:ext cx="1126236" cy="2580131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4" name="object 34"/>
          <p:cNvSpPr/>
          <p:nvPr/>
        </p:nvSpPr>
        <p:spPr>
          <a:xfrm>
            <a:off x="3552407" y="2810764"/>
            <a:ext cx="1042035" cy="2494915"/>
          </a:xfrm>
          <a:custGeom>
            <a:avLst/>
            <a:gdLst/>
            <a:ahLst/>
            <a:cxnLst/>
            <a:rect l="l" t="t" r="r" b="b"/>
            <a:pathLst>
              <a:path w="1042035" h="2494915">
                <a:moveTo>
                  <a:pt x="109256" y="0"/>
                </a:moveTo>
                <a:lnTo>
                  <a:pt x="94606" y="46819"/>
                </a:lnTo>
                <a:lnTo>
                  <a:pt x="81030" y="93775"/>
                </a:lnTo>
                <a:lnTo>
                  <a:pt x="68524" y="140851"/>
                </a:lnTo>
                <a:lnTo>
                  <a:pt x="57081" y="188033"/>
                </a:lnTo>
                <a:lnTo>
                  <a:pt x="46697" y="235304"/>
                </a:lnTo>
                <a:lnTo>
                  <a:pt x="37367" y="282649"/>
                </a:lnTo>
                <a:lnTo>
                  <a:pt x="29086" y="330053"/>
                </a:lnTo>
                <a:lnTo>
                  <a:pt x="21849" y="377501"/>
                </a:lnTo>
                <a:lnTo>
                  <a:pt x="15651" y="424977"/>
                </a:lnTo>
                <a:lnTo>
                  <a:pt x="10487" y="472466"/>
                </a:lnTo>
                <a:lnTo>
                  <a:pt x="6351" y="519952"/>
                </a:lnTo>
                <a:lnTo>
                  <a:pt x="3240" y="567420"/>
                </a:lnTo>
                <a:lnTo>
                  <a:pt x="1148" y="614855"/>
                </a:lnTo>
                <a:lnTo>
                  <a:pt x="69" y="662241"/>
                </a:lnTo>
                <a:lnTo>
                  <a:pt x="0" y="709563"/>
                </a:lnTo>
                <a:lnTo>
                  <a:pt x="934" y="756806"/>
                </a:lnTo>
                <a:lnTo>
                  <a:pt x="2867" y="803953"/>
                </a:lnTo>
                <a:lnTo>
                  <a:pt x="5794" y="850990"/>
                </a:lnTo>
                <a:lnTo>
                  <a:pt x="9710" y="897902"/>
                </a:lnTo>
                <a:lnTo>
                  <a:pt x="14610" y="944672"/>
                </a:lnTo>
                <a:lnTo>
                  <a:pt x="20488" y="991286"/>
                </a:lnTo>
                <a:lnTo>
                  <a:pt x="27341" y="1037728"/>
                </a:lnTo>
                <a:lnTo>
                  <a:pt x="35162" y="1083983"/>
                </a:lnTo>
                <a:lnTo>
                  <a:pt x="43948" y="1130035"/>
                </a:lnTo>
                <a:lnTo>
                  <a:pt x="53692" y="1175869"/>
                </a:lnTo>
                <a:lnTo>
                  <a:pt x="64390" y="1221470"/>
                </a:lnTo>
                <a:lnTo>
                  <a:pt x="76036" y="1266822"/>
                </a:lnTo>
                <a:lnTo>
                  <a:pt x="88627" y="1311910"/>
                </a:lnTo>
                <a:lnTo>
                  <a:pt x="102156" y="1356719"/>
                </a:lnTo>
                <a:lnTo>
                  <a:pt x="116620" y="1401232"/>
                </a:lnTo>
                <a:lnTo>
                  <a:pt x="132012" y="1445435"/>
                </a:lnTo>
                <a:lnTo>
                  <a:pt x="148328" y="1489312"/>
                </a:lnTo>
                <a:lnTo>
                  <a:pt x="165562" y="1532849"/>
                </a:lnTo>
                <a:lnTo>
                  <a:pt x="183711" y="1576028"/>
                </a:lnTo>
                <a:lnTo>
                  <a:pt x="202768" y="1618836"/>
                </a:lnTo>
                <a:lnTo>
                  <a:pt x="222729" y="1661257"/>
                </a:lnTo>
                <a:lnTo>
                  <a:pt x="243589" y="1703275"/>
                </a:lnTo>
                <a:lnTo>
                  <a:pt x="265343" y="1744875"/>
                </a:lnTo>
                <a:lnTo>
                  <a:pt x="287985" y="1786042"/>
                </a:lnTo>
                <a:lnTo>
                  <a:pt x="311511" y="1826759"/>
                </a:lnTo>
                <a:lnTo>
                  <a:pt x="335916" y="1867013"/>
                </a:lnTo>
                <a:lnTo>
                  <a:pt x="361195" y="1906787"/>
                </a:lnTo>
                <a:lnTo>
                  <a:pt x="387343" y="1946066"/>
                </a:lnTo>
                <a:lnTo>
                  <a:pt x="414354" y="1984835"/>
                </a:lnTo>
                <a:lnTo>
                  <a:pt x="442224" y="2023078"/>
                </a:lnTo>
                <a:lnTo>
                  <a:pt x="470948" y="2060779"/>
                </a:lnTo>
                <a:lnTo>
                  <a:pt x="500520" y="2097925"/>
                </a:lnTo>
                <a:lnTo>
                  <a:pt x="530936" y="2134498"/>
                </a:lnTo>
                <a:lnTo>
                  <a:pt x="562191" y="2170484"/>
                </a:lnTo>
                <a:lnTo>
                  <a:pt x="594280" y="2205868"/>
                </a:lnTo>
                <a:lnTo>
                  <a:pt x="627197" y="2240633"/>
                </a:lnTo>
                <a:lnTo>
                  <a:pt x="660939" y="2274765"/>
                </a:lnTo>
                <a:lnTo>
                  <a:pt x="695498" y="2308248"/>
                </a:lnTo>
                <a:lnTo>
                  <a:pt x="730872" y="2341067"/>
                </a:lnTo>
                <a:lnTo>
                  <a:pt x="767054" y="2373207"/>
                </a:lnTo>
                <a:lnTo>
                  <a:pt x="804040" y="2404651"/>
                </a:lnTo>
                <a:lnTo>
                  <a:pt x="841825" y="2435385"/>
                </a:lnTo>
                <a:lnTo>
                  <a:pt x="880403" y="2465393"/>
                </a:lnTo>
                <a:lnTo>
                  <a:pt x="919770" y="2494661"/>
                </a:lnTo>
                <a:lnTo>
                  <a:pt x="1041436" y="2327148"/>
                </a:lnTo>
                <a:lnTo>
                  <a:pt x="1001721" y="2297547"/>
                </a:lnTo>
                <a:lnTo>
                  <a:pt x="962894" y="2267115"/>
                </a:lnTo>
                <a:lnTo>
                  <a:pt x="924961" y="2235871"/>
                </a:lnTo>
                <a:lnTo>
                  <a:pt x="887927" y="2203834"/>
                </a:lnTo>
                <a:lnTo>
                  <a:pt x="851800" y="2171024"/>
                </a:lnTo>
                <a:lnTo>
                  <a:pt x="816585" y="2137460"/>
                </a:lnTo>
                <a:lnTo>
                  <a:pt x="782289" y="2103161"/>
                </a:lnTo>
                <a:lnTo>
                  <a:pt x="748917" y="2068146"/>
                </a:lnTo>
                <a:lnTo>
                  <a:pt x="716477" y="2032435"/>
                </a:lnTo>
                <a:lnTo>
                  <a:pt x="684975" y="1996046"/>
                </a:lnTo>
                <a:lnTo>
                  <a:pt x="654416" y="1959000"/>
                </a:lnTo>
                <a:lnTo>
                  <a:pt x="624807" y="1921316"/>
                </a:lnTo>
                <a:lnTo>
                  <a:pt x="596154" y="1883011"/>
                </a:lnTo>
                <a:lnTo>
                  <a:pt x="568464" y="1844107"/>
                </a:lnTo>
                <a:lnTo>
                  <a:pt x="541743" y="1804622"/>
                </a:lnTo>
                <a:lnTo>
                  <a:pt x="515996" y="1764575"/>
                </a:lnTo>
                <a:lnTo>
                  <a:pt x="491231" y="1723986"/>
                </a:lnTo>
                <a:lnTo>
                  <a:pt x="467454" y="1682874"/>
                </a:lnTo>
                <a:lnTo>
                  <a:pt x="444671" y="1641258"/>
                </a:lnTo>
                <a:lnTo>
                  <a:pt x="422887" y="1599157"/>
                </a:lnTo>
                <a:lnTo>
                  <a:pt x="402110" y="1556591"/>
                </a:lnTo>
                <a:lnTo>
                  <a:pt x="382346" y="1513579"/>
                </a:lnTo>
                <a:lnTo>
                  <a:pt x="363600" y="1470140"/>
                </a:lnTo>
                <a:lnTo>
                  <a:pt x="345880" y="1426294"/>
                </a:lnTo>
                <a:lnTo>
                  <a:pt x="329191" y="1382059"/>
                </a:lnTo>
                <a:lnTo>
                  <a:pt x="313540" y="1337455"/>
                </a:lnTo>
                <a:lnTo>
                  <a:pt x="298933" y="1292502"/>
                </a:lnTo>
                <a:lnTo>
                  <a:pt x="285376" y="1247218"/>
                </a:lnTo>
                <a:lnTo>
                  <a:pt x="272876" y="1201622"/>
                </a:lnTo>
                <a:lnTo>
                  <a:pt x="261438" y="1155735"/>
                </a:lnTo>
                <a:lnTo>
                  <a:pt x="251070" y="1109574"/>
                </a:lnTo>
                <a:lnTo>
                  <a:pt x="241776" y="1063161"/>
                </a:lnTo>
                <a:lnTo>
                  <a:pt x="233564" y="1016513"/>
                </a:lnTo>
                <a:lnTo>
                  <a:pt x="226441" y="969649"/>
                </a:lnTo>
                <a:lnTo>
                  <a:pt x="220411" y="922591"/>
                </a:lnTo>
                <a:lnTo>
                  <a:pt x="215481" y="875355"/>
                </a:lnTo>
                <a:lnTo>
                  <a:pt x="211658" y="827963"/>
                </a:lnTo>
                <a:lnTo>
                  <a:pt x="208949" y="780432"/>
                </a:lnTo>
                <a:lnTo>
                  <a:pt x="207358" y="732783"/>
                </a:lnTo>
                <a:lnTo>
                  <a:pt x="206892" y="685034"/>
                </a:lnTo>
                <a:lnTo>
                  <a:pt x="207559" y="637205"/>
                </a:lnTo>
                <a:lnTo>
                  <a:pt x="209363" y="589315"/>
                </a:lnTo>
                <a:lnTo>
                  <a:pt x="212311" y="541383"/>
                </a:lnTo>
                <a:lnTo>
                  <a:pt x="216410" y="493429"/>
                </a:lnTo>
                <a:lnTo>
                  <a:pt x="221666" y="445472"/>
                </a:lnTo>
                <a:lnTo>
                  <a:pt x="228085" y="397530"/>
                </a:lnTo>
                <a:lnTo>
                  <a:pt x="235673" y="349624"/>
                </a:lnTo>
                <a:lnTo>
                  <a:pt x="244436" y="301773"/>
                </a:lnTo>
                <a:lnTo>
                  <a:pt x="254381" y="253995"/>
                </a:lnTo>
                <a:lnTo>
                  <a:pt x="265515" y="206310"/>
                </a:lnTo>
                <a:lnTo>
                  <a:pt x="277842" y="158738"/>
                </a:lnTo>
                <a:lnTo>
                  <a:pt x="291371" y="111297"/>
                </a:lnTo>
                <a:lnTo>
                  <a:pt x="306106" y="64008"/>
                </a:lnTo>
                <a:lnTo>
                  <a:pt x="109256" y="0"/>
                </a:lnTo>
                <a:close/>
              </a:path>
            </a:pathLst>
          </a:custGeom>
          <a:solidFill>
            <a:srgbClr val="5185BC"/>
          </a:solid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5" name="object 35"/>
          <p:cNvSpPr/>
          <p:nvPr/>
        </p:nvSpPr>
        <p:spPr>
          <a:xfrm>
            <a:off x="4430267" y="5114544"/>
            <a:ext cx="2708147" cy="679704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6" name="object 36"/>
          <p:cNvSpPr/>
          <p:nvPr/>
        </p:nvSpPr>
        <p:spPr>
          <a:xfrm>
            <a:off x="4472178" y="5137911"/>
            <a:ext cx="2623185" cy="593725"/>
          </a:xfrm>
          <a:custGeom>
            <a:avLst/>
            <a:gdLst/>
            <a:ahLst/>
            <a:cxnLst/>
            <a:rect l="l" t="t" r="r" b="b"/>
            <a:pathLst>
              <a:path w="2623184" h="593725">
                <a:moveTo>
                  <a:pt x="121666" y="0"/>
                </a:moveTo>
                <a:lnTo>
                  <a:pt x="0" y="167512"/>
                </a:lnTo>
                <a:lnTo>
                  <a:pt x="40001" y="195912"/>
                </a:lnTo>
                <a:lnTo>
                  <a:pt x="80464" y="223333"/>
                </a:lnTo>
                <a:lnTo>
                  <a:pt x="121372" y="249774"/>
                </a:lnTo>
                <a:lnTo>
                  <a:pt x="162709" y="275236"/>
                </a:lnTo>
                <a:lnTo>
                  <a:pt x="204458" y="299719"/>
                </a:lnTo>
                <a:lnTo>
                  <a:pt x="246603" y="323222"/>
                </a:lnTo>
                <a:lnTo>
                  <a:pt x="289129" y="345746"/>
                </a:lnTo>
                <a:lnTo>
                  <a:pt x="332018" y="367291"/>
                </a:lnTo>
                <a:lnTo>
                  <a:pt x="375256" y="387856"/>
                </a:lnTo>
                <a:lnTo>
                  <a:pt x="418824" y="407442"/>
                </a:lnTo>
                <a:lnTo>
                  <a:pt x="462709" y="426049"/>
                </a:lnTo>
                <a:lnTo>
                  <a:pt x="506892" y="443676"/>
                </a:lnTo>
                <a:lnTo>
                  <a:pt x="551359" y="460325"/>
                </a:lnTo>
                <a:lnTo>
                  <a:pt x="596093" y="475993"/>
                </a:lnTo>
                <a:lnTo>
                  <a:pt x="641077" y="490683"/>
                </a:lnTo>
                <a:lnTo>
                  <a:pt x="686296" y="504393"/>
                </a:lnTo>
                <a:lnTo>
                  <a:pt x="731733" y="517124"/>
                </a:lnTo>
                <a:lnTo>
                  <a:pt x="777373" y="528876"/>
                </a:lnTo>
                <a:lnTo>
                  <a:pt x="823198" y="539648"/>
                </a:lnTo>
                <a:lnTo>
                  <a:pt x="869194" y="549441"/>
                </a:lnTo>
                <a:lnTo>
                  <a:pt x="915343" y="558255"/>
                </a:lnTo>
                <a:lnTo>
                  <a:pt x="961629" y="566089"/>
                </a:lnTo>
                <a:lnTo>
                  <a:pt x="1008037" y="572945"/>
                </a:lnTo>
                <a:lnTo>
                  <a:pt x="1054550" y="578820"/>
                </a:lnTo>
                <a:lnTo>
                  <a:pt x="1101152" y="583717"/>
                </a:lnTo>
                <a:lnTo>
                  <a:pt x="1147827" y="587634"/>
                </a:lnTo>
                <a:lnTo>
                  <a:pt x="1194558" y="590572"/>
                </a:lnTo>
                <a:lnTo>
                  <a:pt x="1241330" y="592531"/>
                </a:lnTo>
                <a:lnTo>
                  <a:pt x="1288126" y="593510"/>
                </a:lnTo>
                <a:lnTo>
                  <a:pt x="1334931" y="593510"/>
                </a:lnTo>
                <a:lnTo>
                  <a:pt x="1381727" y="592531"/>
                </a:lnTo>
                <a:lnTo>
                  <a:pt x="1428499" y="590572"/>
                </a:lnTo>
                <a:lnTo>
                  <a:pt x="1475230" y="587634"/>
                </a:lnTo>
                <a:lnTo>
                  <a:pt x="1521905" y="583717"/>
                </a:lnTo>
                <a:lnTo>
                  <a:pt x="1568507" y="578820"/>
                </a:lnTo>
                <a:lnTo>
                  <a:pt x="1615020" y="572945"/>
                </a:lnTo>
                <a:lnTo>
                  <a:pt x="1661428" y="566089"/>
                </a:lnTo>
                <a:lnTo>
                  <a:pt x="1707714" y="558255"/>
                </a:lnTo>
                <a:lnTo>
                  <a:pt x="1753863" y="549441"/>
                </a:lnTo>
                <a:lnTo>
                  <a:pt x="1799859" y="539648"/>
                </a:lnTo>
                <a:lnTo>
                  <a:pt x="1845684" y="528876"/>
                </a:lnTo>
                <a:lnTo>
                  <a:pt x="1891324" y="517124"/>
                </a:lnTo>
                <a:lnTo>
                  <a:pt x="1936761" y="504393"/>
                </a:lnTo>
                <a:lnTo>
                  <a:pt x="1981980" y="490683"/>
                </a:lnTo>
                <a:lnTo>
                  <a:pt x="2026964" y="475993"/>
                </a:lnTo>
                <a:lnTo>
                  <a:pt x="2071698" y="460325"/>
                </a:lnTo>
                <a:lnTo>
                  <a:pt x="2116165" y="443676"/>
                </a:lnTo>
                <a:lnTo>
                  <a:pt x="2160348" y="426049"/>
                </a:lnTo>
                <a:lnTo>
                  <a:pt x="2204233" y="407442"/>
                </a:lnTo>
                <a:lnTo>
                  <a:pt x="2247801" y="387856"/>
                </a:lnTo>
                <a:lnTo>
                  <a:pt x="2250651" y="386501"/>
                </a:lnTo>
                <a:lnTo>
                  <a:pt x="1287941" y="386501"/>
                </a:lnTo>
                <a:lnTo>
                  <a:pt x="1240681" y="385400"/>
                </a:lnTo>
                <a:lnTo>
                  <a:pt x="1193451" y="383197"/>
                </a:lnTo>
                <a:lnTo>
                  <a:pt x="1146272" y="379894"/>
                </a:lnTo>
                <a:lnTo>
                  <a:pt x="1099163" y="375489"/>
                </a:lnTo>
                <a:lnTo>
                  <a:pt x="1052145" y="369984"/>
                </a:lnTo>
                <a:lnTo>
                  <a:pt x="1005239" y="363377"/>
                </a:lnTo>
                <a:lnTo>
                  <a:pt x="958464" y="355669"/>
                </a:lnTo>
                <a:lnTo>
                  <a:pt x="911841" y="346860"/>
                </a:lnTo>
                <a:lnTo>
                  <a:pt x="865390" y="336949"/>
                </a:lnTo>
                <a:lnTo>
                  <a:pt x="819131" y="325938"/>
                </a:lnTo>
                <a:lnTo>
                  <a:pt x="773085" y="313825"/>
                </a:lnTo>
                <a:lnTo>
                  <a:pt x="727271" y="300612"/>
                </a:lnTo>
                <a:lnTo>
                  <a:pt x="681711" y="286297"/>
                </a:lnTo>
                <a:lnTo>
                  <a:pt x="636424" y="270881"/>
                </a:lnTo>
                <a:lnTo>
                  <a:pt x="591430" y="254364"/>
                </a:lnTo>
                <a:lnTo>
                  <a:pt x="546750" y="236745"/>
                </a:lnTo>
                <a:lnTo>
                  <a:pt x="502404" y="218026"/>
                </a:lnTo>
                <a:lnTo>
                  <a:pt x="458413" y="198205"/>
                </a:lnTo>
                <a:lnTo>
                  <a:pt x="414796" y="177284"/>
                </a:lnTo>
                <a:lnTo>
                  <a:pt x="371574" y="155261"/>
                </a:lnTo>
                <a:lnTo>
                  <a:pt x="328766" y="132137"/>
                </a:lnTo>
                <a:lnTo>
                  <a:pt x="286395" y="107912"/>
                </a:lnTo>
                <a:lnTo>
                  <a:pt x="244478" y="82585"/>
                </a:lnTo>
                <a:lnTo>
                  <a:pt x="203038" y="56158"/>
                </a:lnTo>
                <a:lnTo>
                  <a:pt x="162094" y="28629"/>
                </a:lnTo>
                <a:lnTo>
                  <a:pt x="121666" y="0"/>
                </a:lnTo>
                <a:close/>
              </a:path>
              <a:path w="2623184" h="593725">
                <a:moveTo>
                  <a:pt x="2501392" y="0"/>
                </a:moveTo>
                <a:lnTo>
                  <a:pt x="2460970" y="28629"/>
                </a:lnTo>
                <a:lnTo>
                  <a:pt x="2420033" y="56158"/>
                </a:lnTo>
                <a:lnTo>
                  <a:pt x="2378599" y="82585"/>
                </a:lnTo>
                <a:lnTo>
                  <a:pt x="2336689" y="107912"/>
                </a:lnTo>
                <a:lnTo>
                  <a:pt x="2294323" y="132137"/>
                </a:lnTo>
                <a:lnTo>
                  <a:pt x="2251522" y="155261"/>
                </a:lnTo>
                <a:lnTo>
                  <a:pt x="2208305" y="177284"/>
                </a:lnTo>
                <a:lnTo>
                  <a:pt x="2164693" y="198205"/>
                </a:lnTo>
                <a:lnTo>
                  <a:pt x="2120706" y="218026"/>
                </a:lnTo>
                <a:lnTo>
                  <a:pt x="2076365" y="236745"/>
                </a:lnTo>
                <a:lnTo>
                  <a:pt x="2031690" y="254364"/>
                </a:lnTo>
                <a:lnTo>
                  <a:pt x="1986700" y="270881"/>
                </a:lnTo>
                <a:lnTo>
                  <a:pt x="1941417" y="286297"/>
                </a:lnTo>
                <a:lnTo>
                  <a:pt x="1895860" y="300612"/>
                </a:lnTo>
                <a:lnTo>
                  <a:pt x="1850049" y="313825"/>
                </a:lnTo>
                <a:lnTo>
                  <a:pt x="1804006" y="325938"/>
                </a:lnTo>
                <a:lnTo>
                  <a:pt x="1757750" y="336949"/>
                </a:lnTo>
                <a:lnTo>
                  <a:pt x="1711301" y="346860"/>
                </a:lnTo>
                <a:lnTo>
                  <a:pt x="1664680" y="355669"/>
                </a:lnTo>
                <a:lnTo>
                  <a:pt x="1617907" y="363377"/>
                </a:lnTo>
                <a:lnTo>
                  <a:pt x="1571003" y="369984"/>
                </a:lnTo>
                <a:lnTo>
                  <a:pt x="1523986" y="375489"/>
                </a:lnTo>
                <a:lnTo>
                  <a:pt x="1476879" y="379894"/>
                </a:lnTo>
                <a:lnTo>
                  <a:pt x="1429700" y="383197"/>
                </a:lnTo>
                <a:lnTo>
                  <a:pt x="1382471" y="385400"/>
                </a:lnTo>
                <a:lnTo>
                  <a:pt x="1335211" y="386501"/>
                </a:lnTo>
                <a:lnTo>
                  <a:pt x="2250651" y="386501"/>
                </a:lnTo>
                <a:lnTo>
                  <a:pt x="2291039" y="367291"/>
                </a:lnTo>
                <a:lnTo>
                  <a:pt x="2333928" y="345746"/>
                </a:lnTo>
                <a:lnTo>
                  <a:pt x="2376454" y="323222"/>
                </a:lnTo>
                <a:lnTo>
                  <a:pt x="2418599" y="299719"/>
                </a:lnTo>
                <a:lnTo>
                  <a:pt x="2460348" y="275236"/>
                </a:lnTo>
                <a:lnTo>
                  <a:pt x="2501685" y="249774"/>
                </a:lnTo>
                <a:lnTo>
                  <a:pt x="2542593" y="223333"/>
                </a:lnTo>
                <a:lnTo>
                  <a:pt x="2583056" y="195912"/>
                </a:lnTo>
                <a:lnTo>
                  <a:pt x="2623057" y="167512"/>
                </a:lnTo>
                <a:lnTo>
                  <a:pt x="2501392" y="0"/>
                </a:lnTo>
                <a:close/>
              </a:path>
            </a:pathLst>
          </a:custGeom>
          <a:solidFill>
            <a:srgbClr val="5667B4"/>
          </a:solid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7" name="object 37"/>
          <p:cNvSpPr/>
          <p:nvPr/>
        </p:nvSpPr>
        <p:spPr>
          <a:xfrm>
            <a:off x="6925056" y="3083051"/>
            <a:ext cx="1042416" cy="2282952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8" name="object 38"/>
          <p:cNvSpPr/>
          <p:nvPr/>
        </p:nvSpPr>
        <p:spPr>
          <a:xfrm>
            <a:off x="6967219" y="3105150"/>
            <a:ext cx="957580" cy="2199005"/>
          </a:xfrm>
          <a:custGeom>
            <a:avLst/>
            <a:gdLst/>
            <a:ahLst/>
            <a:cxnLst/>
            <a:rect l="l" t="t" r="r" b="b"/>
            <a:pathLst>
              <a:path w="957579" h="2199004">
                <a:moveTo>
                  <a:pt x="908684" y="0"/>
                </a:moveTo>
                <a:lnTo>
                  <a:pt x="706247" y="43052"/>
                </a:lnTo>
                <a:lnTo>
                  <a:pt x="715973" y="91663"/>
                </a:lnTo>
                <a:lnTo>
                  <a:pt x="724483" y="140328"/>
                </a:lnTo>
                <a:lnTo>
                  <a:pt x="731783" y="189027"/>
                </a:lnTo>
                <a:lnTo>
                  <a:pt x="737881" y="237741"/>
                </a:lnTo>
                <a:lnTo>
                  <a:pt x="742783" y="286450"/>
                </a:lnTo>
                <a:lnTo>
                  <a:pt x="746497" y="335135"/>
                </a:lnTo>
                <a:lnTo>
                  <a:pt x="749029" y="383776"/>
                </a:lnTo>
                <a:lnTo>
                  <a:pt x="750386" y="432353"/>
                </a:lnTo>
                <a:lnTo>
                  <a:pt x="750521" y="483568"/>
                </a:lnTo>
                <a:lnTo>
                  <a:pt x="749604" y="529237"/>
                </a:lnTo>
                <a:lnTo>
                  <a:pt x="747479" y="577506"/>
                </a:lnTo>
                <a:lnTo>
                  <a:pt x="744206" y="625633"/>
                </a:lnTo>
                <a:lnTo>
                  <a:pt x="739794" y="673598"/>
                </a:lnTo>
                <a:lnTo>
                  <a:pt x="734248" y="721383"/>
                </a:lnTo>
                <a:lnTo>
                  <a:pt x="727577" y="768966"/>
                </a:lnTo>
                <a:lnTo>
                  <a:pt x="719786" y="816330"/>
                </a:lnTo>
                <a:lnTo>
                  <a:pt x="710882" y="863453"/>
                </a:lnTo>
                <a:lnTo>
                  <a:pt x="700873" y="910318"/>
                </a:lnTo>
                <a:lnTo>
                  <a:pt x="689766" y="956903"/>
                </a:lnTo>
                <a:lnTo>
                  <a:pt x="677567" y="1003190"/>
                </a:lnTo>
                <a:lnTo>
                  <a:pt x="664284" y="1049158"/>
                </a:lnTo>
                <a:lnTo>
                  <a:pt x="649923" y="1094789"/>
                </a:lnTo>
                <a:lnTo>
                  <a:pt x="634492" y="1140063"/>
                </a:lnTo>
                <a:lnTo>
                  <a:pt x="617996" y="1184959"/>
                </a:lnTo>
                <a:lnTo>
                  <a:pt x="600444" y="1229460"/>
                </a:lnTo>
                <a:lnTo>
                  <a:pt x="581842" y="1273544"/>
                </a:lnTo>
                <a:lnTo>
                  <a:pt x="562196" y="1317193"/>
                </a:lnTo>
                <a:lnTo>
                  <a:pt x="541515" y="1360386"/>
                </a:lnTo>
                <a:lnTo>
                  <a:pt x="519805" y="1403105"/>
                </a:lnTo>
                <a:lnTo>
                  <a:pt x="497072" y="1445329"/>
                </a:lnTo>
                <a:lnTo>
                  <a:pt x="473325" y="1487040"/>
                </a:lnTo>
                <a:lnTo>
                  <a:pt x="448569" y="1528217"/>
                </a:lnTo>
                <a:lnTo>
                  <a:pt x="422811" y="1568841"/>
                </a:lnTo>
                <a:lnTo>
                  <a:pt x="396060" y="1608892"/>
                </a:lnTo>
                <a:lnTo>
                  <a:pt x="368321" y="1648351"/>
                </a:lnTo>
                <a:lnTo>
                  <a:pt x="339601" y="1687199"/>
                </a:lnTo>
                <a:lnTo>
                  <a:pt x="309907" y="1725415"/>
                </a:lnTo>
                <a:lnTo>
                  <a:pt x="279247" y="1762979"/>
                </a:lnTo>
                <a:lnTo>
                  <a:pt x="247628" y="1799874"/>
                </a:lnTo>
                <a:lnTo>
                  <a:pt x="215055" y="1836078"/>
                </a:lnTo>
                <a:lnTo>
                  <a:pt x="181537" y="1871573"/>
                </a:lnTo>
                <a:lnTo>
                  <a:pt x="147079" y="1906338"/>
                </a:lnTo>
                <a:lnTo>
                  <a:pt x="111690" y="1940354"/>
                </a:lnTo>
                <a:lnTo>
                  <a:pt x="75376" y="1973602"/>
                </a:lnTo>
                <a:lnTo>
                  <a:pt x="38143" y="2006062"/>
                </a:lnTo>
                <a:lnTo>
                  <a:pt x="0" y="2037714"/>
                </a:lnTo>
                <a:lnTo>
                  <a:pt x="130175" y="2198624"/>
                </a:lnTo>
                <a:lnTo>
                  <a:pt x="168145" y="2167193"/>
                </a:lnTo>
                <a:lnTo>
                  <a:pt x="205298" y="2135036"/>
                </a:lnTo>
                <a:lnTo>
                  <a:pt x="241629" y="2102169"/>
                </a:lnTo>
                <a:lnTo>
                  <a:pt x="277133" y="2068607"/>
                </a:lnTo>
                <a:lnTo>
                  <a:pt x="311803" y="2034368"/>
                </a:lnTo>
                <a:lnTo>
                  <a:pt x="345634" y="1999465"/>
                </a:lnTo>
                <a:lnTo>
                  <a:pt x="378621" y="1963917"/>
                </a:lnTo>
                <a:lnTo>
                  <a:pt x="410757" y="1927737"/>
                </a:lnTo>
                <a:lnTo>
                  <a:pt x="442038" y="1890942"/>
                </a:lnTo>
                <a:lnTo>
                  <a:pt x="472457" y="1853548"/>
                </a:lnTo>
                <a:lnTo>
                  <a:pt x="502009" y="1815570"/>
                </a:lnTo>
                <a:lnTo>
                  <a:pt x="530689" y="1777025"/>
                </a:lnTo>
                <a:lnTo>
                  <a:pt x="558490" y="1737929"/>
                </a:lnTo>
                <a:lnTo>
                  <a:pt x="585407" y="1698296"/>
                </a:lnTo>
                <a:lnTo>
                  <a:pt x="611435" y="1658144"/>
                </a:lnTo>
                <a:lnTo>
                  <a:pt x="636567" y="1617487"/>
                </a:lnTo>
                <a:lnTo>
                  <a:pt x="660799" y="1576342"/>
                </a:lnTo>
                <a:lnTo>
                  <a:pt x="684125" y="1534725"/>
                </a:lnTo>
                <a:lnTo>
                  <a:pt x="706539" y="1492651"/>
                </a:lnTo>
                <a:lnTo>
                  <a:pt x="728035" y="1450136"/>
                </a:lnTo>
                <a:lnTo>
                  <a:pt x="748608" y="1407197"/>
                </a:lnTo>
                <a:lnTo>
                  <a:pt x="768252" y="1363848"/>
                </a:lnTo>
                <a:lnTo>
                  <a:pt x="786962" y="1320106"/>
                </a:lnTo>
                <a:lnTo>
                  <a:pt x="804731" y="1275987"/>
                </a:lnTo>
                <a:lnTo>
                  <a:pt x="821555" y="1231506"/>
                </a:lnTo>
                <a:lnTo>
                  <a:pt x="837428" y="1186679"/>
                </a:lnTo>
                <a:lnTo>
                  <a:pt x="852344" y="1141523"/>
                </a:lnTo>
                <a:lnTo>
                  <a:pt x="866298" y="1096052"/>
                </a:lnTo>
                <a:lnTo>
                  <a:pt x="879284" y="1050284"/>
                </a:lnTo>
                <a:lnTo>
                  <a:pt x="891295" y="1004233"/>
                </a:lnTo>
                <a:lnTo>
                  <a:pt x="902328" y="957915"/>
                </a:lnTo>
                <a:lnTo>
                  <a:pt x="912376" y="911347"/>
                </a:lnTo>
                <a:lnTo>
                  <a:pt x="921433" y="864544"/>
                </a:lnTo>
                <a:lnTo>
                  <a:pt x="929494" y="817522"/>
                </a:lnTo>
                <a:lnTo>
                  <a:pt x="936553" y="770297"/>
                </a:lnTo>
                <a:lnTo>
                  <a:pt x="942605" y="722885"/>
                </a:lnTo>
                <a:lnTo>
                  <a:pt x="947644" y="675301"/>
                </a:lnTo>
                <a:lnTo>
                  <a:pt x="951664" y="627562"/>
                </a:lnTo>
                <a:lnTo>
                  <a:pt x="954660" y="579682"/>
                </a:lnTo>
                <a:lnTo>
                  <a:pt x="956627" y="531679"/>
                </a:lnTo>
                <a:lnTo>
                  <a:pt x="957558" y="483568"/>
                </a:lnTo>
                <a:lnTo>
                  <a:pt x="957448" y="435365"/>
                </a:lnTo>
                <a:lnTo>
                  <a:pt x="956291" y="387085"/>
                </a:lnTo>
                <a:lnTo>
                  <a:pt x="954082" y="338745"/>
                </a:lnTo>
                <a:lnTo>
                  <a:pt x="950815" y="290360"/>
                </a:lnTo>
                <a:lnTo>
                  <a:pt x="946485" y="241946"/>
                </a:lnTo>
                <a:lnTo>
                  <a:pt x="941085" y="193520"/>
                </a:lnTo>
                <a:lnTo>
                  <a:pt x="934611" y="145096"/>
                </a:lnTo>
                <a:lnTo>
                  <a:pt x="927057" y="96691"/>
                </a:lnTo>
                <a:lnTo>
                  <a:pt x="918416" y="48320"/>
                </a:lnTo>
                <a:lnTo>
                  <a:pt x="908684" y="0"/>
                </a:lnTo>
                <a:close/>
              </a:path>
            </a:pathLst>
          </a:custGeom>
          <a:solidFill>
            <a:srgbClr val="685DAB"/>
          </a:solid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9" name="object 39"/>
          <p:cNvSpPr/>
          <p:nvPr/>
        </p:nvSpPr>
        <p:spPr>
          <a:xfrm>
            <a:off x="5713476" y="1225296"/>
            <a:ext cx="2316479" cy="1961388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0" name="object 40"/>
          <p:cNvSpPr/>
          <p:nvPr/>
        </p:nvSpPr>
        <p:spPr>
          <a:xfrm>
            <a:off x="5755513" y="1248410"/>
            <a:ext cx="2231390" cy="1875789"/>
          </a:xfrm>
          <a:custGeom>
            <a:avLst/>
            <a:gdLst/>
            <a:ahLst/>
            <a:cxnLst/>
            <a:rect l="l" t="t" r="r" b="b"/>
            <a:pathLst>
              <a:path w="2231390" h="1875789">
                <a:moveTo>
                  <a:pt x="7747" y="0"/>
                </a:moveTo>
                <a:lnTo>
                  <a:pt x="0" y="208661"/>
                </a:lnTo>
                <a:lnTo>
                  <a:pt x="49878" y="210903"/>
                </a:lnTo>
                <a:lnTo>
                  <a:pt x="99478" y="214232"/>
                </a:lnTo>
                <a:lnTo>
                  <a:pt x="148786" y="218635"/>
                </a:lnTo>
                <a:lnTo>
                  <a:pt x="197789" y="224102"/>
                </a:lnTo>
                <a:lnTo>
                  <a:pt x="246471" y="230621"/>
                </a:lnTo>
                <a:lnTo>
                  <a:pt x="294821" y="238181"/>
                </a:lnTo>
                <a:lnTo>
                  <a:pt x="342822" y="246770"/>
                </a:lnTo>
                <a:lnTo>
                  <a:pt x="390463" y="256377"/>
                </a:lnTo>
                <a:lnTo>
                  <a:pt x="437728" y="266990"/>
                </a:lnTo>
                <a:lnTo>
                  <a:pt x="484604" y="278598"/>
                </a:lnTo>
                <a:lnTo>
                  <a:pt x="531078" y="291190"/>
                </a:lnTo>
                <a:lnTo>
                  <a:pt x="577134" y="304754"/>
                </a:lnTo>
                <a:lnTo>
                  <a:pt x="622760" y="319278"/>
                </a:lnTo>
                <a:lnTo>
                  <a:pt x="667941" y="334752"/>
                </a:lnTo>
                <a:lnTo>
                  <a:pt x="712664" y="351164"/>
                </a:lnTo>
                <a:lnTo>
                  <a:pt x="756914" y="368503"/>
                </a:lnTo>
                <a:lnTo>
                  <a:pt x="800679" y="386756"/>
                </a:lnTo>
                <a:lnTo>
                  <a:pt x="843943" y="405914"/>
                </a:lnTo>
                <a:lnTo>
                  <a:pt x="886693" y="425963"/>
                </a:lnTo>
                <a:lnTo>
                  <a:pt x="928915" y="446894"/>
                </a:lnTo>
                <a:lnTo>
                  <a:pt x="970596" y="468694"/>
                </a:lnTo>
                <a:lnTo>
                  <a:pt x="1011721" y="491351"/>
                </a:lnTo>
                <a:lnTo>
                  <a:pt x="1052276" y="514856"/>
                </a:lnTo>
                <a:lnTo>
                  <a:pt x="1092248" y="539196"/>
                </a:lnTo>
                <a:lnTo>
                  <a:pt x="1131623" y="564359"/>
                </a:lnTo>
                <a:lnTo>
                  <a:pt x="1170387" y="590335"/>
                </a:lnTo>
                <a:lnTo>
                  <a:pt x="1208526" y="617112"/>
                </a:lnTo>
                <a:lnTo>
                  <a:pt x="1246026" y="644679"/>
                </a:lnTo>
                <a:lnTo>
                  <a:pt x="1282873" y="673023"/>
                </a:lnTo>
                <a:lnTo>
                  <a:pt x="1319053" y="702135"/>
                </a:lnTo>
                <a:lnTo>
                  <a:pt x="1354553" y="732002"/>
                </a:lnTo>
                <a:lnTo>
                  <a:pt x="1389359" y="762612"/>
                </a:lnTo>
                <a:lnTo>
                  <a:pt x="1423456" y="793955"/>
                </a:lnTo>
                <a:lnTo>
                  <a:pt x="1456831" y="826020"/>
                </a:lnTo>
                <a:lnTo>
                  <a:pt x="1489471" y="858794"/>
                </a:lnTo>
                <a:lnTo>
                  <a:pt x="1521360" y="892266"/>
                </a:lnTo>
                <a:lnTo>
                  <a:pt x="1552485" y="926425"/>
                </a:lnTo>
                <a:lnTo>
                  <a:pt x="1582833" y="961260"/>
                </a:lnTo>
                <a:lnTo>
                  <a:pt x="1612390" y="996758"/>
                </a:lnTo>
                <a:lnTo>
                  <a:pt x="1641141" y="1032909"/>
                </a:lnTo>
                <a:lnTo>
                  <a:pt x="1669072" y="1069702"/>
                </a:lnTo>
                <a:lnTo>
                  <a:pt x="1696171" y="1107124"/>
                </a:lnTo>
                <a:lnTo>
                  <a:pt x="1722422" y="1145164"/>
                </a:lnTo>
                <a:lnTo>
                  <a:pt x="1747812" y="1183812"/>
                </a:lnTo>
                <a:lnTo>
                  <a:pt x="1772328" y="1223055"/>
                </a:lnTo>
                <a:lnTo>
                  <a:pt x="1795955" y="1262882"/>
                </a:lnTo>
                <a:lnTo>
                  <a:pt x="1818680" y="1303282"/>
                </a:lnTo>
                <a:lnTo>
                  <a:pt x="1840488" y="1344244"/>
                </a:lnTo>
                <a:lnTo>
                  <a:pt x="1861365" y="1385755"/>
                </a:lnTo>
                <a:lnTo>
                  <a:pt x="1881299" y="1427805"/>
                </a:lnTo>
                <a:lnTo>
                  <a:pt x="1900274" y="1470381"/>
                </a:lnTo>
                <a:lnTo>
                  <a:pt x="1918278" y="1513474"/>
                </a:lnTo>
                <a:lnTo>
                  <a:pt x="1935295" y="1557071"/>
                </a:lnTo>
                <a:lnTo>
                  <a:pt x="1951313" y="1601160"/>
                </a:lnTo>
                <a:lnTo>
                  <a:pt x="1966317" y="1645731"/>
                </a:lnTo>
                <a:lnTo>
                  <a:pt x="1980294" y="1690772"/>
                </a:lnTo>
                <a:lnTo>
                  <a:pt x="1993230" y="1736272"/>
                </a:lnTo>
                <a:lnTo>
                  <a:pt x="2005110" y="1782219"/>
                </a:lnTo>
                <a:lnTo>
                  <a:pt x="2015921" y="1828601"/>
                </a:lnTo>
                <a:lnTo>
                  <a:pt x="2025650" y="1875409"/>
                </a:lnTo>
                <a:lnTo>
                  <a:pt x="2231390" y="1838705"/>
                </a:lnTo>
                <a:lnTo>
                  <a:pt x="2221755" y="1791755"/>
                </a:lnTo>
                <a:lnTo>
                  <a:pt x="2211136" y="1745190"/>
                </a:lnTo>
                <a:lnTo>
                  <a:pt x="2199544" y="1699020"/>
                </a:lnTo>
                <a:lnTo>
                  <a:pt x="2186990" y="1653254"/>
                </a:lnTo>
                <a:lnTo>
                  <a:pt x="2173486" y="1607901"/>
                </a:lnTo>
                <a:lnTo>
                  <a:pt x="2159043" y="1562973"/>
                </a:lnTo>
                <a:lnTo>
                  <a:pt x="2143673" y="1518476"/>
                </a:lnTo>
                <a:lnTo>
                  <a:pt x="2127387" y="1474423"/>
                </a:lnTo>
                <a:lnTo>
                  <a:pt x="2110197" y="1430820"/>
                </a:lnTo>
                <a:lnTo>
                  <a:pt x="2092114" y="1387679"/>
                </a:lnTo>
                <a:lnTo>
                  <a:pt x="2073149" y="1345009"/>
                </a:lnTo>
                <a:lnTo>
                  <a:pt x="2053314" y="1302819"/>
                </a:lnTo>
                <a:lnTo>
                  <a:pt x="2032620" y="1261118"/>
                </a:lnTo>
                <a:lnTo>
                  <a:pt x="2011080" y="1219916"/>
                </a:lnTo>
                <a:lnTo>
                  <a:pt x="1988703" y="1179223"/>
                </a:lnTo>
                <a:lnTo>
                  <a:pt x="1965503" y="1139048"/>
                </a:lnTo>
                <a:lnTo>
                  <a:pt x="1941489" y="1099400"/>
                </a:lnTo>
                <a:lnTo>
                  <a:pt x="1916675" y="1060289"/>
                </a:lnTo>
                <a:lnTo>
                  <a:pt x="1891070" y="1021725"/>
                </a:lnTo>
                <a:lnTo>
                  <a:pt x="1864687" y="983716"/>
                </a:lnTo>
                <a:lnTo>
                  <a:pt x="1837537" y="946273"/>
                </a:lnTo>
                <a:lnTo>
                  <a:pt x="1809632" y="909404"/>
                </a:lnTo>
                <a:lnTo>
                  <a:pt x="1780982" y="873120"/>
                </a:lnTo>
                <a:lnTo>
                  <a:pt x="1751600" y="837429"/>
                </a:lnTo>
                <a:lnTo>
                  <a:pt x="1721497" y="802342"/>
                </a:lnTo>
                <a:lnTo>
                  <a:pt x="1690685" y="767868"/>
                </a:lnTo>
                <a:lnTo>
                  <a:pt x="1659174" y="734015"/>
                </a:lnTo>
                <a:lnTo>
                  <a:pt x="1626976" y="700794"/>
                </a:lnTo>
                <a:lnTo>
                  <a:pt x="1594103" y="668215"/>
                </a:lnTo>
                <a:lnTo>
                  <a:pt x="1560566" y="636286"/>
                </a:lnTo>
                <a:lnTo>
                  <a:pt x="1526376" y="605016"/>
                </a:lnTo>
                <a:lnTo>
                  <a:pt x="1491546" y="574417"/>
                </a:lnTo>
                <a:lnTo>
                  <a:pt x="1456086" y="544496"/>
                </a:lnTo>
                <a:lnTo>
                  <a:pt x="1420008" y="515264"/>
                </a:lnTo>
                <a:lnTo>
                  <a:pt x="1383324" y="486730"/>
                </a:lnTo>
                <a:lnTo>
                  <a:pt x="1346045" y="458903"/>
                </a:lnTo>
                <a:lnTo>
                  <a:pt x="1308181" y="431793"/>
                </a:lnTo>
                <a:lnTo>
                  <a:pt x="1269746" y="405409"/>
                </a:lnTo>
                <a:lnTo>
                  <a:pt x="1230750" y="379761"/>
                </a:lnTo>
                <a:lnTo>
                  <a:pt x="1191204" y="354858"/>
                </a:lnTo>
                <a:lnTo>
                  <a:pt x="1151121" y="330710"/>
                </a:lnTo>
                <a:lnTo>
                  <a:pt x="1110511" y="307327"/>
                </a:lnTo>
                <a:lnTo>
                  <a:pt x="1069387" y="284716"/>
                </a:lnTo>
                <a:lnTo>
                  <a:pt x="1027759" y="262889"/>
                </a:lnTo>
                <a:lnTo>
                  <a:pt x="985639" y="241855"/>
                </a:lnTo>
                <a:lnTo>
                  <a:pt x="943038" y="221623"/>
                </a:lnTo>
                <a:lnTo>
                  <a:pt x="899968" y="202202"/>
                </a:lnTo>
                <a:lnTo>
                  <a:pt x="856441" y="183603"/>
                </a:lnTo>
                <a:lnTo>
                  <a:pt x="812467" y="165833"/>
                </a:lnTo>
                <a:lnTo>
                  <a:pt x="768059" y="148904"/>
                </a:lnTo>
                <a:lnTo>
                  <a:pt x="723227" y="132824"/>
                </a:lnTo>
                <a:lnTo>
                  <a:pt x="677984" y="117604"/>
                </a:lnTo>
                <a:lnTo>
                  <a:pt x="632340" y="103251"/>
                </a:lnTo>
                <a:lnTo>
                  <a:pt x="586307" y="89776"/>
                </a:lnTo>
                <a:lnTo>
                  <a:pt x="539896" y="77189"/>
                </a:lnTo>
                <a:lnTo>
                  <a:pt x="493120" y="65498"/>
                </a:lnTo>
                <a:lnTo>
                  <a:pt x="445989" y="54714"/>
                </a:lnTo>
                <a:lnTo>
                  <a:pt x="398515" y="44846"/>
                </a:lnTo>
                <a:lnTo>
                  <a:pt x="350710" y="35902"/>
                </a:lnTo>
                <a:lnTo>
                  <a:pt x="302584" y="27894"/>
                </a:lnTo>
                <a:lnTo>
                  <a:pt x="254149" y="20829"/>
                </a:lnTo>
                <a:lnTo>
                  <a:pt x="205418" y="14718"/>
                </a:lnTo>
                <a:lnTo>
                  <a:pt x="156400" y="9570"/>
                </a:lnTo>
                <a:lnTo>
                  <a:pt x="107108" y="5395"/>
                </a:lnTo>
                <a:lnTo>
                  <a:pt x="57553" y="2201"/>
                </a:lnTo>
                <a:lnTo>
                  <a:pt x="7747" y="0"/>
                </a:lnTo>
                <a:close/>
              </a:path>
            </a:pathLst>
          </a:custGeom>
          <a:solidFill>
            <a:srgbClr val="8063A1"/>
          </a:solid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1" name="object 41"/>
          <p:cNvSpPr/>
          <p:nvPr/>
        </p:nvSpPr>
        <p:spPr>
          <a:xfrm>
            <a:off x="4771644" y="2374392"/>
            <a:ext cx="2103120" cy="2103119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2" name="object 42"/>
          <p:cNvSpPr/>
          <p:nvPr/>
        </p:nvSpPr>
        <p:spPr>
          <a:xfrm>
            <a:off x="4832858" y="2415794"/>
            <a:ext cx="1980564" cy="1980564"/>
          </a:xfrm>
          <a:custGeom>
            <a:avLst/>
            <a:gdLst/>
            <a:ahLst/>
            <a:cxnLst/>
            <a:rect l="l" t="t" r="r" b="b"/>
            <a:pathLst>
              <a:path w="1980565" h="1980564">
                <a:moveTo>
                  <a:pt x="990091" y="0"/>
                </a:moveTo>
                <a:lnTo>
                  <a:pt x="942117" y="1141"/>
                </a:lnTo>
                <a:lnTo>
                  <a:pt x="894731" y="4531"/>
                </a:lnTo>
                <a:lnTo>
                  <a:pt x="847988" y="10118"/>
                </a:lnTo>
                <a:lnTo>
                  <a:pt x="801937" y="17851"/>
                </a:lnTo>
                <a:lnTo>
                  <a:pt x="756632" y="27676"/>
                </a:lnTo>
                <a:lnTo>
                  <a:pt x="712125" y="39542"/>
                </a:lnTo>
                <a:lnTo>
                  <a:pt x="668466" y="53398"/>
                </a:lnTo>
                <a:lnTo>
                  <a:pt x="625707" y="69192"/>
                </a:lnTo>
                <a:lnTo>
                  <a:pt x="583902" y="86871"/>
                </a:lnTo>
                <a:lnTo>
                  <a:pt x="543101" y="106384"/>
                </a:lnTo>
                <a:lnTo>
                  <a:pt x="503356" y="127680"/>
                </a:lnTo>
                <a:lnTo>
                  <a:pt x="464719" y="150705"/>
                </a:lnTo>
                <a:lnTo>
                  <a:pt x="427242" y="175409"/>
                </a:lnTo>
                <a:lnTo>
                  <a:pt x="390978" y="201740"/>
                </a:lnTo>
                <a:lnTo>
                  <a:pt x="355976" y="229645"/>
                </a:lnTo>
                <a:lnTo>
                  <a:pt x="322291" y="259073"/>
                </a:lnTo>
                <a:lnTo>
                  <a:pt x="289972" y="289972"/>
                </a:lnTo>
                <a:lnTo>
                  <a:pt x="259073" y="322291"/>
                </a:lnTo>
                <a:lnTo>
                  <a:pt x="229645" y="355976"/>
                </a:lnTo>
                <a:lnTo>
                  <a:pt x="201740" y="390978"/>
                </a:lnTo>
                <a:lnTo>
                  <a:pt x="175409" y="427242"/>
                </a:lnTo>
                <a:lnTo>
                  <a:pt x="150705" y="464719"/>
                </a:lnTo>
                <a:lnTo>
                  <a:pt x="127680" y="503356"/>
                </a:lnTo>
                <a:lnTo>
                  <a:pt x="106384" y="543101"/>
                </a:lnTo>
                <a:lnTo>
                  <a:pt x="86871" y="583902"/>
                </a:lnTo>
                <a:lnTo>
                  <a:pt x="69192" y="625707"/>
                </a:lnTo>
                <a:lnTo>
                  <a:pt x="53398" y="668466"/>
                </a:lnTo>
                <a:lnTo>
                  <a:pt x="39542" y="712125"/>
                </a:lnTo>
                <a:lnTo>
                  <a:pt x="27676" y="756632"/>
                </a:lnTo>
                <a:lnTo>
                  <a:pt x="17851" y="801937"/>
                </a:lnTo>
                <a:lnTo>
                  <a:pt x="10118" y="847988"/>
                </a:lnTo>
                <a:lnTo>
                  <a:pt x="4531" y="894731"/>
                </a:lnTo>
                <a:lnTo>
                  <a:pt x="1141" y="942117"/>
                </a:lnTo>
                <a:lnTo>
                  <a:pt x="0" y="990091"/>
                </a:lnTo>
                <a:lnTo>
                  <a:pt x="1141" y="1038056"/>
                </a:lnTo>
                <a:lnTo>
                  <a:pt x="4531" y="1085431"/>
                </a:lnTo>
                <a:lnTo>
                  <a:pt x="10118" y="1132165"/>
                </a:lnTo>
                <a:lnTo>
                  <a:pt x="17851" y="1178206"/>
                </a:lnTo>
                <a:lnTo>
                  <a:pt x="27676" y="1223502"/>
                </a:lnTo>
                <a:lnTo>
                  <a:pt x="39542" y="1268002"/>
                </a:lnTo>
                <a:lnTo>
                  <a:pt x="53398" y="1311654"/>
                </a:lnTo>
                <a:lnTo>
                  <a:pt x="69192" y="1354405"/>
                </a:lnTo>
                <a:lnTo>
                  <a:pt x="86871" y="1396205"/>
                </a:lnTo>
                <a:lnTo>
                  <a:pt x="106384" y="1437000"/>
                </a:lnTo>
                <a:lnTo>
                  <a:pt x="127680" y="1476740"/>
                </a:lnTo>
                <a:lnTo>
                  <a:pt x="150705" y="1515371"/>
                </a:lnTo>
                <a:lnTo>
                  <a:pt x="175409" y="1552844"/>
                </a:lnTo>
                <a:lnTo>
                  <a:pt x="201740" y="1589104"/>
                </a:lnTo>
                <a:lnTo>
                  <a:pt x="229645" y="1624102"/>
                </a:lnTo>
                <a:lnTo>
                  <a:pt x="259073" y="1657784"/>
                </a:lnTo>
                <a:lnTo>
                  <a:pt x="289972" y="1690100"/>
                </a:lnTo>
                <a:lnTo>
                  <a:pt x="322291" y="1720996"/>
                </a:lnTo>
                <a:lnTo>
                  <a:pt x="355976" y="1750422"/>
                </a:lnTo>
                <a:lnTo>
                  <a:pt x="390978" y="1778325"/>
                </a:lnTo>
                <a:lnTo>
                  <a:pt x="427242" y="1804654"/>
                </a:lnTo>
                <a:lnTo>
                  <a:pt x="464719" y="1829356"/>
                </a:lnTo>
                <a:lnTo>
                  <a:pt x="503356" y="1852381"/>
                </a:lnTo>
                <a:lnTo>
                  <a:pt x="543101" y="1873675"/>
                </a:lnTo>
                <a:lnTo>
                  <a:pt x="583902" y="1893187"/>
                </a:lnTo>
                <a:lnTo>
                  <a:pt x="625707" y="1910866"/>
                </a:lnTo>
                <a:lnTo>
                  <a:pt x="668466" y="1926659"/>
                </a:lnTo>
                <a:lnTo>
                  <a:pt x="712125" y="1940514"/>
                </a:lnTo>
                <a:lnTo>
                  <a:pt x="756632" y="1952381"/>
                </a:lnTo>
                <a:lnTo>
                  <a:pt x="801937" y="1962206"/>
                </a:lnTo>
                <a:lnTo>
                  <a:pt x="847988" y="1969938"/>
                </a:lnTo>
                <a:lnTo>
                  <a:pt x="894731" y="1975525"/>
                </a:lnTo>
                <a:lnTo>
                  <a:pt x="942117" y="1978915"/>
                </a:lnTo>
                <a:lnTo>
                  <a:pt x="990091" y="1980056"/>
                </a:lnTo>
                <a:lnTo>
                  <a:pt x="1038056" y="1978915"/>
                </a:lnTo>
                <a:lnTo>
                  <a:pt x="1085431" y="1975525"/>
                </a:lnTo>
                <a:lnTo>
                  <a:pt x="1132165" y="1969938"/>
                </a:lnTo>
                <a:lnTo>
                  <a:pt x="1178206" y="1962206"/>
                </a:lnTo>
                <a:lnTo>
                  <a:pt x="1223502" y="1952381"/>
                </a:lnTo>
                <a:lnTo>
                  <a:pt x="1268002" y="1940514"/>
                </a:lnTo>
                <a:lnTo>
                  <a:pt x="1311654" y="1926659"/>
                </a:lnTo>
                <a:lnTo>
                  <a:pt x="1354405" y="1910866"/>
                </a:lnTo>
                <a:lnTo>
                  <a:pt x="1396205" y="1893187"/>
                </a:lnTo>
                <a:lnTo>
                  <a:pt x="1437000" y="1873675"/>
                </a:lnTo>
                <a:lnTo>
                  <a:pt x="1476740" y="1852381"/>
                </a:lnTo>
                <a:lnTo>
                  <a:pt x="1515371" y="1829356"/>
                </a:lnTo>
                <a:lnTo>
                  <a:pt x="1552844" y="1804654"/>
                </a:lnTo>
                <a:lnTo>
                  <a:pt x="1589104" y="1778325"/>
                </a:lnTo>
                <a:lnTo>
                  <a:pt x="1624102" y="1750422"/>
                </a:lnTo>
                <a:lnTo>
                  <a:pt x="1657784" y="1720996"/>
                </a:lnTo>
                <a:lnTo>
                  <a:pt x="1690100" y="1690100"/>
                </a:lnTo>
                <a:lnTo>
                  <a:pt x="1720996" y="1657784"/>
                </a:lnTo>
                <a:lnTo>
                  <a:pt x="1750422" y="1624102"/>
                </a:lnTo>
                <a:lnTo>
                  <a:pt x="1778325" y="1589104"/>
                </a:lnTo>
                <a:lnTo>
                  <a:pt x="1804654" y="1552844"/>
                </a:lnTo>
                <a:lnTo>
                  <a:pt x="1829356" y="1515371"/>
                </a:lnTo>
                <a:lnTo>
                  <a:pt x="1852381" y="1476740"/>
                </a:lnTo>
                <a:lnTo>
                  <a:pt x="1873675" y="1437000"/>
                </a:lnTo>
                <a:lnTo>
                  <a:pt x="1893187" y="1396205"/>
                </a:lnTo>
                <a:lnTo>
                  <a:pt x="1910866" y="1354405"/>
                </a:lnTo>
                <a:lnTo>
                  <a:pt x="1926659" y="1311654"/>
                </a:lnTo>
                <a:lnTo>
                  <a:pt x="1940514" y="1268002"/>
                </a:lnTo>
                <a:lnTo>
                  <a:pt x="1952381" y="1223502"/>
                </a:lnTo>
                <a:lnTo>
                  <a:pt x="1962206" y="1178206"/>
                </a:lnTo>
                <a:lnTo>
                  <a:pt x="1969938" y="1132165"/>
                </a:lnTo>
                <a:lnTo>
                  <a:pt x="1975525" y="1085431"/>
                </a:lnTo>
                <a:lnTo>
                  <a:pt x="1978915" y="1038056"/>
                </a:lnTo>
                <a:lnTo>
                  <a:pt x="1980057" y="990091"/>
                </a:lnTo>
                <a:lnTo>
                  <a:pt x="1978915" y="942117"/>
                </a:lnTo>
                <a:lnTo>
                  <a:pt x="1975525" y="894731"/>
                </a:lnTo>
                <a:lnTo>
                  <a:pt x="1969938" y="847988"/>
                </a:lnTo>
                <a:lnTo>
                  <a:pt x="1962206" y="801937"/>
                </a:lnTo>
                <a:lnTo>
                  <a:pt x="1952381" y="756632"/>
                </a:lnTo>
                <a:lnTo>
                  <a:pt x="1940514" y="712125"/>
                </a:lnTo>
                <a:lnTo>
                  <a:pt x="1926659" y="668466"/>
                </a:lnTo>
                <a:lnTo>
                  <a:pt x="1910866" y="625707"/>
                </a:lnTo>
                <a:lnTo>
                  <a:pt x="1893187" y="583902"/>
                </a:lnTo>
                <a:lnTo>
                  <a:pt x="1873675" y="543101"/>
                </a:lnTo>
                <a:lnTo>
                  <a:pt x="1852381" y="503356"/>
                </a:lnTo>
                <a:lnTo>
                  <a:pt x="1829356" y="464719"/>
                </a:lnTo>
                <a:lnTo>
                  <a:pt x="1804654" y="427242"/>
                </a:lnTo>
                <a:lnTo>
                  <a:pt x="1778325" y="390978"/>
                </a:lnTo>
                <a:lnTo>
                  <a:pt x="1750422" y="355976"/>
                </a:lnTo>
                <a:lnTo>
                  <a:pt x="1720996" y="322291"/>
                </a:lnTo>
                <a:lnTo>
                  <a:pt x="1690100" y="289972"/>
                </a:lnTo>
                <a:lnTo>
                  <a:pt x="1657784" y="259073"/>
                </a:lnTo>
                <a:lnTo>
                  <a:pt x="1624102" y="229645"/>
                </a:lnTo>
                <a:lnTo>
                  <a:pt x="1589104" y="201740"/>
                </a:lnTo>
                <a:lnTo>
                  <a:pt x="1552844" y="175409"/>
                </a:lnTo>
                <a:lnTo>
                  <a:pt x="1515371" y="150705"/>
                </a:lnTo>
                <a:lnTo>
                  <a:pt x="1476740" y="127680"/>
                </a:lnTo>
                <a:lnTo>
                  <a:pt x="1437000" y="106384"/>
                </a:lnTo>
                <a:lnTo>
                  <a:pt x="1396205" y="86871"/>
                </a:lnTo>
                <a:lnTo>
                  <a:pt x="1354405" y="69192"/>
                </a:lnTo>
                <a:lnTo>
                  <a:pt x="1311654" y="53398"/>
                </a:lnTo>
                <a:lnTo>
                  <a:pt x="1268002" y="39542"/>
                </a:lnTo>
                <a:lnTo>
                  <a:pt x="1223502" y="27676"/>
                </a:lnTo>
                <a:lnTo>
                  <a:pt x="1178206" y="17851"/>
                </a:lnTo>
                <a:lnTo>
                  <a:pt x="1132165" y="10118"/>
                </a:lnTo>
                <a:lnTo>
                  <a:pt x="1085431" y="4531"/>
                </a:lnTo>
                <a:lnTo>
                  <a:pt x="1038056" y="1141"/>
                </a:lnTo>
                <a:lnTo>
                  <a:pt x="990091" y="0"/>
                </a:lnTo>
                <a:close/>
              </a:path>
            </a:pathLst>
          </a:custGeom>
          <a:solidFill>
            <a:srgbClr val="9BBA58"/>
          </a:solid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3" name="object 43"/>
          <p:cNvSpPr/>
          <p:nvPr/>
        </p:nvSpPr>
        <p:spPr>
          <a:xfrm>
            <a:off x="4832858" y="2415794"/>
            <a:ext cx="1980564" cy="1980564"/>
          </a:xfrm>
          <a:custGeom>
            <a:avLst/>
            <a:gdLst/>
            <a:ahLst/>
            <a:cxnLst/>
            <a:rect l="l" t="t" r="r" b="b"/>
            <a:pathLst>
              <a:path w="1980565" h="1980564">
                <a:moveTo>
                  <a:pt x="0" y="990091"/>
                </a:moveTo>
                <a:lnTo>
                  <a:pt x="1141" y="942117"/>
                </a:lnTo>
                <a:lnTo>
                  <a:pt x="4531" y="894731"/>
                </a:lnTo>
                <a:lnTo>
                  <a:pt x="10118" y="847988"/>
                </a:lnTo>
                <a:lnTo>
                  <a:pt x="17851" y="801937"/>
                </a:lnTo>
                <a:lnTo>
                  <a:pt x="27676" y="756632"/>
                </a:lnTo>
                <a:lnTo>
                  <a:pt x="39542" y="712125"/>
                </a:lnTo>
                <a:lnTo>
                  <a:pt x="53398" y="668466"/>
                </a:lnTo>
                <a:lnTo>
                  <a:pt x="69192" y="625707"/>
                </a:lnTo>
                <a:lnTo>
                  <a:pt x="86871" y="583902"/>
                </a:lnTo>
                <a:lnTo>
                  <a:pt x="106384" y="543101"/>
                </a:lnTo>
                <a:lnTo>
                  <a:pt x="127680" y="503356"/>
                </a:lnTo>
                <a:lnTo>
                  <a:pt x="150705" y="464719"/>
                </a:lnTo>
                <a:lnTo>
                  <a:pt x="175409" y="427242"/>
                </a:lnTo>
                <a:lnTo>
                  <a:pt x="201740" y="390978"/>
                </a:lnTo>
                <a:lnTo>
                  <a:pt x="229645" y="355976"/>
                </a:lnTo>
                <a:lnTo>
                  <a:pt x="259073" y="322291"/>
                </a:lnTo>
                <a:lnTo>
                  <a:pt x="289972" y="289972"/>
                </a:lnTo>
                <a:lnTo>
                  <a:pt x="322291" y="259073"/>
                </a:lnTo>
                <a:lnTo>
                  <a:pt x="355976" y="229645"/>
                </a:lnTo>
                <a:lnTo>
                  <a:pt x="390978" y="201740"/>
                </a:lnTo>
                <a:lnTo>
                  <a:pt x="427242" y="175409"/>
                </a:lnTo>
                <a:lnTo>
                  <a:pt x="464719" y="150705"/>
                </a:lnTo>
                <a:lnTo>
                  <a:pt x="503356" y="127680"/>
                </a:lnTo>
                <a:lnTo>
                  <a:pt x="543101" y="106384"/>
                </a:lnTo>
                <a:lnTo>
                  <a:pt x="583902" y="86871"/>
                </a:lnTo>
                <a:lnTo>
                  <a:pt x="625707" y="69192"/>
                </a:lnTo>
                <a:lnTo>
                  <a:pt x="668466" y="53398"/>
                </a:lnTo>
                <a:lnTo>
                  <a:pt x="712125" y="39542"/>
                </a:lnTo>
                <a:lnTo>
                  <a:pt x="756632" y="27676"/>
                </a:lnTo>
                <a:lnTo>
                  <a:pt x="801937" y="17851"/>
                </a:lnTo>
                <a:lnTo>
                  <a:pt x="847988" y="10118"/>
                </a:lnTo>
                <a:lnTo>
                  <a:pt x="894731" y="4531"/>
                </a:lnTo>
                <a:lnTo>
                  <a:pt x="942117" y="1141"/>
                </a:lnTo>
                <a:lnTo>
                  <a:pt x="990091" y="0"/>
                </a:lnTo>
                <a:lnTo>
                  <a:pt x="1038056" y="1141"/>
                </a:lnTo>
                <a:lnTo>
                  <a:pt x="1085431" y="4531"/>
                </a:lnTo>
                <a:lnTo>
                  <a:pt x="1132165" y="10118"/>
                </a:lnTo>
                <a:lnTo>
                  <a:pt x="1178206" y="17851"/>
                </a:lnTo>
                <a:lnTo>
                  <a:pt x="1223502" y="27676"/>
                </a:lnTo>
                <a:lnTo>
                  <a:pt x="1268002" y="39542"/>
                </a:lnTo>
                <a:lnTo>
                  <a:pt x="1311654" y="53398"/>
                </a:lnTo>
                <a:lnTo>
                  <a:pt x="1354405" y="69192"/>
                </a:lnTo>
                <a:lnTo>
                  <a:pt x="1396205" y="86871"/>
                </a:lnTo>
                <a:lnTo>
                  <a:pt x="1437000" y="106384"/>
                </a:lnTo>
                <a:lnTo>
                  <a:pt x="1476740" y="127680"/>
                </a:lnTo>
                <a:lnTo>
                  <a:pt x="1515371" y="150705"/>
                </a:lnTo>
                <a:lnTo>
                  <a:pt x="1552844" y="175409"/>
                </a:lnTo>
                <a:lnTo>
                  <a:pt x="1589104" y="201740"/>
                </a:lnTo>
                <a:lnTo>
                  <a:pt x="1624102" y="229645"/>
                </a:lnTo>
                <a:lnTo>
                  <a:pt x="1657784" y="259073"/>
                </a:lnTo>
                <a:lnTo>
                  <a:pt x="1690100" y="289972"/>
                </a:lnTo>
                <a:lnTo>
                  <a:pt x="1720996" y="322291"/>
                </a:lnTo>
                <a:lnTo>
                  <a:pt x="1750422" y="355976"/>
                </a:lnTo>
                <a:lnTo>
                  <a:pt x="1778325" y="390978"/>
                </a:lnTo>
                <a:lnTo>
                  <a:pt x="1804654" y="427242"/>
                </a:lnTo>
                <a:lnTo>
                  <a:pt x="1829356" y="464719"/>
                </a:lnTo>
                <a:lnTo>
                  <a:pt x="1852381" y="503356"/>
                </a:lnTo>
                <a:lnTo>
                  <a:pt x="1873675" y="543101"/>
                </a:lnTo>
                <a:lnTo>
                  <a:pt x="1893187" y="583902"/>
                </a:lnTo>
                <a:lnTo>
                  <a:pt x="1910866" y="625707"/>
                </a:lnTo>
                <a:lnTo>
                  <a:pt x="1926659" y="668466"/>
                </a:lnTo>
                <a:lnTo>
                  <a:pt x="1940514" y="712125"/>
                </a:lnTo>
                <a:lnTo>
                  <a:pt x="1952381" y="756632"/>
                </a:lnTo>
                <a:lnTo>
                  <a:pt x="1962206" y="801937"/>
                </a:lnTo>
                <a:lnTo>
                  <a:pt x="1969938" y="847988"/>
                </a:lnTo>
                <a:lnTo>
                  <a:pt x="1975525" y="894731"/>
                </a:lnTo>
                <a:lnTo>
                  <a:pt x="1978915" y="942117"/>
                </a:lnTo>
                <a:lnTo>
                  <a:pt x="1980057" y="990091"/>
                </a:lnTo>
                <a:lnTo>
                  <a:pt x="1978915" y="1038056"/>
                </a:lnTo>
                <a:lnTo>
                  <a:pt x="1975525" y="1085431"/>
                </a:lnTo>
                <a:lnTo>
                  <a:pt x="1969938" y="1132165"/>
                </a:lnTo>
                <a:lnTo>
                  <a:pt x="1962206" y="1178206"/>
                </a:lnTo>
                <a:lnTo>
                  <a:pt x="1952381" y="1223502"/>
                </a:lnTo>
                <a:lnTo>
                  <a:pt x="1940514" y="1268002"/>
                </a:lnTo>
                <a:lnTo>
                  <a:pt x="1926659" y="1311654"/>
                </a:lnTo>
                <a:lnTo>
                  <a:pt x="1910866" y="1354405"/>
                </a:lnTo>
                <a:lnTo>
                  <a:pt x="1893187" y="1396205"/>
                </a:lnTo>
                <a:lnTo>
                  <a:pt x="1873675" y="1437000"/>
                </a:lnTo>
                <a:lnTo>
                  <a:pt x="1852381" y="1476740"/>
                </a:lnTo>
                <a:lnTo>
                  <a:pt x="1829356" y="1515371"/>
                </a:lnTo>
                <a:lnTo>
                  <a:pt x="1804654" y="1552844"/>
                </a:lnTo>
                <a:lnTo>
                  <a:pt x="1778325" y="1589104"/>
                </a:lnTo>
                <a:lnTo>
                  <a:pt x="1750422" y="1624102"/>
                </a:lnTo>
                <a:lnTo>
                  <a:pt x="1720996" y="1657784"/>
                </a:lnTo>
                <a:lnTo>
                  <a:pt x="1690100" y="1690100"/>
                </a:lnTo>
                <a:lnTo>
                  <a:pt x="1657784" y="1720996"/>
                </a:lnTo>
                <a:lnTo>
                  <a:pt x="1624102" y="1750422"/>
                </a:lnTo>
                <a:lnTo>
                  <a:pt x="1589104" y="1778325"/>
                </a:lnTo>
                <a:lnTo>
                  <a:pt x="1552844" y="1804654"/>
                </a:lnTo>
                <a:lnTo>
                  <a:pt x="1515371" y="1829356"/>
                </a:lnTo>
                <a:lnTo>
                  <a:pt x="1476740" y="1852381"/>
                </a:lnTo>
                <a:lnTo>
                  <a:pt x="1437000" y="1873675"/>
                </a:lnTo>
                <a:lnTo>
                  <a:pt x="1396205" y="1893187"/>
                </a:lnTo>
                <a:lnTo>
                  <a:pt x="1354405" y="1910866"/>
                </a:lnTo>
                <a:lnTo>
                  <a:pt x="1311654" y="1926659"/>
                </a:lnTo>
                <a:lnTo>
                  <a:pt x="1268002" y="1940514"/>
                </a:lnTo>
                <a:lnTo>
                  <a:pt x="1223502" y="1952381"/>
                </a:lnTo>
                <a:lnTo>
                  <a:pt x="1178206" y="1962206"/>
                </a:lnTo>
                <a:lnTo>
                  <a:pt x="1132165" y="1969938"/>
                </a:lnTo>
                <a:lnTo>
                  <a:pt x="1085431" y="1975525"/>
                </a:lnTo>
                <a:lnTo>
                  <a:pt x="1038056" y="1978915"/>
                </a:lnTo>
                <a:lnTo>
                  <a:pt x="990091" y="1980056"/>
                </a:lnTo>
                <a:lnTo>
                  <a:pt x="942117" y="1978915"/>
                </a:lnTo>
                <a:lnTo>
                  <a:pt x="894731" y="1975525"/>
                </a:lnTo>
                <a:lnTo>
                  <a:pt x="847988" y="1969938"/>
                </a:lnTo>
                <a:lnTo>
                  <a:pt x="801937" y="1962206"/>
                </a:lnTo>
                <a:lnTo>
                  <a:pt x="756632" y="1952381"/>
                </a:lnTo>
                <a:lnTo>
                  <a:pt x="712125" y="1940514"/>
                </a:lnTo>
                <a:lnTo>
                  <a:pt x="668466" y="1926659"/>
                </a:lnTo>
                <a:lnTo>
                  <a:pt x="625707" y="1910866"/>
                </a:lnTo>
                <a:lnTo>
                  <a:pt x="583902" y="1893187"/>
                </a:lnTo>
                <a:lnTo>
                  <a:pt x="543101" y="1873675"/>
                </a:lnTo>
                <a:lnTo>
                  <a:pt x="503356" y="1852381"/>
                </a:lnTo>
                <a:lnTo>
                  <a:pt x="464719" y="1829356"/>
                </a:lnTo>
                <a:lnTo>
                  <a:pt x="427242" y="1804654"/>
                </a:lnTo>
                <a:lnTo>
                  <a:pt x="390978" y="1778325"/>
                </a:lnTo>
                <a:lnTo>
                  <a:pt x="355976" y="1750422"/>
                </a:lnTo>
                <a:lnTo>
                  <a:pt x="322291" y="1720996"/>
                </a:lnTo>
                <a:lnTo>
                  <a:pt x="289972" y="1690100"/>
                </a:lnTo>
                <a:lnTo>
                  <a:pt x="259073" y="1657784"/>
                </a:lnTo>
                <a:lnTo>
                  <a:pt x="229645" y="1624102"/>
                </a:lnTo>
                <a:lnTo>
                  <a:pt x="201740" y="1589104"/>
                </a:lnTo>
                <a:lnTo>
                  <a:pt x="175409" y="1552844"/>
                </a:lnTo>
                <a:lnTo>
                  <a:pt x="150705" y="1515371"/>
                </a:lnTo>
                <a:lnTo>
                  <a:pt x="127680" y="1476740"/>
                </a:lnTo>
                <a:lnTo>
                  <a:pt x="106384" y="1437000"/>
                </a:lnTo>
                <a:lnTo>
                  <a:pt x="86871" y="1396205"/>
                </a:lnTo>
                <a:lnTo>
                  <a:pt x="69192" y="1354405"/>
                </a:lnTo>
                <a:lnTo>
                  <a:pt x="53398" y="1311654"/>
                </a:lnTo>
                <a:lnTo>
                  <a:pt x="39542" y="1268002"/>
                </a:lnTo>
                <a:lnTo>
                  <a:pt x="27676" y="1223502"/>
                </a:lnTo>
                <a:lnTo>
                  <a:pt x="17851" y="1178206"/>
                </a:lnTo>
                <a:lnTo>
                  <a:pt x="10118" y="1132165"/>
                </a:lnTo>
                <a:lnTo>
                  <a:pt x="4531" y="1085431"/>
                </a:lnTo>
                <a:lnTo>
                  <a:pt x="1141" y="1038056"/>
                </a:lnTo>
                <a:lnTo>
                  <a:pt x="0" y="990091"/>
                </a:lnTo>
                <a:close/>
              </a:path>
            </a:pathLst>
          </a:custGeom>
          <a:ln w="381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4" name="object 44"/>
          <p:cNvSpPr txBox="1"/>
          <p:nvPr/>
        </p:nvSpPr>
        <p:spPr>
          <a:xfrm>
            <a:off x="5202173" y="3033140"/>
            <a:ext cx="1242060" cy="711200"/>
          </a:xfrm>
          <a:prstGeom prst="rect">
            <a:avLst/>
          </a:prstGeom>
        </p:spPr>
        <p:txBody>
          <a:bodyPr vert="horz" wrap="square" lIns="0" tIns="30480" rIns="0" bIns="0" rtlCol="0">
            <a:spAutoFit/>
          </a:bodyPr>
          <a:lstStyle/>
          <a:p>
            <a:pPr marL="12700" marR="5080" lvl="0" indent="635" algn="ctr" defTabSz="914400" rtl="0" eaLnBrk="1" fontAlgn="auto" latinLnBrk="0" hangingPunct="1">
              <a:lnSpc>
                <a:spcPts val="1320"/>
              </a:lnSpc>
              <a:spcBef>
                <a:spcPts val="24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200" b="1" i="0" u="none" strike="noStrike" kern="1200" cap="none" spc="-20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PERCEPATAN  </a:t>
            </a:r>
            <a:r>
              <a:rPr kumimoji="0" sz="1200" b="1" i="0" u="none" strike="noStrike" kern="1200" cap="none" spc="-12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PEMBANGUNAN  </a:t>
            </a:r>
            <a:r>
              <a:rPr kumimoji="0" sz="1200" b="1" i="0" u="none" strike="noStrike" kern="1200" cap="none" spc="-17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PAPUA </a:t>
            </a:r>
            <a:r>
              <a:rPr kumimoji="0" sz="1200" b="1" i="0" u="none" strike="noStrike" kern="1200" cap="none" spc="-12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DAN </a:t>
            </a:r>
            <a:r>
              <a:rPr kumimoji="0" sz="1200" b="1" i="0" u="none" strike="noStrike" kern="1200" cap="none" spc="-17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PAPUA  </a:t>
            </a:r>
            <a:r>
              <a:rPr kumimoji="0" sz="1200" b="1" i="0" u="none" strike="noStrike" kern="1200" cap="none" spc="-185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BARAT</a:t>
            </a:r>
            <a:endParaRPr kumimoji="0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45" name="object 45"/>
          <p:cNvSpPr/>
          <p:nvPr/>
        </p:nvSpPr>
        <p:spPr>
          <a:xfrm>
            <a:off x="4928615" y="509016"/>
            <a:ext cx="1664208" cy="1662683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6" name="object 46"/>
          <p:cNvSpPr/>
          <p:nvPr/>
        </p:nvSpPr>
        <p:spPr>
          <a:xfrm>
            <a:off x="4990591" y="550672"/>
            <a:ext cx="1540510" cy="1540510"/>
          </a:xfrm>
          <a:custGeom>
            <a:avLst/>
            <a:gdLst/>
            <a:ahLst/>
            <a:cxnLst/>
            <a:rect l="l" t="t" r="r" b="b"/>
            <a:pathLst>
              <a:path w="1540509" h="1540510">
                <a:moveTo>
                  <a:pt x="770001" y="0"/>
                </a:moveTo>
                <a:lnTo>
                  <a:pt x="721298" y="1515"/>
                </a:lnTo>
                <a:lnTo>
                  <a:pt x="673401" y="6000"/>
                </a:lnTo>
                <a:lnTo>
                  <a:pt x="626400" y="13365"/>
                </a:lnTo>
                <a:lnTo>
                  <a:pt x="580385" y="23520"/>
                </a:lnTo>
                <a:lnTo>
                  <a:pt x="535447" y="36374"/>
                </a:lnTo>
                <a:lnTo>
                  <a:pt x="491675" y="51837"/>
                </a:lnTo>
                <a:lnTo>
                  <a:pt x="449160" y="69819"/>
                </a:lnTo>
                <a:lnTo>
                  <a:pt x="407991" y="90230"/>
                </a:lnTo>
                <a:lnTo>
                  <a:pt x="368259" y="112979"/>
                </a:lnTo>
                <a:lnTo>
                  <a:pt x="330055" y="137975"/>
                </a:lnTo>
                <a:lnTo>
                  <a:pt x="293467" y="165130"/>
                </a:lnTo>
                <a:lnTo>
                  <a:pt x="258587" y="194352"/>
                </a:lnTo>
                <a:lnTo>
                  <a:pt x="225504" y="225552"/>
                </a:lnTo>
                <a:lnTo>
                  <a:pt x="194308" y="258638"/>
                </a:lnTo>
                <a:lnTo>
                  <a:pt x="165091" y="293521"/>
                </a:lnTo>
                <a:lnTo>
                  <a:pt x="137941" y="330110"/>
                </a:lnTo>
                <a:lnTo>
                  <a:pt x="112949" y="368316"/>
                </a:lnTo>
                <a:lnTo>
                  <a:pt x="90205" y="408047"/>
                </a:lnTo>
                <a:lnTo>
                  <a:pt x="69799" y="449215"/>
                </a:lnTo>
                <a:lnTo>
                  <a:pt x="51822" y="491727"/>
                </a:lnTo>
                <a:lnTo>
                  <a:pt x="36363" y="535495"/>
                </a:lnTo>
                <a:lnTo>
                  <a:pt x="23512" y="580427"/>
                </a:lnTo>
                <a:lnTo>
                  <a:pt x="13361" y="626434"/>
                </a:lnTo>
                <a:lnTo>
                  <a:pt x="5998" y="673426"/>
                </a:lnTo>
                <a:lnTo>
                  <a:pt x="1514" y="721311"/>
                </a:lnTo>
                <a:lnTo>
                  <a:pt x="0" y="770001"/>
                </a:lnTo>
                <a:lnTo>
                  <a:pt x="1514" y="818703"/>
                </a:lnTo>
                <a:lnTo>
                  <a:pt x="5998" y="866600"/>
                </a:lnTo>
                <a:lnTo>
                  <a:pt x="13361" y="913601"/>
                </a:lnTo>
                <a:lnTo>
                  <a:pt x="23512" y="959616"/>
                </a:lnTo>
                <a:lnTo>
                  <a:pt x="36363" y="1004554"/>
                </a:lnTo>
                <a:lnTo>
                  <a:pt x="51822" y="1048326"/>
                </a:lnTo>
                <a:lnTo>
                  <a:pt x="69799" y="1090841"/>
                </a:lnTo>
                <a:lnTo>
                  <a:pt x="90205" y="1132010"/>
                </a:lnTo>
                <a:lnTo>
                  <a:pt x="112949" y="1171742"/>
                </a:lnTo>
                <a:lnTo>
                  <a:pt x="137941" y="1209946"/>
                </a:lnTo>
                <a:lnTo>
                  <a:pt x="165091" y="1246534"/>
                </a:lnTo>
                <a:lnTo>
                  <a:pt x="194308" y="1281414"/>
                </a:lnTo>
                <a:lnTo>
                  <a:pt x="225504" y="1314497"/>
                </a:lnTo>
                <a:lnTo>
                  <a:pt x="258587" y="1345693"/>
                </a:lnTo>
                <a:lnTo>
                  <a:pt x="293467" y="1374910"/>
                </a:lnTo>
                <a:lnTo>
                  <a:pt x="330055" y="1402060"/>
                </a:lnTo>
                <a:lnTo>
                  <a:pt x="368259" y="1427052"/>
                </a:lnTo>
                <a:lnTo>
                  <a:pt x="407991" y="1449796"/>
                </a:lnTo>
                <a:lnTo>
                  <a:pt x="449160" y="1470202"/>
                </a:lnTo>
                <a:lnTo>
                  <a:pt x="491675" y="1488179"/>
                </a:lnTo>
                <a:lnTo>
                  <a:pt x="535447" y="1503638"/>
                </a:lnTo>
                <a:lnTo>
                  <a:pt x="580385" y="1516489"/>
                </a:lnTo>
                <a:lnTo>
                  <a:pt x="626400" y="1526640"/>
                </a:lnTo>
                <a:lnTo>
                  <a:pt x="673401" y="1534003"/>
                </a:lnTo>
                <a:lnTo>
                  <a:pt x="721298" y="1538487"/>
                </a:lnTo>
                <a:lnTo>
                  <a:pt x="770001" y="1540002"/>
                </a:lnTo>
                <a:lnTo>
                  <a:pt x="818690" y="1538487"/>
                </a:lnTo>
                <a:lnTo>
                  <a:pt x="866575" y="1534003"/>
                </a:lnTo>
                <a:lnTo>
                  <a:pt x="913567" y="1526640"/>
                </a:lnTo>
                <a:lnTo>
                  <a:pt x="959574" y="1516489"/>
                </a:lnTo>
                <a:lnTo>
                  <a:pt x="1004506" y="1503638"/>
                </a:lnTo>
                <a:lnTo>
                  <a:pt x="1048274" y="1488179"/>
                </a:lnTo>
                <a:lnTo>
                  <a:pt x="1090786" y="1470202"/>
                </a:lnTo>
                <a:lnTo>
                  <a:pt x="1131954" y="1449796"/>
                </a:lnTo>
                <a:lnTo>
                  <a:pt x="1171685" y="1427052"/>
                </a:lnTo>
                <a:lnTo>
                  <a:pt x="1209891" y="1402060"/>
                </a:lnTo>
                <a:lnTo>
                  <a:pt x="1246480" y="1374910"/>
                </a:lnTo>
                <a:lnTo>
                  <a:pt x="1281363" y="1345693"/>
                </a:lnTo>
                <a:lnTo>
                  <a:pt x="1314450" y="1314497"/>
                </a:lnTo>
                <a:lnTo>
                  <a:pt x="1345649" y="1281414"/>
                </a:lnTo>
                <a:lnTo>
                  <a:pt x="1374871" y="1246534"/>
                </a:lnTo>
                <a:lnTo>
                  <a:pt x="1402026" y="1209946"/>
                </a:lnTo>
                <a:lnTo>
                  <a:pt x="1427022" y="1171742"/>
                </a:lnTo>
                <a:lnTo>
                  <a:pt x="1449771" y="1132010"/>
                </a:lnTo>
                <a:lnTo>
                  <a:pt x="1470182" y="1090841"/>
                </a:lnTo>
                <a:lnTo>
                  <a:pt x="1488164" y="1048326"/>
                </a:lnTo>
                <a:lnTo>
                  <a:pt x="1503627" y="1004554"/>
                </a:lnTo>
                <a:lnTo>
                  <a:pt x="1516481" y="959616"/>
                </a:lnTo>
                <a:lnTo>
                  <a:pt x="1526636" y="913601"/>
                </a:lnTo>
                <a:lnTo>
                  <a:pt x="1534001" y="866600"/>
                </a:lnTo>
                <a:lnTo>
                  <a:pt x="1538486" y="818703"/>
                </a:lnTo>
                <a:lnTo>
                  <a:pt x="1540002" y="770001"/>
                </a:lnTo>
                <a:lnTo>
                  <a:pt x="1538486" y="721311"/>
                </a:lnTo>
                <a:lnTo>
                  <a:pt x="1534001" y="673426"/>
                </a:lnTo>
                <a:lnTo>
                  <a:pt x="1526636" y="626434"/>
                </a:lnTo>
                <a:lnTo>
                  <a:pt x="1516481" y="580427"/>
                </a:lnTo>
                <a:lnTo>
                  <a:pt x="1503627" y="535495"/>
                </a:lnTo>
                <a:lnTo>
                  <a:pt x="1488164" y="491727"/>
                </a:lnTo>
                <a:lnTo>
                  <a:pt x="1470182" y="449215"/>
                </a:lnTo>
                <a:lnTo>
                  <a:pt x="1449771" y="408047"/>
                </a:lnTo>
                <a:lnTo>
                  <a:pt x="1427022" y="368316"/>
                </a:lnTo>
                <a:lnTo>
                  <a:pt x="1402026" y="330110"/>
                </a:lnTo>
                <a:lnTo>
                  <a:pt x="1374871" y="293521"/>
                </a:lnTo>
                <a:lnTo>
                  <a:pt x="1345649" y="258638"/>
                </a:lnTo>
                <a:lnTo>
                  <a:pt x="1314450" y="225552"/>
                </a:lnTo>
                <a:lnTo>
                  <a:pt x="1281363" y="194352"/>
                </a:lnTo>
                <a:lnTo>
                  <a:pt x="1246480" y="165130"/>
                </a:lnTo>
                <a:lnTo>
                  <a:pt x="1209891" y="137975"/>
                </a:lnTo>
                <a:lnTo>
                  <a:pt x="1171685" y="112979"/>
                </a:lnTo>
                <a:lnTo>
                  <a:pt x="1131954" y="90230"/>
                </a:lnTo>
                <a:lnTo>
                  <a:pt x="1090786" y="69819"/>
                </a:lnTo>
                <a:lnTo>
                  <a:pt x="1048274" y="51837"/>
                </a:lnTo>
                <a:lnTo>
                  <a:pt x="1004506" y="36374"/>
                </a:lnTo>
                <a:lnTo>
                  <a:pt x="959574" y="23520"/>
                </a:lnTo>
                <a:lnTo>
                  <a:pt x="913567" y="13365"/>
                </a:lnTo>
                <a:lnTo>
                  <a:pt x="866575" y="6000"/>
                </a:lnTo>
                <a:lnTo>
                  <a:pt x="818690" y="1515"/>
                </a:lnTo>
                <a:lnTo>
                  <a:pt x="770001" y="0"/>
                </a:lnTo>
                <a:close/>
              </a:path>
            </a:pathLst>
          </a:custGeom>
          <a:solidFill>
            <a:srgbClr val="8063A1"/>
          </a:solid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7" name="object 47"/>
          <p:cNvSpPr/>
          <p:nvPr/>
        </p:nvSpPr>
        <p:spPr>
          <a:xfrm>
            <a:off x="4990591" y="550672"/>
            <a:ext cx="1540510" cy="1540510"/>
          </a:xfrm>
          <a:custGeom>
            <a:avLst/>
            <a:gdLst/>
            <a:ahLst/>
            <a:cxnLst/>
            <a:rect l="l" t="t" r="r" b="b"/>
            <a:pathLst>
              <a:path w="1540509" h="1540510">
                <a:moveTo>
                  <a:pt x="0" y="770001"/>
                </a:moveTo>
                <a:lnTo>
                  <a:pt x="1514" y="721311"/>
                </a:lnTo>
                <a:lnTo>
                  <a:pt x="5998" y="673426"/>
                </a:lnTo>
                <a:lnTo>
                  <a:pt x="13361" y="626434"/>
                </a:lnTo>
                <a:lnTo>
                  <a:pt x="23512" y="580427"/>
                </a:lnTo>
                <a:lnTo>
                  <a:pt x="36363" y="535495"/>
                </a:lnTo>
                <a:lnTo>
                  <a:pt x="51822" y="491727"/>
                </a:lnTo>
                <a:lnTo>
                  <a:pt x="69799" y="449215"/>
                </a:lnTo>
                <a:lnTo>
                  <a:pt x="90205" y="408047"/>
                </a:lnTo>
                <a:lnTo>
                  <a:pt x="112949" y="368316"/>
                </a:lnTo>
                <a:lnTo>
                  <a:pt x="137941" y="330110"/>
                </a:lnTo>
                <a:lnTo>
                  <a:pt x="165091" y="293521"/>
                </a:lnTo>
                <a:lnTo>
                  <a:pt x="194308" y="258638"/>
                </a:lnTo>
                <a:lnTo>
                  <a:pt x="225504" y="225552"/>
                </a:lnTo>
                <a:lnTo>
                  <a:pt x="258587" y="194352"/>
                </a:lnTo>
                <a:lnTo>
                  <a:pt x="293467" y="165130"/>
                </a:lnTo>
                <a:lnTo>
                  <a:pt x="330055" y="137975"/>
                </a:lnTo>
                <a:lnTo>
                  <a:pt x="368259" y="112979"/>
                </a:lnTo>
                <a:lnTo>
                  <a:pt x="407991" y="90230"/>
                </a:lnTo>
                <a:lnTo>
                  <a:pt x="449160" y="69819"/>
                </a:lnTo>
                <a:lnTo>
                  <a:pt x="491675" y="51837"/>
                </a:lnTo>
                <a:lnTo>
                  <a:pt x="535447" y="36374"/>
                </a:lnTo>
                <a:lnTo>
                  <a:pt x="580385" y="23520"/>
                </a:lnTo>
                <a:lnTo>
                  <a:pt x="626400" y="13365"/>
                </a:lnTo>
                <a:lnTo>
                  <a:pt x="673401" y="6000"/>
                </a:lnTo>
                <a:lnTo>
                  <a:pt x="721298" y="1515"/>
                </a:lnTo>
                <a:lnTo>
                  <a:pt x="770001" y="0"/>
                </a:lnTo>
                <a:lnTo>
                  <a:pt x="818690" y="1515"/>
                </a:lnTo>
                <a:lnTo>
                  <a:pt x="866575" y="6000"/>
                </a:lnTo>
                <a:lnTo>
                  <a:pt x="913567" y="13365"/>
                </a:lnTo>
                <a:lnTo>
                  <a:pt x="959574" y="23520"/>
                </a:lnTo>
                <a:lnTo>
                  <a:pt x="1004506" y="36374"/>
                </a:lnTo>
                <a:lnTo>
                  <a:pt x="1048274" y="51837"/>
                </a:lnTo>
                <a:lnTo>
                  <a:pt x="1090786" y="69819"/>
                </a:lnTo>
                <a:lnTo>
                  <a:pt x="1131954" y="90230"/>
                </a:lnTo>
                <a:lnTo>
                  <a:pt x="1171685" y="112979"/>
                </a:lnTo>
                <a:lnTo>
                  <a:pt x="1209891" y="137975"/>
                </a:lnTo>
                <a:lnTo>
                  <a:pt x="1246480" y="165130"/>
                </a:lnTo>
                <a:lnTo>
                  <a:pt x="1281363" y="194352"/>
                </a:lnTo>
                <a:lnTo>
                  <a:pt x="1314450" y="225551"/>
                </a:lnTo>
                <a:lnTo>
                  <a:pt x="1345649" y="258638"/>
                </a:lnTo>
                <a:lnTo>
                  <a:pt x="1374871" y="293521"/>
                </a:lnTo>
                <a:lnTo>
                  <a:pt x="1402026" y="330110"/>
                </a:lnTo>
                <a:lnTo>
                  <a:pt x="1427022" y="368316"/>
                </a:lnTo>
                <a:lnTo>
                  <a:pt x="1449771" y="408047"/>
                </a:lnTo>
                <a:lnTo>
                  <a:pt x="1470182" y="449215"/>
                </a:lnTo>
                <a:lnTo>
                  <a:pt x="1488164" y="491727"/>
                </a:lnTo>
                <a:lnTo>
                  <a:pt x="1503627" y="535495"/>
                </a:lnTo>
                <a:lnTo>
                  <a:pt x="1516481" y="580427"/>
                </a:lnTo>
                <a:lnTo>
                  <a:pt x="1526636" y="626434"/>
                </a:lnTo>
                <a:lnTo>
                  <a:pt x="1534001" y="673426"/>
                </a:lnTo>
                <a:lnTo>
                  <a:pt x="1538486" y="721311"/>
                </a:lnTo>
                <a:lnTo>
                  <a:pt x="1540002" y="770001"/>
                </a:lnTo>
                <a:lnTo>
                  <a:pt x="1538486" y="818703"/>
                </a:lnTo>
                <a:lnTo>
                  <a:pt x="1534001" y="866600"/>
                </a:lnTo>
                <a:lnTo>
                  <a:pt x="1526636" y="913601"/>
                </a:lnTo>
                <a:lnTo>
                  <a:pt x="1516481" y="959616"/>
                </a:lnTo>
                <a:lnTo>
                  <a:pt x="1503627" y="1004554"/>
                </a:lnTo>
                <a:lnTo>
                  <a:pt x="1488164" y="1048326"/>
                </a:lnTo>
                <a:lnTo>
                  <a:pt x="1470182" y="1090841"/>
                </a:lnTo>
                <a:lnTo>
                  <a:pt x="1449771" y="1132010"/>
                </a:lnTo>
                <a:lnTo>
                  <a:pt x="1427022" y="1171742"/>
                </a:lnTo>
                <a:lnTo>
                  <a:pt x="1402026" y="1209946"/>
                </a:lnTo>
                <a:lnTo>
                  <a:pt x="1374871" y="1246534"/>
                </a:lnTo>
                <a:lnTo>
                  <a:pt x="1345649" y="1281414"/>
                </a:lnTo>
                <a:lnTo>
                  <a:pt x="1314450" y="1314497"/>
                </a:lnTo>
                <a:lnTo>
                  <a:pt x="1281363" y="1345693"/>
                </a:lnTo>
                <a:lnTo>
                  <a:pt x="1246480" y="1374910"/>
                </a:lnTo>
                <a:lnTo>
                  <a:pt x="1209891" y="1402060"/>
                </a:lnTo>
                <a:lnTo>
                  <a:pt x="1171685" y="1427052"/>
                </a:lnTo>
                <a:lnTo>
                  <a:pt x="1131954" y="1449796"/>
                </a:lnTo>
                <a:lnTo>
                  <a:pt x="1090786" y="1470202"/>
                </a:lnTo>
                <a:lnTo>
                  <a:pt x="1048274" y="1488179"/>
                </a:lnTo>
                <a:lnTo>
                  <a:pt x="1004506" y="1503638"/>
                </a:lnTo>
                <a:lnTo>
                  <a:pt x="959574" y="1516489"/>
                </a:lnTo>
                <a:lnTo>
                  <a:pt x="913567" y="1526640"/>
                </a:lnTo>
                <a:lnTo>
                  <a:pt x="866575" y="1534003"/>
                </a:lnTo>
                <a:lnTo>
                  <a:pt x="818690" y="1538487"/>
                </a:lnTo>
                <a:lnTo>
                  <a:pt x="770001" y="1540002"/>
                </a:lnTo>
                <a:lnTo>
                  <a:pt x="721298" y="1538487"/>
                </a:lnTo>
                <a:lnTo>
                  <a:pt x="673401" y="1534003"/>
                </a:lnTo>
                <a:lnTo>
                  <a:pt x="626400" y="1526640"/>
                </a:lnTo>
                <a:lnTo>
                  <a:pt x="580385" y="1516489"/>
                </a:lnTo>
                <a:lnTo>
                  <a:pt x="535447" y="1503638"/>
                </a:lnTo>
                <a:lnTo>
                  <a:pt x="491675" y="1488179"/>
                </a:lnTo>
                <a:lnTo>
                  <a:pt x="449160" y="1470202"/>
                </a:lnTo>
                <a:lnTo>
                  <a:pt x="407991" y="1449796"/>
                </a:lnTo>
                <a:lnTo>
                  <a:pt x="368259" y="1427052"/>
                </a:lnTo>
                <a:lnTo>
                  <a:pt x="330055" y="1402060"/>
                </a:lnTo>
                <a:lnTo>
                  <a:pt x="293467" y="1374910"/>
                </a:lnTo>
                <a:lnTo>
                  <a:pt x="258587" y="1345693"/>
                </a:lnTo>
                <a:lnTo>
                  <a:pt x="225504" y="1314497"/>
                </a:lnTo>
                <a:lnTo>
                  <a:pt x="194308" y="1281414"/>
                </a:lnTo>
                <a:lnTo>
                  <a:pt x="165091" y="1246534"/>
                </a:lnTo>
                <a:lnTo>
                  <a:pt x="137941" y="1209946"/>
                </a:lnTo>
                <a:lnTo>
                  <a:pt x="112949" y="1171742"/>
                </a:lnTo>
                <a:lnTo>
                  <a:pt x="90205" y="1132010"/>
                </a:lnTo>
                <a:lnTo>
                  <a:pt x="69799" y="1090841"/>
                </a:lnTo>
                <a:lnTo>
                  <a:pt x="51822" y="1048326"/>
                </a:lnTo>
                <a:lnTo>
                  <a:pt x="36363" y="1004554"/>
                </a:lnTo>
                <a:lnTo>
                  <a:pt x="23512" y="959616"/>
                </a:lnTo>
                <a:lnTo>
                  <a:pt x="13361" y="913601"/>
                </a:lnTo>
                <a:lnTo>
                  <a:pt x="5998" y="866600"/>
                </a:lnTo>
                <a:lnTo>
                  <a:pt x="1514" y="818703"/>
                </a:lnTo>
                <a:lnTo>
                  <a:pt x="0" y="770001"/>
                </a:lnTo>
                <a:close/>
              </a:path>
            </a:pathLst>
          </a:custGeom>
          <a:ln w="381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8" name="object 48"/>
          <p:cNvSpPr txBox="1"/>
          <p:nvPr/>
        </p:nvSpPr>
        <p:spPr>
          <a:xfrm>
            <a:off x="5221604" y="1100073"/>
            <a:ext cx="1080770" cy="414020"/>
          </a:xfrm>
          <a:prstGeom prst="rect">
            <a:avLst/>
          </a:prstGeom>
        </p:spPr>
        <p:txBody>
          <a:bodyPr vert="horz" wrap="square" lIns="0" tIns="24130" rIns="0" bIns="0" rtlCol="0">
            <a:spAutoFit/>
          </a:bodyPr>
          <a:lstStyle/>
          <a:p>
            <a:pPr marL="109855" marR="5080" lvl="0" indent="-97790" algn="l" defTabSz="914400" rtl="0" eaLnBrk="1" fontAlgn="auto" latinLnBrk="0" hangingPunct="1">
              <a:lnSpc>
                <a:spcPct val="91700"/>
              </a:lnSpc>
              <a:spcBef>
                <a:spcPts val="19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900" b="0" i="0" u="none" strike="noStrike" kern="1200" cap="none" spc="-45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Peningkatan </a:t>
            </a:r>
            <a:r>
              <a:rPr kumimoji="0" sz="900" b="0" i="0" u="none" strike="noStrike" kern="1200" cap="none" spc="-75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akses</a:t>
            </a:r>
            <a:r>
              <a:rPr kumimoji="0" sz="900" b="0" i="0" u="none" strike="noStrike" kern="1200" cap="none" spc="-11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sz="900" b="0" i="0" u="none" strike="noStrike" kern="1200" cap="none" spc="-45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dan  </a:t>
            </a:r>
            <a:r>
              <a:rPr kumimoji="0" sz="900" b="0" i="0" u="none" strike="noStrike" kern="1200" cap="none" spc="-35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kualitas </a:t>
            </a:r>
            <a:r>
              <a:rPr kumimoji="0" sz="900" b="0" i="0" u="none" strike="noStrike" kern="1200" cap="none" spc="-45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pelayanan  </a:t>
            </a:r>
            <a:r>
              <a:rPr kumimoji="0" sz="900" b="0" i="0" u="none" strike="noStrike" kern="1200" cap="none" spc="-5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kesehatan </a:t>
            </a:r>
            <a:r>
              <a:rPr kumimoji="0" sz="900" b="0" i="0" u="none" strike="noStrike" kern="1200" cap="none" spc="-45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dan</a:t>
            </a:r>
            <a:r>
              <a:rPr kumimoji="0" sz="900" b="0" i="0" u="none" strike="noStrike" kern="1200" cap="none" spc="-35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sz="900" b="0" i="0" u="none" strike="noStrike" kern="1200" cap="none" spc="-45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gizi</a:t>
            </a:r>
            <a:endParaRPr kumimoji="0" sz="9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49" name="object 49"/>
          <p:cNvSpPr/>
          <p:nvPr/>
        </p:nvSpPr>
        <p:spPr>
          <a:xfrm>
            <a:off x="7045452" y="2356104"/>
            <a:ext cx="1560576" cy="1560576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0" name="object 50"/>
          <p:cNvSpPr/>
          <p:nvPr/>
        </p:nvSpPr>
        <p:spPr>
          <a:xfrm>
            <a:off x="7106793" y="2397251"/>
            <a:ext cx="1437640" cy="1437640"/>
          </a:xfrm>
          <a:custGeom>
            <a:avLst/>
            <a:gdLst/>
            <a:ahLst/>
            <a:cxnLst/>
            <a:rect l="l" t="t" r="r" b="b"/>
            <a:pathLst>
              <a:path w="1437640" h="1437639">
                <a:moveTo>
                  <a:pt x="718565" y="0"/>
                </a:moveTo>
                <a:lnTo>
                  <a:pt x="671317" y="1528"/>
                </a:lnTo>
                <a:lnTo>
                  <a:pt x="624885" y="6052"/>
                </a:lnTo>
                <a:lnTo>
                  <a:pt x="579364" y="13475"/>
                </a:lnTo>
                <a:lnTo>
                  <a:pt x="534849" y="23704"/>
                </a:lnTo>
                <a:lnTo>
                  <a:pt x="491435" y="36643"/>
                </a:lnTo>
                <a:lnTo>
                  <a:pt x="449215" y="52197"/>
                </a:lnTo>
                <a:lnTo>
                  <a:pt x="408285" y="70271"/>
                </a:lnTo>
                <a:lnTo>
                  <a:pt x="368740" y="90772"/>
                </a:lnTo>
                <a:lnTo>
                  <a:pt x="330673" y="113604"/>
                </a:lnTo>
                <a:lnTo>
                  <a:pt x="294180" y="138671"/>
                </a:lnTo>
                <a:lnTo>
                  <a:pt x="259356" y="165880"/>
                </a:lnTo>
                <a:lnTo>
                  <a:pt x="226294" y="195136"/>
                </a:lnTo>
                <a:lnTo>
                  <a:pt x="195091" y="226344"/>
                </a:lnTo>
                <a:lnTo>
                  <a:pt x="165839" y="259408"/>
                </a:lnTo>
                <a:lnTo>
                  <a:pt x="138635" y="294235"/>
                </a:lnTo>
                <a:lnTo>
                  <a:pt x="113572" y="330729"/>
                </a:lnTo>
                <a:lnTo>
                  <a:pt x="90745" y="368796"/>
                </a:lnTo>
                <a:lnTo>
                  <a:pt x="70250" y="408340"/>
                </a:lnTo>
                <a:lnTo>
                  <a:pt x="52180" y="449268"/>
                </a:lnTo>
                <a:lnTo>
                  <a:pt x="36630" y="491483"/>
                </a:lnTo>
                <a:lnTo>
                  <a:pt x="23696" y="534892"/>
                </a:lnTo>
                <a:lnTo>
                  <a:pt x="13471" y="579400"/>
                </a:lnTo>
                <a:lnTo>
                  <a:pt x="6050" y="624911"/>
                </a:lnTo>
                <a:lnTo>
                  <a:pt x="1528" y="671331"/>
                </a:lnTo>
                <a:lnTo>
                  <a:pt x="0" y="718565"/>
                </a:lnTo>
                <a:lnTo>
                  <a:pt x="1528" y="765814"/>
                </a:lnTo>
                <a:lnTo>
                  <a:pt x="6050" y="812248"/>
                </a:lnTo>
                <a:lnTo>
                  <a:pt x="13471" y="857772"/>
                </a:lnTo>
                <a:lnTo>
                  <a:pt x="23696" y="902290"/>
                </a:lnTo>
                <a:lnTo>
                  <a:pt x="36630" y="945710"/>
                </a:lnTo>
                <a:lnTo>
                  <a:pt x="52180" y="987934"/>
                </a:lnTo>
                <a:lnTo>
                  <a:pt x="70250" y="1028870"/>
                </a:lnTo>
                <a:lnTo>
                  <a:pt x="90745" y="1068422"/>
                </a:lnTo>
                <a:lnTo>
                  <a:pt x="113572" y="1106495"/>
                </a:lnTo>
                <a:lnTo>
                  <a:pt x="138635" y="1142995"/>
                </a:lnTo>
                <a:lnTo>
                  <a:pt x="165839" y="1177827"/>
                </a:lnTo>
                <a:lnTo>
                  <a:pt x="195091" y="1210896"/>
                </a:lnTo>
                <a:lnTo>
                  <a:pt x="226294" y="1242108"/>
                </a:lnTo>
                <a:lnTo>
                  <a:pt x="259356" y="1271367"/>
                </a:lnTo>
                <a:lnTo>
                  <a:pt x="294180" y="1298579"/>
                </a:lnTo>
                <a:lnTo>
                  <a:pt x="330673" y="1323649"/>
                </a:lnTo>
                <a:lnTo>
                  <a:pt x="368740" y="1346482"/>
                </a:lnTo>
                <a:lnTo>
                  <a:pt x="408285" y="1366984"/>
                </a:lnTo>
                <a:lnTo>
                  <a:pt x="449215" y="1385060"/>
                </a:lnTo>
                <a:lnTo>
                  <a:pt x="491435" y="1400614"/>
                </a:lnTo>
                <a:lnTo>
                  <a:pt x="534849" y="1413554"/>
                </a:lnTo>
                <a:lnTo>
                  <a:pt x="579364" y="1423782"/>
                </a:lnTo>
                <a:lnTo>
                  <a:pt x="624885" y="1431206"/>
                </a:lnTo>
                <a:lnTo>
                  <a:pt x="671317" y="1435730"/>
                </a:lnTo>
                <a:lnTo>
                  <a:pt x="718565" y="1437259"/>
                </a:lnTo>
                <a:lnTo>
                  <a:pt x="765814" y="1435730"/>
                </a:lnTo>
                <a:lnTo>
                  <a:pt x="812246" y="1431206"/>
                </a:lnTo>
                <a:lnTo>
                  <a:pt x="857767" y="1423782"/>
                </a:lnTo>
                <a:lnTo>
                  <a:pt x="902282" y="1413554"/>
                </a:lnTo>
                <a:lnTo>
                  <a:pt x="945696" y="1400614"/>
                </a:lnTo>
                <a:lnTo>
                  <a:pt x="987916" y="1385060"/>
                </a:lnTo>
                <a:lnTo>
                  <a:pt x="1028846" y="1366984"/>
                </a:lnTo>
                <a:lnTo>
                  <a:pt x="1068391" y="1346482"/>
                </a:lnTo>
                <a:lnTo>
                  <a:pt x="1106458" y="1323649"/>
                </a:lnTo>
                <a:lnTo>
                  <a:pt x="1142951" y="1298579"/>
                </a:lnTo>
                <a:lnTo>
                  <a:pt x="1177775" y="1271367"/>
                </a:lnTo>
                <a:lnTo>
                  <a:pt x="1210837" y="1242108"/>
                </a:lnTo>
                <a:lnTo>
                  <a:pt x="1242040" y="1210896"/>
                </a:lnTo>
                <a:lnTo>
                  <a:pt x="1271292" y="1177827"/>
                </a:lnTo>
                <a:lnTo>
                  <a:pt x="1298496" y="1142995"/>
                </a:lnTo>
                <a:lnTo>
                  <a:pt x="1323559" y="1106495"/>
                </a:lnTo>
                <a:lnTo>
                  <a:pt x="1346386" y="1068422"/>
                </a:lnTo>
                <a:lnTo>
                  <a:pt x="1366881" y="1028870"/>
                </a:lnTo>
                <a:lnTo>
                  <a:pt x="1384951" y="987934"/>
                </a:lnTo>
                <a:lnTo>
                  <a:pt x="1400501" y="945710"/>
                </a:lnTo>
                <a:lnTo>
                  <a:pt x="1413435" y="902290"/>
                </a:lnTo>
                <a:lnTo>
                  <a:pt x="1423660" y="857772"/>
                </a:lnTo>
                <a:lnTo>
                  <a:pt x="1431081" y="812248"/>
                </a:lnTo>
                <a:lnTo>
                  <a:pt x="1435603" y="765814"/>
                </a:lnTo>
                <a:lnTo>
                  <a:pt x="1437131" y="718565"/>
                </a:lnTo>
                <a:lnTo>
                  <a:pt x="1435603" y="671331"/>
                </a:lnTo>
                <a:lnTo>
                  <a:pt x="1431081" y="624911"/>
                </a:lnTo>
                <a:lnTo>
                  <a:pt x="1423660" y="579400"/>
                </a:lnTo>
                <a:lnTo>
                  <a:pt x="1413435" y="534892"/>
                </a:lnTo>
                <a:lnTo>
                  <a:pt x="1400501" y="491483"/>
                </a:lnTo>
                <a:lnTo>
                  <a:pt x="1384951" y="449268"/>
                </a:lnTo>
                <a:lnTo>
                  <a:pt x="1366881" y="408340"/>
                </a:lnTo>
                <a:lnTo>
                  <a:pt x="1346386" y="368796"/>
                </a:lnTo>
                <a:lnTo>
                  <a:pt x="1323559" y="330729"/>
                </a:lnTo>
                <a:lnTo>
                  <a:pt x="1298496" y="294235"/>
                </a:lnTo>
                <a:lnTo>
                  <a:pt x="1271292" y="259408"/>
                </a:lnTo>
                <a:lnTo>
                  <a:pt x="1242040" y="226344"/>
                </a:lnTo>
                <a:lnTo>
                  <a:pt x="1210837" y="195136"/>
                </a:lnTo>
                <a:lnTo>
                  <a:pt x="1177775" y="165880"/>
                </a:lnTo>
                <a:lnTo>
                  <a:pt x="1142951" y="138671"/>
                </a:lnTo>
                <a:lnTo>
                  <a:pt x="1106458" y="113604"/>
                </a:lnTo>
                <a:lnTo>
                  <a:pt x="1068391" y="90772"/>
                </a:lnTo>
                <a:lnTo>
                  <a:pt x="1028846" y="70271"/>
                </a:lnTo>
                <a:lnTo>
                  <a:pt x="987916" y="52197"/>
                </a:lnTo>
                <a:lnTo>
                  <a:pt x="945696" y="36643"/>
                </a:lnTo>
                <a:lnTo>
                  <a:pt x="902282" y="23704"/>
                </a:lnTo>
                <a:lnTo>
                  <a:pt x="857767" y="13475"/>
                </a:lnTo>
                <a:lnTo>
                  <a:pt x="812246" y="6052"/>
                </a:lnTo>
                <a:lnTo>
                  <a:pt x="765814" y="1528"/>
                </a:lnTo>
                <a:lnTo>
                  <a:pt x="718565" y="0"/>
                </a:lnTo>
                <a:close/>
              </a:path>
            </a:pathLst>
          </a:custGeom>
          <a:solidFill>
            <a:srgbClr val="685DAB"/>
          </a:solid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1" name="object 51"/>
          <p:cNvSpPr/>
          <p:nvPr/>
        </p:nvSpPr>
        <p:spPr>
          <a:xfrm>
            <a:off x="7106793" y="2397251"/>
            <a:ext cx="1437640" cy="1437640"/>
          </a:xfrm>
          <a:custGeom>
            <a:avLst/>
            <a:gdLst/>
            <a:ahLst/>
            <a:cxnLst/>
            <a:rect l="l" t="t" r="r" b="b"/>
            <a:pathLst>
              <a:path w="1437640" h="1437639">
                <a:moveTo>
                  <a:pt x="0" y="718565"/>
                </a:moveTo>
                <a:lnTo>
                  <a:pt x="1528" y="671331"/>
                </a:lnTo>
                <a:lnTo>
                  <a:pt x="6050" y="624911"/>
                </a:lnTo>
                <a:lnTo>
                  <a:pt x="13471" y="579400"/>
                </a:lnTo>
                <a:lnTo>
                  <a:pt x="23696" y="534892"/>
                </a:lnTo>
                <a:lnTo>
                  <a:pt x="36630" y="491483"/>
                </a:lnTo>
                <a:lnTo>
                  <a:pt x="52180" y="449268"/>
                </a:lnTo>
                <a:lnTo>
                  <a:pt x="70250" y="408340"/>
                </a:lnTo>
                <a:lnTo>
                  <a:pt x="90745" y="368796"/>
                </a:lnTo>
                <a:lnTo>
                  <a:pt x="113572" y="330729"/>
                </a:lnTo>
                <a:lnTo>
                  <a:pt x="138635" y="294235"/>
                </a:lnTo>
                <a:lnTo>
                  <a:pt x="165839" y="259408"/>
                </a:lnTo>
                <a:lnTo>
                  <a:pt x="195091" y="226344"/>
                </a:lnTo>
                <a:lnTo>
                  <a:pt x="226294" y="195136"/>
                </a:lnTo>
                <a:lnTo>
                  <a:pt x="259356" y="165880"/>
                </a:lnTo>
                <a:lnTo>
                  <a:pt x="294180" y="138671"/>
                </a:lnTo>
                <a:lnTo>
                  <a:pt x="330673" y="113604"/>
                </a:lnTo>
                <a:lnTo>
                  <a:pt x="368740" y="90772"/>
                </a:lnTo>
                <a:lnTo>
                  <a:pt x="408285" y="70271"/>
                </a:lnTo>
                <a:lnTo>
                  <a:pt x="449215" y="52197"/>
                </a:lnTo>
                <a:lnTo>
                  <a:pt x="491435" y="36643"/>
                </a:lnTo>
                <a:lnTo>
                  <a:pt x="534849" y="23704"/>
                </a:lnTo>
                <a:lnTo>
                  <a:pt x="579364" y="13475"/>
                </a:lnTo>
                <a:lnTo>
                  <a:pt x="624885" y="6052"/>
                </a:lnTo>
                <a:lnTo>
                  <a:pt x="671317" y="1528"/>
                </a:lnTo>
                <a:lnTo>
                  <a:pt x="718565" y="0"/>
                </a:lnTo>
                <a:lnTo>
                  <a:pt x="765814" y="1528"/>
                </a:lnTo>
                <a:lnTo>
                  <a:pt x="812246" y="6052"/>
                </a:lnTo>
                <a:lnTo>
                  <a:pt x="857767" y="13475"/>
                </a:lnTo>
                <a:lnTo>
                  <a:pt x="902282" y="23704"/>
                </a:lnTo>
                <a:lnTo>
                  <a:pt x="945696" y="36643"/>
                </a:lnTo>
                <a:lnTo>
                  <a:pt x="987916" y="52197"/>
                </a:lnTo>
                <a:lnTo>
                  <a:pt x="1028846" y="70271"/>
                </a:lnTo>
                <a:lnTo>
                  <a:pt x="1068391" y="90772"/>
                </a:lnTo>
                <a:lnTo>
                  <a:pt x="1106458" y="113604"/>
                </a:lnTo>
                <a:lnTo>
                  <a:pt x="1142951" y="138671"/>
                </a:lnTo>
                <a:lnTo>
                  <a:pt x="1177775" y="165880"/>
                </a:lnTo>
                <a:lnTo>
                  <a:pt x="1210837" y="195136"/>
                </a:lnTo>
                <a:lnTo>
                  <a:pt x="1242040" y="226344"/>
                </a:lnTo>
                <a:lnTo>
                  <a:pt x="1271292" y="259408"/>
                </a:lnTo>
                <a:lnTo>
                  <a:pt x="1298496" y="294235"/>
                </a:lnTo>
                <a:lnTo>
                  <a:pt x="1323559" y="330729"/>
                </a:lnTo>
                <a:lnTo>
                  <a:pt x="1346386" y="368796"/>
                </a:lnTo>
                <a:lnTo>
                  <a:pt x="1366881" y="408340"/>
                </a:lnTo>
                <a:lnTo>
                  <a:pt x="1384951" y="449268"/>
                </a:lnTo>
                <a:lnTo>
                  <a:pt x="1400501" y="491483"/>
                </a:lnTo>
                <a:lnTo>
                  <a:pt x="1413435" y="534892"/>
                </a:lnTo>
                <a:lnTo>
                  <a:pt x="1423660" y="579400"/>
                </a:lnTo>
                <a:lnTo>
                  <a:pt x="1431081" y="624911"/>
                </a:lnTo>
                <a:lnTo>
                  <a:pt x="1435603" y="671331"/>
                </a:lnTo>
                <a:lnTo>
                  <a:pt x="1437131" y="718565"/>
                </a:lnTo>
                <a:lnTo>
                  <a:pt x="1435603" y="765814"/>
                </a:lnTo>
                <a:lnTo>
                  <a:pt x="1431081" y="812248"/>
                </a:lnTo>
                <a:lnTo>
                  <a:pt x="1423660" y="857772"/>
                </a:lnTo>
                <a:lnTo>
                  <a:pt x="1413435" y="902290"/>
                </a:lnTo>
                <a:lnTo>
                  <a:pt x="1400501" y="945710"/>
                </a:lnTo>
                <a:lnTo>
                  <a:pt x="1384951" y="987934"/>
                </a:lnTo>
                <a:lnTo>
                  <a:pt x="1366881" y="1028870"/>
                </a:lnTo>
                <a:lnTo>
                  <a:pt x="1346386" y="1068422"/>
                </a:lnTo>
                <a:lnTo>
                  <a:pt x="1323559" y="1106495"/>
                </a:lnTo>
                <a:lnTo>
                  <a:pt x="1298496" y="1142995"/>
                </a:lnTo>
                <a:lnTo>
                  <a:pt x="1271292" y="1177827"/>
                </a:lnTo>
                <a:lnTo>
                  <a:pt x="1242040" y="1210896"/>
                </a:lnTo>
                <a:lnTo>
                  <a:pt x="1210837" y="1242108"/>
                </a:lnTo>
                <a:lnTo>
                  <a:pt x="1177775" y="1271367"/>
                </a:lnTo>
                <a:lnTo>
                  <a:pt x="1142951" y="1298579"/>
                </a:lnTo>
                <a:lnTo>
                  <a:pt x="1106458" y="1323649"/>
                </a:lnTo>
                <a:lnTo>
                  <a:pt x="1068391" y="1346482"/>
                </a:lnTo>
                <a:lnTo>
                  <a:pt x="1028846" y="1366984"/>
                </a:lnTo>
                <a:lnTo>
                  <a:pt x="987916" y="1385060"/>
                </a:lnTo>
                <a:lnTo>
                  <a:pt x="945696" y="1400614"/>
                </a:lnTo>
                <a:lnTo>
                  <a:pt x="902282" y="1413554"/>
                </a:lnTo>
                <a:lnTo>
                  <a:pt x="857767" y="1423782"/>
                </a:lnTo>
                <a:lnTo>
                  <a:pt x="812246" y="1431206"/>
                </a:lnTo>
                <a:lnTo>
                  <a:pt x="765814" y="1435730"/>
                </a:lnTo>
                <a:lnTo>
                  <a:pt x="718565" y="1437259"/>
                </a:lnTo>
                <a:lnTo>
                  <a:pt x="671317" y="1435730"/>
                </a:lnTo>
                <a:lnTo>
                  <a:pt x="624885" y="1431206"/>
                </a:lnTo>
                <a:lnTo>
                  <a:pt x="579364" y="1423782"/>
                </a:lnTo>
                <a:lnTo>
                  <a:pt x="534849" y="1413554"/>
                </a:lnTo>
                <a:lnTo>
                  <a:pt x="491435" y="1400614"/>
                </a:lnTo>
                <a:lnTo>
                  <a:pt x="449215" y="1385060"/>
                </a:lnTo>
                <a:lnTo>
                  <a:pt x="408285" y="1366984"/>
                </a:lnTo>
                <a:lnTo>
                  <a:pt x="368740" y="1346482"/>
                </a:lnTo>
                <a:lnTo>
                  <a:pt x="330673" y="1323649"/>
                </a:lnTo>
                <a:lnTo>
                  <a:pt x="294180" y="1298579"/>
                </a:lnTo>
                <a:lnTo>
                  <a:pt x="259356" y="1271367"/>
                </a:lnTo>
                <a:lnTo>
                  <a:pt x="226294" y="1242108"/>
                </a:lnTo>
                <a:lnTo>
                  <a:pt x="195091" y="1210896"/>
                </a:lnTo>
                <a:lnTo>
                  <a:pt x="165839" y="1177827"/>
                </a:lnTo>
                <a:lnTo>
                  <a:pt x="138635" y="1142995"/>
                </a:lnTo>
                <a:lnTo>
                  <a:pt x="113572" y="1106495"/>
                </a:lnTo>
                <a:lnTo>
                  <a:pt x="90745" y="1068422"/>
                </a:lnTo>
                <a:lnTo>
                  <a:pt x="70250" y="1028870"/>
                </a:lnTo>
                <a:lnTo>
                  <a:pt x="52180" y="987934"/>
                </a:lnTo>
                <a:lnTo>
                  <a:pt x="36630" y="945710"/>
                </a:lnTo>
                <a:lnTo>
                  <a:pt x="23696" y="902290"/>
                </a:lnTo>
                <a:lnTo>
                  <a:pt x="13471" y="857772"/>
                </a:lnTo>
                <a:lnTo>
                  <a:pt x="6050" y="812248"/>
                </a:lnTo>
                <a:lnTo>
                  <a:pt x="1528" y="765814"/>
                </a:lnTo>
                <a:lnTo>
                  <a:pt x="0" y="718565"/>
                </a:lnTo>
                <a:close/>
              </a:path>
            </a:pathLst>
          </a:custGeom>
          <a:ln w="381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2" name="object 52"/>
          <p:cNvSpPr txBox="1"/>
          <p:nvPr/>
        </p:nvSpPr>
        <p:spPr>
          <a:xfrm>
            <a:off x="7387208" y="2832861"/>
            <a:ext cx="880110" cy="539115"/>
          </a:xfrm>
          <a:prstGeom prst="rect">
            <a:avLst/>
          </a:prstGeom>
        </p:spPr>
        <p:txBody>
          <a:bodyPr vert="horz" wrap="square" lIns="0" tIns="24130" rIns="0" bIns="0" rtlCol="0">
            <a:spAutoFit/>
          </a:bodyPr>
          <a:lstStyle/>
          <a:p>
            <a:pPr marL="12065" marR="5080" lvl="0" indent="0" algn="ctr" defTabSz="914400" rtl="0" eaLnBrk="1" fontAlgn="auto" latinLnBrk="0" hangingPunct="1">
              <a:lnSpc>
                <a:spcPct val="91500"/>
              </a:lnSpc>
              <a:spcBef>
                <a:spcPts val="19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900" b="0" i="0" u="none" strike="noStrike" kern="1200" cap="none" spc="-45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Peningkatan</a:t>
            </a:r>
            <a:r>
              <a:rPr kumimoji="0" sz="900" b="0" i="0" u="none" strike="noStrike" kern="1200" cap="none" spc="-12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sz="900" b="0" i="0" u="none" strike="noStrike" kern="1200" cap="none" spc="-75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akses  </a:t>
            </a:r>
            <a:r>
              <a:rPr kumimoji="0" sz="900" b="0" i="0" u="none" strike="noStrike" kern="1200" cap="none" spc="-45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dan </a:t>
            </a:r>
            <a:r>
              <a:rPr kumimoji="0" sz="900" b="0" i="0" u="none" strike="noStrike" kern="1200" cap="none" spc="-35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kualitas  </a:t>
            </a:r>
            <a:r>
              <a:rPr kumimoji="0" sz="900" b="0" i="0" u="none" strike="noStrike" kern="1200" cap="none" spc="-45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pelayanan  </a:t>
            </a:r>
            <a:r>
              <a:rPr kumimoji="0" sz="900" b="0" i="0" u="none" strike="noStrike" kern="1200" cap="none" spc="-35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pendidikan</a:t>
            </a:r>
            <a:endParaRPr kumimoji="0" sz="9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53" name="object 53"/>
          <p:cNvSpPr/>
          <p:nvPr/>
        </p:nvSpPr>
        <p:spPr>
          <a:xfrm>
            <a:off x="6240779" y="4442459"/>
            <a:ext cx="1647444" cy="1682495"/>
          </a:xfrm>
          <a:prstGeom prst="rect">
            <a:avLst/>
          </a:prstGeom>
          <a:blipFill>
            <a:blip r:embed="rId1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4" name="object 54"/>
          <p:cNvSpPr/>
          <p:nvPr/>
        </p:nvSpPr>
        <p:spPr>
          <a:xfrm>
            <a:off x="6302375" y="4484242"/>
            <a:ext cx="1525270" cy="1558925"/>
          </a:xfrm>
          <a:custGeom>
            <a:avLst/>
            <a:gdLst/>
            <a:ahLst/>
            <a:cxnLst/>
            <a:rect l="l" t="t" r="r" b="b"/>
            <a:pathLst>
              <a:path w="1525270" h="1558925">
                <a:moveTo>
                  <a:pt x="762507" y="0"/>
                </a:moveTo>
                <a:lnTo>
                  <a:pt x="714284" y="1533"/>
                </a:lnTo>
                <a:lnTo>
                  <a:pt x="666858" y="6073"/>
                </a:lnTo>
                <a:lnTo>
                  <a:pt x="620318" y="13527"/>
                </a:lnTo>
                <a:lnTo>
                  <a:pt x="574755" y="23805"/>
                </a:lnTo>
                <a:lnTo>
                  <a:pt x="530256" y="36815"/>
                </a:lnTo>
                <a:lnTo>
                  <a:pt x="486912" y="52466"/>
                </a:lnTo>
                <a:lnTo>
                  <a:pt x="444811" y="70666"/>
                </a:lnTo>
                <a:lnTo>
                  <a:pt x="404044" y="91324"/>
                </a:lnTo>
                <a:lnTo>
                  <a:pt x="364699" y="114348"/>
                </a:lnTo>
                <a:lnTo>
                  <a:pt x="326866" y="139647"/>
                </a:lnTo>
                <a:lnTo>
                  <a:pt x="290633" y="167130"/>
                </a:lnTo>
                <a:lnTo>
                  <a:pt x="256091" y="196706"/>
                </a:lnTo>
                <a:lnTo>
                  <a:pt x="223329" y="228282"/>
                </a:lnTo>
                <a:lnTo>
                  <a:pt x="192436" y="261768"/>
                </a:lnTo>
                <a:lnTo>
                  <a:pt x="163500" y="297072"/>
                </a:lnTo>
                <a:lnTo>
                  <a:pt x="136613" y="334102"/>
                </a:lnTo>
                <a:lnTo>
                  <a:pt x="111862" y="372768"/>
                </a:lnTo>
                <a:lnTo>
                  <a:pt x="89337" y="412978"/>
                </a:lnTo>
                <a:lnTo>
                  <a:pt x="69128" y="454640"/>
                </a:lnTo>
                <a:lnTo>
                  <a:pt x="51324" y="497664"/>
                </a:lnTo>
                <a:lnTo>
                  <a:pt x="36013" y="541957"/>
                </a:lnTo>
                <a:lnTo>
                  <a:pt x="23287" y="587429"/>
                </a:lnTo>
                <a:lnTo>
                  <a:pt x="13232" y="633987"/>
                </a:lnTo>
                <a:lnTo>
                  <a:pt x="5940" y="681542"/>
                </a:lnTo>
                <a:lnTo>
                  <a:pt x="1500" y="730000"/>
                </a:lnTo>
                <a:lnTo>
                  <a:pt x="0" y="779271"/>
                </a:lnTo>
                <a:lnTo>
                  <a:pt x="1500" y="828556"/>
                </a:lnTo>
                <a:lnTo>
                  <a:pt x="5940" y="877026"/>
                </a:lnTo>
                <a:lnTo>
                  <a:pt x="13232" y="924590"/>
                </a:lnTo>
                <a:lnTo>
                  <a:pt x="23287" y="971157"/>
                </a:lnTo>
                <a:lnTo>
                  <a:pt x="36013" y="1016635"/>
                </a:lnTo>
                <a:lnTo>
                  <a:pt x="51324" y="1060933"/>
                </a:lnTo>
                <a:lnTo>
                  <a:pt x="69128" y="1103960"/>
                </a:lnTo>
                <a:lnTo>
                  <a:pt x="89337" y="1145624"/>
                </a:lnTo>
                <a:lnTo>
                  <a:pt x="111862" y="1185835"/>
                </a:lnTo>
                <a:lnTo>
                  <a:pt x="136613" y="1224501"/>
                </a:lnTo>
                <a:lnTo>
                  <a:pt x="163500" y="1261530"/>
                </a:lnTo>
                <a:lnTo>
                  <a:pt x="192436" y="1296832"/>
                </a:lnTo>
                <a:lnTo>
                  <a:pt x="223329" y="1330315"/>
                </a:lnTo>
                <a:lnTo>
                  <a:pt x="256091" y="1361888"/>
                </a:lnTo>
                <a:lnTo>
                  <a:pt x="290633" y="1391460"/>
                </a:lnTo>
                <a:lnTo>
                  <a:pt x="326866" y="1418939"/>
                </a:lnTo>
                <a:lnTo>
                  <a:pt x="364699" y="1444234"/>
                </a:lnTo>
                <a:lnTo>
                  <a:pt x="404044" y="1467254"/>
                </a:lnTo>
                <a:lnTo>
                  <a:pt x="444811" y="1487908"/>
                </a:lnTo>
                <a:lnTo>
                  <a:pt x="486912" y="1506103"/>
                </a:lnTo>
                <a:lnTo>
                  <a:pt x="530256" y="1521750"/>
                </a:lnTo>
                <a:lnTo>
                  <a:pt x="574755" y="1534757"/>
                </a:lnTo>
                <a:lnTo>
                  <a:pt x="620318" y="1545032"/>
                </a:lnTo>
                <a:lnTo>
                  <a:pt x="666858" y="1552485"/>
                </a:lnTo>
                <a:lnTo>
                  <a:pt x="714284" y="1557023"/>
                </a:lnTo>
                <a:lnTo>
                  <a:pt x="762507" y="1558556"/>
                </a:lnTo>
                <a:lnTo>
                  <a:pt x="810717" y="1557023"/>
                </a:lnTo>
                <a:lnTo>
                  <a:pt x="858130" y="1552485"/>
                </a:lnTo>
                <a:lnTo>
                  <a:pt x="904657" y="1545032"/>
                </a:lnTo>
                <a:lnTo>
                  <a:pt x="950210" y="1534757"/>
                </a:lnTo>
                <a:lnTo>
                  <a:pt x="994699" y="1521750"/>
                </a:lnTo>
                <a:lnTo>
                  <a:pt x="1038034" y="1506103"/>
                </a:lnTo>
                <a:lnTo>
                  <a:pt x="1080126" y="1487908"/>
                </a:lnTo>
                <a:lnTo>
                  <a:pt x="1120886" y="1467254"/>
                </a:lnTo>
                <a:lnTo>
                  <a:pt x="1160224" y="1444234"/>
                </a:lnTo>
                <a:lnTo>
                  <a:pt x="1198052" y="1418939"/>
                </a:lnTo>
                <a:lnTo>
                  <a:pt x="1234279" y="1391460"/>
                </a:lnTo>
                <a:lnTo>
                  <a:pt x="1268816" y="1361888"/>
                </a:lnTo>
                <a:lnTo>
                  <a:pt x="1301575" y="1330315"/>
                </a:lnTo>
                <a:lnTo>
                  <a:pt x="1332465" y="1296832"/>
                </a:lnTo>
                <a:lnTo>
                  <a:pt x="1361397" y="1261530"/>
                </a:lnTo>
                <a:lnTo>
                  <a:pt x="1388283" y="1224501"/>
                </a:lnTo>
                <a:lnTo>
                  <a:pt x="1413031" y="1185835"/>
                </a:lnTo>
                <a:lnTo>
                  <a:pt x="1435554" y="1145624"/>
                </a:lnTo>
                <a:lnTo>
                  <a:pt x="1455762" y="1103960"/>
                </a:lnTo>
                <a:lnTo>
                  <a:pt x="1473566" y="1060933"/>
                </a:lnTo>
                <a:lnTo>
                  <a:pt x="1488875" y="1016635"/>
                </a:lnTo>
                <a:lnTo>
                  <a:pt x="1501602" y="971157"/>
                </a:lnTo>
                <a:lnTo>
                  <a:pt x="1511656" y="924590"/>
                </a:lnTo>
                <a:lnTo>
                  <a:pt x="1518948" y="877026"/>
                </a:lnTo>
                <a:lnTo>
                  <a:pt x="1523388" y="828556"/>
                </a:lnTo>
                <a:lnTo>
                  <a:pt x="1524889" y="779271"/>
                </a:lnTo>
                <a:lnTo>
                  <a:pt x="1523388" y="730000"/>
                </a:lnTo>
                <a:lnTo>
                  <a:pt x="1518948" y="681542"/>
                </a:lnTo>
                <a:lnTo>
                  <a:pt x="1511656" y="633987"/>
                </a:lnTo>
                <a:lnTo>
                  <a:pt x="1501602" y="587429"/>
                </a:lnTo>
                <a:lnTo>
                  <a:pt x="1488875" y="541957"/>
                </a:lnTo>
                <a:lnTo>
                  <a:pt x="1473566" y="497664"/>
                </a:lnTo>
                <a:lnTo>
                  <a:pt x="1455762" y="454640"/>
                </a:lnTo>
                <a:lnTo>
                  <a:pt x="1435554" y="412978"/>
                </a:lnTo>
                <a:lnTo>
                  <a:pt x="1413031" y="372768"/>
                </a:lnTo>
                <a:lnTo>
                  <a:pt x="1388283" y="334102"/>
                </a:lnTo>
                <a:lnTo>
                  <a:pt x="1361397" y="297072"/>
                </a:lnTo>
                <a:lnTo>
                  <a:pt x="1332465" y="261768"/>
                </a:lnTo>
                <a:lnTo>
                  <a:pt x="1301575" y="228282"/>
                </a:lnTo>
                <a:lnTo>
                  <a:pt x="1268816" y="196706"/>
                </a:lnTo>
                <a:lnTo>
                  <a:pt x="1234279" y="167130"/>
                </a:lnTo>
                <a:lnTo>
                  <a:pt x="1198052" y="139647"/>
                </a:lnTo>
                <a:lnTo>
                  <a:pt x="1160224" y="114348"/>
                </a:lnTo>
                <a:lnTo>
                  <a:pt x="1120886" y="91324"/>
                </a:lnTo>
                <a:lnTo>
                  <a:pt x="1080126" y="70666"/>
                </a:lnTo>
                <a:lnTo>
                  <a:pt x="1038034" y="52466"/>
                </a:lnTo>
                <a:lnTo>
                  <a:pt x="994699" y="36815"/>
                </a:lnTo>
                <a:lnTo>
                  <a:pt x="950210" y="23805"/>
                </a:lnTo>
                <a:lnTo>
                  <a:pt x="904657" y="13527"/>
                </a:lnTo>
                <a:lnTo>
                  <a:pt x="858130" y="6073"/>
                </a:lnTo>
                <a:lnTo>
                  <a:pt x="810717" y="1533"/>
                </a:lnTo>
                <a:lnTo>
                  <a:pt x="762507" y="0"/>
                </a:lnTo>
                <a:close/>
              </a:path>
            </a:pathLst>
          </a:custGeom>
          <a:solidFill>
            <a:srgbClr val="5667B4"/>
          </a:solid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5" name="object 55"/>
          <p:cNvSpPr/>
          <p:nvPr/>
        </p:nvSpPr>
        <p:spPr>
          <a:xfrm>
            <a:off x="6302375" y="4484242"/>
            <a:ext cx="1525270" cy="1558925"/>
          </a:xfrm>
          <a:custGeom>
            <a:avLst/>
            <a:gdLst/>
            <a:ahLst/>
            <a:cxnLst/>
            <a:rect l="l" t="t" r="r" b="b"/>
            <a:pathLst>
              <a:path w="1525270" h="1558925">
                <a:moveTo>
                  <a:pt x="0" y="779271"/>
                </a:moveTo>
                <a:lnTo>
                  <a:pt x="1500" y="730000"/>
                </a:lnTo>
                <a:lnTo>
                  <a:pt x="5940" y="681542"/>
                </a:lnTo>
                <a:lnTo>
                  <a:pt x="13232" y="633987"/>
                </a:lnTo>
                <a:lnTo>
                  <a:pt x="23287" y="587429"/>
                </a:lnTo>
                <a:lnTo>
                  <a:pt x="36013" y="541957"/>
                </a:lnTo>
                <a:lnTo>
                  <a:pt x="51324" y="497664"/>
                </a:lnTo>
                <a:lnTo>
                  <a:pt x="69128" y="454640"/>
                </a:lnTo>
                <a:lnTo>
                  <a:pt x="89337" y="412978"/>
                </a:lnTo>
                <a:lnTo>
                  <a:pt x="111862" y="372768"/>
                </a:lnTo>
                <a:lnTo>
                  <a:pt x="136613" y="334102"/>
                </a:lnTo>
                <a:lnTo>
                  <a:pt x="163500" y="297072"/>
                </a:lnTo>
                <a:lnTo>
                  <a:pt x="192436" y="261768"/>
                </a:lnTo>
                <a:lnTo>
                  <a:pt x="223329" y="228282"/>
                </a:lnTo>
                <a:lnTo>
                  <a:pt x="256091" y="196706"/>
                </a:lnTo>
                <a:lnTo>
                  <a:pt x="290633" y="167130"/>
                </a:lnTo>
                <a:lnTo>
                  <a:pt x="326866" y="139647"/>
                </a:lnTo>
                <a:lnTo>
                  <a:pt x="364699" y="114348"/>
                </a:lnTo>
                <a:lnTo>
                  <a:pt x="404044" y="91324"/>
                </a:lnTo>
                <a:lnTo>
                  <a:pt x="444811" y="70666"/>
                </a:lnTo>
                <a:lnTo>
                  <a:pt x="486912" y="52466"/>
                </a:lnTo>
                <a:lnTo>
                  <a:pt x="530256" y="36815"/>
                </a:lnTo>
                <a:lnTo>
                  <a:pt x="574755" y="23805"/>
                </a:lnTo>
                <a:lnTo>
                  <a:pt x="620318" y="13527"/>
                </a:lnTo>
                <a:lnTo>
                  <a:pt x="666858" y="6073"/>
                </a:lnTo>
                <a:lnTo>
                  <a:pt x="714284" y="1533"/>
                </a:lnTo>
                <a:lnTo>
                  <a:pt x="762507" y="0"/>
                </a:lnTo>
                <a:lnTo>
                  <a:pt x="810717" y="1533"/>
                </a:lnTo>
                <a:lnTo>
                  <a:pt x="858130" y="6073"/>
                </a:lnTo>
                <a:lnTo>
                  <a:pt x="904657" y="13527"/>
                </a:lnTo>
                <a:lnTo>
                  <a:pt x="950210" y="23805"/>
                </a:lnTo>
                <a:lnTo>
                  <a:pt x="994699" y="36815"/>
                </a:lnTo>
                <a:lnTo>
                  <a:pt x="1038034" y="52466"/>
                </a:lnTo>
                <a:lnTo>
                  <a:pt x="1080126" y="70666"/>
                </a:lnTo>
                <a:lnTo>
                  <a:pt x="1120886" y="91324"/>
                </a:lnTo>
                <a:lnTo>
                  <a:pt x="1160224" y="114348"/>
                </a:lnTo>
                <a:lnTo>
                  <a:pt x="1198052" y="139647"/>
                </a:lnTo>
                <a:lnTo>
                  <a:pt x="1234279" y="167130"/>
                </a:lnTo>
                <a:lnTo>
                  <a:pt x="1268816" y="196706"/>
                </a:lnTo>
                <a:lnTo>
                  <a:pt x="1301575" y="228282"/>
                </a:lnTo>
                <a:lnTo>
                  <a:pt x="1332465" y="261768"/>
                </a:lnTo>
                <a:lnTo>
                  <a:pt x="1361397" y="297072"/>
                </a:lnTo>
                <a:lnTo>
                  <a:pt x="1388283" y="334102"/>
                </a:lnTo>
                <a:lnTo>
                  <a:pt x="1413031" y="372768"/>
                </a:lnTo>
                <a:lnTo>
                  <a:pt x="1435554" y="412978"/>
                </a:lnTo>
                <a:lnTo>
                  <a:pt x="1455762" y="454640"/>
                </a:lnTo>
                <a:lnTo>
                  <a:pt x="1473566" y="497664"/>
                </a:lnTo>
                <a:lnTo>
                  <a:pt x="1488875" y="541957"/>
                </a:lnTo>
                <a:lnTo>
                  <a:pt x="1501602" y="587429"/>
                </a:lnTo>
                <a:lnTo>
                  <a:pt x="1511656" y="633987"/>
                </a:lnTo>
                <a:lnTo>
                  <a:pt x="1518948" y="681542"/>
                </a:lnTo>
                <a:lnTo>
                  <a:pt x="1523388" y="730000"/>
                </a:lnTo>
                <a:lnTo>
                  <a:pt x="1524889" y="779271"/>
                </a:lnTo>
                <a:lnTo>
                  <a:pt x="1523388" y="828556"/>
                </a:lnTo>
                <a:lnTo>
                  <a:pt x="1518948" y="877026"/>
                </a:lnTo>
                <a:lnTo>
                  <a:pt x="1511656" y="924590"/>
                </a:lnTo>
                <a:lnTo>
                  <a:pt x="1501602" y="971157"/>
                </a:lnTo>
                <a:lnTo>
                  <a:pt x="1488875" y="1016635"/>
                </a:lnTo>
                <a:lnTo>
                  <a:pt x="1473566" y="1060933"/>
                </a:lnTo>
                <a:lnTo>
                  <a:pt x="1455762" y="1103960"/>
                </a:lnTo>
                <a:lnTo>
                  <a:pt x="1435554" y="1145624"/>
                </a:lnTo>
                <a:lnTo>
                  <a:pt x="1413031" y="1185835"/>
                </a:lnTo>
                <a:lnTo>
                  <a:pt x="1388283" y="1224501"/>
                </a:lnTo>
                <a:lnTo>
                  <a:pt x="1361397" y="1261530"/>
                </a:lnTo>
                <a:lnTo>
                  <a:pt x="1332465" y="1296832"/>
                </a:lnTo>
                <a:lnTo>
                  <a:pt x="1301575" y="1330315"/>
                </a:lnTo>
                <a:lnTo>
                  <a:pt x="1268816" y="1361888"/>
                </a:lnTo>
                <a:lnTo>
                  <a:pt x="1234279" y="1391460"/>
                </a:lnTo>
                <a:lnTo>
                  <a:pt x="1198052" y="1418939"/>
                </a:lnTo>
                <a:lnTo>
                  <a:pt x="1160224" y="1444234"/>
                </a:lnTo>
                <a:lnTo>
                  <a:pt x="1120886" y="1467254"/>
                </a:lnTo>
                <a:lnTo>
                  <a:pt x="1080126" y="1487908"/>
                </a:lnTo>
                <a:lnTo>
                  <a:pt x="1038034" y="1506103"/>
                </a:lnTo>
                <a:lnTo>
                  <a:pt x="994699" y="1521750"/>
                </a:lnTo>
                <a:lnTo>
                  <a:pt x="950210" y="1534757"/>
                </a:lnTo>
                <a:lnTo>
                  <a:pt x="904657" y="1545032"/>
                </a:lnTo>
                <a:lnTo>
                  <a:pt x="858130" y="1552485"/>
                </a:lnTo>
                <a:lnTo>
                  <a:pt x="810717" y="1557023"/>
                </a:lnTo>
                <a:lnTo>
                  <a:pt x="762507" y="1558556"/>
                </a:lnTo>
                <a:lnTo>
                  <a:pt x="714284" y="1557023"/>
                </a:lnTo>
                <a:lnTo>
                  <a:pt x="666858" y="1552485"/>
                </a:lnTo>
                <a:lnTo>
                  <a:pt x="620318" y="1545032"/>
                </a:lnTo>
                <a:lnTo>
                  <a:pt x="574755" y="1534757"/>
                </a:lnTo>
                <a:lnTo>
                  <a:pt x="530256" y="1521750"/>
                </a:lnTo>
                <a:lnTo>
                  <a:pt x="486912" y="1506103"/>
                </a:lnTo>
                <a:lnTo>
                  <a:pt x="444811" y="1487908"/>
                </a:lnTo>
                <a:lnTo>
                  <a:pt x="404044" y="1467254"/>
                </a:lnTo>
                <a:lnTo>
                  <a:pt x="364699" y="1444234"/>
                </a:lnTo>
                <a:lnTo>
                  <a:pt x="326866" y="1418939"/>
                </a:lnTo>
                <a:lnTo>
                  <a:pt x="290633" y="1391460"/>
                </a:lnTo>
                <a:lnTo>
                  <a:pt x="256091" y="1361888"/>
                </a:lnTo>
                <a:lnTo>
                  <a:pt x="223329" y="1330315"/>
                </a:lnTo>
                <a:lnTo>
                  <a:pt x="192436" y="1296832"/>
                </a:lnTo>
                <a:lnTo>
                  <a:pt x="163500" y="1261530"/>
                </a:lnTo>
                <a:lnTo>
                  <a:pt x="136613" y="1224501"/>
                </a:lnTo>
                <a:lnTo>
                  <a:pt x="111862" y="1185835"/>
                </a:lnTo>
                <a:lnTo>
                  <a:pt x="89337" y="1145624"/>
                </a:lnTo>
                <a:lnTo>
                  <a:pt x="69128" y="1103960"/>
                </a:lnTo>
                <a:lnTo>
                  <a:pt x="51324" y="1060933"/>
                </a:lnTo>
                <a:lnTo>
                  <a:pt x="36013" y="1016635"/>
                </a:lnTo>
                <a:lnTo>
                  <a:pt x="23287" y="971157"/>
                </a:lnTo>
                <a:lnTo>
                  <a:pt x="13232" y="924590"/>
                </a:lnTo>
                <a:lnTo>
                  <a:pt x="5940" y="877026"/>
                </a:lnTo>
                <a:lnTo>
                  <a:pt x="1500" y="828556"/>
                </a:lnTo>
                <a:lnTo>
                  <a:pt x="0" y="779271"/>
                </a:lnTo>
                <a:close/>
              </a:path>
            </a:pathLst>
          </a:custGeom>
          <a:ln w="381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6" name="object 56"/>
          <p:cNvSpPr txBox="1"/>
          <p:nvPr/>
        </p:nvSpPr>
        <p:spPr>
          <a:xfrm>
            <a:off x="6583171" y="4981194"/>
            <a:ext cx="965200" cy="539115"/>
          </a:xfrm>
          <a:prstGeom prst="rect">
            <a:avLst/>
          </a:prstGeom>
        </p:spPr>
        <p:txBody>
          <a:bodyPr vert="horz" wrap="square" lIns="0" tIns="24130" rIns="0" bIns="0" rtlCol="0">
            <a:spAutoFit/>
          </a:bodyPr>
          <a:lstStyle/>
          <a:p>
            <a:pPr marL="12700" marR="5080" lvl="0" indent="1270" algn="ctr" defTabSz="914400" rtl="0" eaLnBrk="1" fontAlgn="auto" latinLnBrk="0" hangingPunct="1">
              <a:lnSpc>
                <a:spcPct val="91500"/>
              </a:lnSpc>
              <a:spcBef>
                <a:spcPts val="19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900" b="0" i="0" u="none" strike="noStrike" kern="1200" cap="none" spc="-6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Pengembangan  </a:t>
            </a:r>
            <a:r>
              <a:rPr kumimoji="0" sz="900" b="0" i="0" u="none" strike="noStrike" kern="1200" cap="none" spc="-3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komoditas</a:t>
            </a:r>
            <a:r>
              <a:rPr kumimoji="0" sz="900" b="0" i="0" u="none" strike="noStrike" kern="1200" cap="none" spc="-145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sz="900" b="0" i="0" u="none" strike="noStrike" kern="1200" cap="none" spc="-45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unggulan </a:t>
            </a:r>
            <a:r>
              <a:rPr kumimoji="0" sz="900" b="0" i="0" u="none" strike="noStrike" kern="1200" cap="none" spc="-25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sz="900" b="0" i="0" u="none" strike="noStrike" kern="1200" cap="none" spc="-45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dan </a:t>
            </a:r>
            <a:r>
              <a:rPr kumimoji="0" sz="900" b="0" i="0" u="none" strike="noStrike" kern="1200" cap="none" spc="-3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pariwisata </a:t>
            </a:r>
            <a:r>
              <a:rPr kumimoji="0" sz="900" b="0" i="0" u="none" strike="noStrike" kern="1200" cap="none" spc="-25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hulu  </a:t>
            </a:r>
            <a:r>
              <a:rPr kumimoji="0" sz="900" b="0" i="0" u="none" strike="noStrike" kern="1200" cap="none" spc="-5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hilir</a:t>
            </a:r>
            <a:endParaRPr kumimoji="0" sz="9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57" name="object 57"/>
          <p:cNvSpPr/>
          <p:nvPr/>
        </p:nvSpPr>
        <p:spPr>
          <a:xfrm>
            <a:off x="3721608" y="4503420"/>
            <a:ext cx="1562100" cy="1560576"/>
          </a:xfrm>
          <a:prstGeom prst="rect">
            <a:avLst/>
          </a:prstGeom>
          <a:blipFill>
            <a:blip r:embed="rId1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8" name="object 58"/>
          <p:cNvSpPr/>
          <p:nvPr/>
        </p:nvSpPr>
        <p:spPr>
          <a:xfrm>
            <a:off x="3927347" y="4879847"/>
            <a:ext cx="1207008" cy="829055"/>
          </a:xfrm>
          <a:prstGeom prst="rect">
            <a:avLst/>
          </a:prstGeom>
          <a:blipFill>
            <a:blip r:embed="rId1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9" name="object 59"/>
          <p:cNvSpPr/>
          <p:nvPr/>
        </p:nvSpPr>
        <p:spPr>
          <a:xfrm>
            <a:off x="3784091" y="4544948"/>
            <a:ext cx="1437640" cy="1437640"/>
          </a:xfrm>
          <a:custGeom>
            <a:avLst/>
            <a:gdLst/>
            <a:ahLst/>
            <a:cxnLst/>
            <a:rect l="l" t="t" r="r" b="b"/>
            <a:pathLst>
              <a:path w="1437639" h="1437639">
                <a:moveTo>
                  <a:pt x="718566" y="0"/>
                </a:moveTo>
                <a:lnTo>
                  <a:pt x="671317" y="1528"/>
                </a:lnTo>
                <a:lnTo>
                  <a:pt x="624885" y="6050"/>
                </a:lnTo>
                <a:lnTo>
                  <a:pt x="579364" y="13471"/>
                </a:lnTo>
                <a:lnTo>
                  <a:pt x="534849" y="23696"/>
                </a:lnTo>
                <a:lnTo>
                  <a:pt x="491435" y="36630"/>
                </a:lnTo>
                <a:lnTo>
                  <a:pt x="449215" y="52180"/>
                </a:lnTo>
                <a:lnTo>
                  <a:pt x="408285" y="70250"/>
                </a:lnTo>
                <a:lnTo>
                  <a:pt x="368740" y="90745"/>
                </a:lnTo>
                <a:lnTo>
                  <a:pt x="330673" y="113572"/>
                </a:lnTo>
                <a:lnTo>
                  <a:pt x="294180" y="138635"/>
                </a:lnTo>
                <a:lnTo>
                  <a:pt x="259356" y="165839"/>
                </a:lnTo>
                <a:lnTo>
                  <a:pt x="226294" y="195091"/>
                </a:lnTo>
                <a:lnTo>
                  <a:pt x="195091" y="226294"/>
                </a:lnTo>
                <a:lnTo>
                  <a:pt x="165839" y="259356"/>
                </a:lnTo>
                <a:lnTo>
                  <a:pt x="138635" y="294180"/>
                </a:lnTo>
                <a:lnTo>
                  <a:pt x="113572" y="330673"/>
                </a:lnTo>
                <a:lnTo>
                  <a:pt x="90745" y="368740"/>
                </a:lnTo>
                <a:lnTo>
                  <a:pt x="70250" y="408285"/>
                </a:lnTo>
                <a:lnTo>
                  <a:pt x="52180" y="449215"/>
                </a:lnTo>
                <a:lnTo>
                  <a:pt x="36630" y="491435"/>
                </a:lnTo>
                <a:lnTo>
                  <a:pt x="23696" y="534849"/>
                </a:lnTo>
                <a:lnTo>
                  <a:pt x="13471" y="579364"/>
                </a:lnTo>
                <a:lnTo>
                  <a:pt x="6050" y="624885"/>
                </a:lnTo>
                <a:lnTo>
                  <a:pt x="1528" y="671317"/>
                </a:lnTo>
                <a:lnTo>
                  <a:pt x="0" y="718566"/>
                </a:lnTo>
                <a:lnTo>
                  <a:pt x="1528" y="765815"/>
                </a:lnTo>
                <a:lnTo>
                  <a:pt x="6050" y="812249"/>
                </a:lnTo>
                <a:lnTo>
                  <a:pt x="13471" y="857772"/>
                </a:lnTo>
                <a:lnTo>
                  <a:pt x="23696" y="902289"/>
                </a:lnTo>
                <a:lnTo>
                  <a:pt x="36630" y="945705"/>
                </a:lnTo>
                <a:lnTo>
                  <a:pt x="52180" y="987927"/>
                </a:lnTo>
                <a:lnTo>
                  <a:pt x="70250" y="1028859"/>
                </a:lnTo>
                <a:lnTo>
                  <a:pt x="90745" y="1068406"/>
                </a:lnTo>
                <a:lnTo>
                  <a:pt x="113572" y="1106475"/>
                </a:lnTo>
                <a:lnTo>
                  <a:pt x="138635" y="1142970"/>
                </a:lnTo>
                <a:lnTo>
                  <a:pt x="165839" y="1177796"/>
                </a:lnTo>
                <a:lnTo>
                  <a:pt x="195091" y="1210859"/>
                </a:lnTo>
                <a:lnTo>
                  <a:pt x="226294" y="1242065"/>
                </a:lnTo>
                <a:lnTo>
                  <a:pt x="259356" y="1271318"/>
                </a:lnTo>
                <a:lnTo>
                  <a:pt x="294180" y="1298525"/>
                </a:lnTo>
                <a:lnTo>
                  <a:pt x="330673" y="1323589"/>
                </a:lnTo>
                <a:lnTo>
                  <a:pt x="368740" y="1346417"/>
                </a:lnTo>
                <a:lnTo>
                  <a:pt x="408285" y="1366914"/>
                </a:lnTo>
                <a:lnTo>
                  <a:pt x="449215" y="1384985"/>
                </a:lnTo>
                <a:lnTo>
                  <a:pt x="491435" y="1400536"/>
                </a:lnTo>
                <a:lnTo>
                  <a:pt x="534849" y="1413472"/>
                </a:lnTo>
                <a:lnTo>
                  <a:pt x="579364" y="1423697"/>
                </a:lnTo>
                <a:lnTo>
                  <a:pt x="624885" y="1431119"/>
                </a:lnTo>
                <a:lnTo>
                  <a:pt x="671317" y="1435641"/>
                </a:lnTo>
                <a:lnTo>
                  <a:pt x="718566" y="1437170"/>
                </a:lnTo>
                <a:lnTo>
                  <a:pt x="765814" y="1435641"/>
                </a:lnTo>
                <a:lnTo>
                  <a:pt x="812246" y="1431119"/>
                </a:lnTo>
                <a:lnTo>
                  <a:pt x="857767" y="1423697"/>
                </a:lnTo>
                <a:lnTo>
                  <a:pt x="902282" y="1413472"/>
                </a:lnTo>
                <a:lnTo>
                  <a:pt x="945696" y="1400536"/>
                </a:lnTo>
                <a:lnTo>
                  <a:pt x="987916" y="1384985"/>
                </a:lnTo>
                <a:lnTo>
                  <a:pt x="1028846" y="1366914"/>
                </a:lnTo>
                <a:lnTo>
                  <a:pt x="1068391" y="1346417"/>
                </a:lnTo>
                <a:lnTo>
                  <a:pt x="1106458" y="1323589"/>
                </a:lnTo>
                <a:lnTo>
                  <a:pt x="1142951" y="1298525"/>
                </a:lnTo>
                <a:lnTo>
                  <a:pt x="1177775" y="1271318"/>
                </a:lnTo>
                <a:lnTo>
                  <a:pt x="1210837" y="1242065"/>
                </a:lnTo>
                <a:lnTo>
                  <a:pt x="1242040" y="1210859"/>
                </a:lnTo>
                <a:lnTo>
                  <a:pt x="1271292" y="1177796"/>
                </a:lnTo>
                <a:lnTo>
                  <a:pt x="1298496" y="1142970"/>
                </a:lnTo>
                <a:lnTo>
                  <a:pt x="1323559" y="1106475"/>
                </a:lnTo>
                <a:lnTo>
                  <a:pt x="1346386" y="1068406"/>
                </a:lnTo>
                <a:lnTo>
                  <a:pt x="1366881" y="1028859"/>
                </a:lnTo>
                <a:lnTo>
                  <a:pt x="1384951" y="987927"/>
                </a:lnTo>
                <a:lnTo>
                  <a:pt x="1400501" y="945705"/>
                </a:lnTo>
                <a:lnTo>
                  <a:pt x="1413435" y="902289"/>
                </a:lnTo>
                <a:lnTo>
                  <a:pt x="1423660" y="857772"/>
                </a:lnTo>
                <a:lnTo>
                  <a:pt x="1431081" y="812249"/>
                </a:lnTo>
                <a:lnTo>
                  <a:pt x="1435603" y="765815"/>
                </a:lnTo>
                <a:lnTo>
                  <a:pt x="1437132" y="718566"/>
                </a:lnTo>
                <a:lnTo>
                  <a:pt x="1435603" y="671317"/>
                </a:lnTo>
                <a:lnTo>
                  <a:pt x="1431081" y="624885"/>
                </a:lnTo>
                <a:lnTo>
                  <a:pt x="1423660" y="579364"/>
                </a:lnTo>
                <a:lnTo>
                  <a:pt x="1413435" y="534849"/>
                </a:lnTo>
                <a:lnTo>
                  <a:pt x="1400501" y="491435"/>
                </a:lnTo>
                <a:lnTo>
                  <a:pt x="1384951" y="449215"/>
                </a:lnTo>
                <a:lnTo>
                  <a:pt x="1366881" y="408285"/>
                </a:lnTo>
                <a:lnTo>
                  <a:pt x="1346386" y="368740"/>
                </a:lnTo>
                <a:lnTo>
                  <a:pt x="1323559" y="330673"/>
                </a:lnTo>
                <a:lnTo>
                  <a:pt x="1298496" y="294180"/>
                </a:lnTo>
                <a:lnTo>
                  <a:pt x="1271292" y="259356"/>
                </a:lnTo>
                <a:lnTo>
                  <a:pt x="1242040" y="226294"/>
                </a:lnTo>
                <a:lnTo>
                  <a:pt x="1210837" y="195091"/>
                </a:lnTo>
                <a:lnTo>
                  <a:pt x="1177775" y="165839"/>
                </a:lnTo>
                <a:lnTo>
                  <a:pt x="1142951" y="138635"/>
                </a:lnTo>
                <a:lnTo>
                  <a:pt x="1106458" y="113572"/>
                </a:lnTo>
                <a:lnTo>
                  <a:pt x="1068391" y="90745"/>
                </a:lnTo>
                <a:lnTo>
                  <a:pt x="1028846" y="70250"/>
                </a:lnTo>
                <a:lnTo>
                  <a:pt x="987916" y="52180"/>
                </a:lnTo>
                <a:lnTo>
                  <a:pt x="945696" y="36630"/>
                </a:lnTo>
                <a:lnTo>
                  <a:pt x="902282" y="23696"/>
                </a:lnTo>
                <a:lnTo>
                  <a:pt x="857767" y="13471"/>
                </a:lnTo>
                <a:lnTo>
                  <a:pt x="812246" y="6050"/>
                </a:lnTo>
                <a:lnTo>
                  <a:pt x="765814" y="1528"/>
                </a:lnTo>
                <a:lnTo>
                  <a:pt x="718566" y="0"/>
                </a:lnTo>
                <a:close/>
              </a:path>
            </a:pathLst>
          </a:custGeom>
          <a:solidFill>
            <a:srgbClr val="5185BC"/>
          </a:solid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0" name="object 60"/>
          <p:cNvSpPr/>
          <p:nvPr/>
        </p:nvSpPr>
        <p:spPr>
          <a:xfrm>
            <a:off x="3784091" y="4544948"/>
            <a:ext cx="1437640" cy="1437640"/>
          </a:xfrm>
          <a:custGeom>
            <a:avLst/>
            <a:gdLst/>
            <a:ahLst/>
            <a:cxnLst/>
            <a:rect l="l" t="t" r="r" b="b"/>
            <a:pathLst>
              <a:path w="1437639" h="1437639">
                <a:moveTo>
                  <a:pt x="0" y="718566"/>
                </a:moveTo>
                <a:lnTo>
                  <a:pt x="1528" y="671317"/>
                </a:lnTo>
                <a:lnTo>
                  <a:pt x="6050" y="624885"/>
                </a:lnTo>
                <a:lnTo>
                  <a:pt x="13471" y="579364"/>
                </a:lnTo>
                <a:lnTo>
                  <a:pt x="23696" y="534849"/>
                </a:lnTo>
                <a:lnTo>
                  <a:pt x="36630" y="491435"/>
                </a:lnTo>
                <a:lnTo>
                  <a:pt x="52180" y="449215"/>
                </a:lnTo>
                <a:lnTo>
                  <a:pt x="70250" y="408285"/>
                </a:lnTo>
                <a:lnTo>
                  <a:pt x="90745" y="368740"/>
                </a:lnTo>
                <a:lnTo>
                  <a:pt x="113572" y="330673"/>
                </a:lnTo>
                <a:lnTo>
                  <a:pt x="138635" y="294180"/>
                </a:lnTo>
                <a:lnTo>
                  <a:pt x="165839" y="259356"/>
                </a:lnTo>
                <a:lnTo>
                  <a:pt x="195091" y="226294"/>
                </a:lnTo>
                <a:lnTo>
                  <a:pt x="226294" y="195091"/>
                </a:lnTo>
                <a:lnTo>
                  <a:pt x="259356" y="165839"/>
                </a:lnTo>
                <a:lnTo>
                  <a:pt x="294180" y="138635"/>
                </a:lnTo>
                <a:lnTo>
                  <a:pt x="330673" y="113572"/>
                </a:lnTo>
                <a:lnTo>
                  <a:pt x="368740" y="90745"/>
                </a:lnTo>
                <a:lnTo>
                  <a:pt x="408285" y="70250"/>
                </a:lnTo>
                <a:lnTo>
                  <a:pt x="449215" y="52180"/>
                </a:lnTo>
                <a:lnTo>
                  <a:pt x="491435" y="36630"/>
                </a:lnTo>
                <a:lnTo>
                  <a:pt x="534849" y="23696"/>
                </a:lnTo>
                <a:lnTo>
                  <a:pt x="579364" y="13471"/>
                </a:lnTo>
                <a:lnTo>
                  <a:pt x="624885" y="6050"/>
                </a:lnTo>
                <a:lnTo>
                  <a:pt x="671317" y="1528"/>
                </a:lnTo>
                <a:lnTo>
                  <a:pt x="718566" y="0"/>
                </a:lnTo>
                <a:lnTo>
                  <a:pt x="765814" y="1528"/>
                </a:lnTo>
                <a:lnTo>
                  <a:pt x="812246" y="6050"/>
                </a:lnTo>
                <a:lnTo>
                  <a:pt x="857767" y="13471"/>
                </a:lnTo>
                <a:lnTo>
                  <a:pt x="902282" y="23696"/>
                </a:lnTo>
                <a:lnTo>
                  <a:pt x="945696" y="36630"/>
                </a:lnTo>
                <a:lnTo>
                  <a:pt x="987916" y="52180"/>
                </a:lnTo>
                <a:lnTo>
                  <a:pt x="1028846" y="70250"/>
                </a:lnTo>
                <a:lnTo>
                  <a:pt x="1068391" y="90745"/>
                </a:lnTo>
                <a:lnTo>
                  <a:pt x="1106458" y="113572"/>
                </a:lnTo>
                <a:lnTo>
                  <a:pt x="1142951" y="138635"/>
                </a:lnTo>
                <a:lnTo>
                  <a:pt x="1177775" y="165839"/>
                </a:lnTo>
                <a:lnTo>
                  <a:pt x="1210837" y="195091"/>
                </a:lnTo>
                <a:lnTo>
                  <a:pt x="1242040" y="226294"/>
                </a:lnTo>
                <a:lnTo>
                  <a:pt x="1271292" y="259356"/>
                </a:lnTo>
                <a:lnTo>
                  <a:pt x="1298496" y="294180"/>
                </a:lnTo>
                <a:lnTo>
                  <a:pt x="1323559" y="330673"/>
                </a:lnTo>
                <a:lnTo>
                  <a:pt x="1346386" y="368740"/>
                </a:lnTo>
                <a:lnTo>
                  <a:pt x="1366881" y="408285"/>
                </a:lnTo>
                <a:lnTo>
                  <a:pt x="1384951" y="449215"/>
                </a:lnTo>
                <a:lnTo>
                  <a:pt x="1400501" y="491435"/>
                </a:lnTo>
                <a:lnTo>
                  <a:pt x="1413435" y="534849"/>
                </a:lnTo>
                <a:lnTo>
                  <a:pt x="1423660" y="579364"/>
                </a:lnTo>
                <a:lnTo>
                  <a:pt x="1431081" y="624885"/>
                </a:lnTo>
                <a:lnTo>
                  <a:pt x="1435603" y="671317"/>
                </a:lnTo>
                <a:lnTo>
                  <a:pt x="1437132" y="718566"/>
                </a:lnTo>
                <a:lnTo>
                  <a:pt x="1435603" y="765815"/>
                </a:lnTo>
                <a:lnTo>
                  <a:pt x="1431081" y="812249"/>
                </a:lnTo>
                <a:lnTo>
                  <a:pt x="1423660" y="857772"/>
                </a:lnTo>
                <a:lnTo>
                  <a:pt x="1413435" y="902289"/>
                </a:lnTo>
                <a:lnTo>
                  <a:pt x="1400501" y="945705"/>
                </a:lnTo>
                <a:lnTo>
                  <a:pt x="1384951" y="987927"/>
                </a:lnTo>
                <a:lnTo>
                  <a:pt x="1366881" y="1028859"/>
                </a:lnTo>
                <a:lnTo>
                  <a:pt x="1346386" y="1068406"/>
                </a:lnTo>
                <a:lnTo>
                  <a:pt x="1323559" y="1106475"/>
                </a:lnTo>
                <a:lnTo>
                  <a:pt x="1298496" y="1142970"/>
                </a:lnTo>
                <a:lnTo>
                  <a:pt x="1271292" y="1177796"/>
                </a:lnTo>
                <a:lnTo>
                  <a:pt x="1242040" y="1210859"/>
                </a:lnTo>
                <a:lnTo>
                  <a:pt x="1210837" y="1242065"/>
                </a:lnTo>
                <a:lnTo>
                  <a:pt x="1177775" y="1271318"/>
                </a:lnTo>
                <a:lnTo>
                  <a:pt x="1142951" y="1298525"/>
                </a:lnTo>
                <a:lnTo>
                  <a:pt x="1106458" y="1323589"/>
                </a:lnTo>
                <a:lnTo>
                  <a:pt x="1068391" y="1346417"/>
                </a:lnTo>
                <a:lnTo>
                  <a:pt x="1028846" y="1366914"/>
                </a:lnTo>
                <a:lnTo>
                  <a:pt x="987916" y="1384985"/>
                </a:lnTo>
                <a:lnTo>
                  <a:pt x="945696" y="1400536"/>
                </a:lnTo>
                <a:lnTo>
                  <a:pt x="902282" y="1413472"/>
                </a:lnTo>
                <a:lnTo>
                  <a:pt x="857767" y="1423697"/>
                </a:lnTo>
                <a:lnTo>
                  <a:pt x="812246" y="1431119"/>
                </a:lnTo>
                <a:lnTo>
                  <a:pt x="765814" y="1435641"/>
                </a:lnTo>
                <a:lnTo>
                  <a:pt x="718566" y="1437170"/>
                </a:lnTo>
                <a:lnTo>
                  <a:pt x="671317" y="1435641"/>
                </a:lnTo>
                <a:lnTo>
                  <a:pt x="624885" y="1431119"/>
                </a:lnTo>
                <a:lnTo>
                  <a:pt x="579364" y="1423697"/>
                </a:lnTo>
                <a:lnTo>
                  <a:pt x="534849" y="1413472"/>
                </a:lnTo>
                <a:lnTo>
                  <a:pt x="491435" y="1400536"/>
                </a:lnTo>
                <a:lnTo>
                  <a:pt x="449215" y="1384985"/>
                </a:lnTo>
                <a:lnTo>
                  <a:pt x="408285" y="1366914"/>
                </a:lnTo>
                <a:lnTo>
                  <a:pt x="368740" y="1346417"/>
                </a:lnTo>
                <a:lnTo>
                  <a:pt x="330673" y="1323589"/>
                </a:lnTo>
                <a:lnTo>
                  <a:pt x="294180" y="1298525"/>
                </a:lnTo>
                <a:lnTo>
                  <a:pt x="259356" y="1271318"/>
                </a:lnTo>
                <a:lnTo>
                  <a:pt x="226294" y="1242065"/>
                </a:lnTo>
                <a:lnTo>
                  <a:pt x="195091" y="1210859"/>
                </a:lnTo>
                <a:lnTo>
                  <a:pt x="165839" y="1177796"/>
                </a:lnTo>
                <a:lnTo>
                  <a:pt x="138635" y="1142970"/>
                </a:lnTo>
                <a:lnTo>
                  <a:pt x="113572" y="1106475"/>
                </a:lnTo>
                <a:lnTo>
                  <a:pt x="90745" y="1068406"/>
                </a:lnTo>
                <a:lnTo>
                  <a:pt x="70250" y="1028859"/>
                </a:lnTo>
                <a:lnTo>
                  <a:pt x="52180" y="987927"/>
                </a:lnTo>
                <a:lnTo>
                  <a:pt x="36630" y="945705"/>
                </a:lnTo>
                <a:lnTo>
                  <a:pt x="23696" y="902289"/>
                </a:lnTo>
                <a:lnTo>
                  <a:pt x="13471" y="857772"/>
                </a:lnTo>
                <a:lnTo>
                  <a:pt x="6050" y="812249"/>
                </a:lnTo>
                <a:lnTo>
                  <a:pt x="1528" y="765815"/>
                </a:lnTo>
                <a:lnTo>
                  <a:pt x="0" y="718566"/>
                </a:lnTo>
                <a:close/>
              </a:path>
            </a:pathLst>
          </a:custGeom>
          <a:ln w="381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1" name="object 61"/>
          <p:cNvSpPr txBox="1"/>
          <p:nvPr/>
        </p:nvSpPr>
        <p:spPr>
          <a:xfrm>
            <a:off x="4025900" y="4918329"/>
            <a:ext cx="955675" cy="665480"/>
          </a:xfrm>
          <a:prstGeom prst="rect">
            <a:avLst/>
          </a:prstGeom>
        </p:spPr>
        <p:txBody>
          <a:bodyPr vert="horz" wrap="square" lIns="0" tIns="24130" rIns="0" bIns="0" rtlCol="0">
            <a:spAutoFit/>
          </a:bodyPr>
          <a:lstStyle/>
          <a:p>
            <a:pPr marL="12700" marR="5080" lvl="0" indent="-1270" algn="ctr" defTabSz="914400" rtl="0" eaLnBrk="1" fontAlgn="auto" latinLnBrk="0" hangingPunct="1">
              <a:lnSpc>
                <a:spcPct val="91700"/>
              </a:lnSpc>
              <a:spcBef>
                <a:spcPts val="19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900" b="0" i="0" u="none" strike="noStrike" kern="1200" cap="none" spc="-15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Infrastruktur </a:t>
            </a:r>
            <a:r>
              <a:rPr kumimoji="0" sz="900" b="0" i="0" u="none" strike="noStrike" kern="1200" cap="none" spc="-5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dasar,  </a:t>
            </a:r>
            <a:r>
              <a:rPr kumimoji="0" sz="900" b="0" i="0" u="none" strike="noStrike" kern="1200" cap="none" spc="-9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TIK </a:t>
            </a:r>
            <a:r>
              <a:rPr kumimoji="0" sz="900" b="0" i="0" u="none" strike="noStrike" kern="1200" cap="none" spc="-45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dan </a:t>
            </a:r>
            <a:r>
              <a:rPr kumimoji="0" sz="900" b="0" i="0" u="none" strike="noStrike" kern="1200" cap="none" spc="-3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konektivitas  antarprovinsi,  </a:t>
            </a:r>
            <a:r>
              <a:rPr kumimoji="0" sz="900" b="0" i="0" u="none" strike="noStrike" kern="1200" cap="none" spc="-2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kab/kota, </a:t>
            </a:r>
            <a:r>
              <a:rPr kumimoji="0" sz="900" b="0" i="0" u="none" strike="noStrike" kern="1200" cap="none" spc="-5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kampung  </a:t>
            </a:r>
            <a:r>
              <a:rPr kumimoji="0" sz="900" b="0" i="0" u="none" strike="noStrike" kern="1200" cap="none" spc="-45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dan</a:t>
            </a:r>
            <a:r>
              <a:rPr kumimoji="0" sz="900" b="0" i="0" u="none" strike="noStrike" kern="1200" cap="none" spc="-5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sz="900" b="0" i="0" u="none" strike="noStrike" kern="1200" cap="none" spc="-2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distrik</a:t>
            </a:r>
            <a:endParaRPr kumimoji="0" sz="9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62" name="object 62"/>
          <p:cNvSpPr/>
          <p:nvPr/>
        </p:nvSpPr>
        <p:spPr>
          <a:xfrm>
            <a:off x="2930651" y="2066544"/>
            <a:ext cx="1560576" cy="1560575"/>
          </a:xfrm>
          <a:prstGeom prst="rect">
            <a:avLst/>
          </a:prstGeom>
          <a:blipFill>
            <a:blip r:embed="rId1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3" name="object 63"/>
          <p:cNvSpPr/>
          <p:nvPr/>
        </p:nvSpPr>
        <p:spPr>
          <a:xfrm>
            <a:off x="2992247" y="2108200"/>
            <a:ext cx="1437640" cy="1437640"/>
          </a:xfrm>
          <a:custGeom>
            <a:avLst/>
            <a:gdLst/>
            <a:ahLst/>
            <a:cxnLst/>
            <a:rect l="l" t="t" r="r" b="b"/>
            <a:pathLst>
              <a:path w="1437639" h="1437639">
                <a:moveTo>
                  <a:pt x="718692" y="0"/>
                </a:moveTo>
                <a:lnTo>
                  <a:pt x="671444" y="1528"/>
                </a:lnTo>
                <a:lnTo>
                  <a:pt x="625010" y="6050"/>
                </a:lnTo>
                <a:lnTo>
                  <a:pt x="579486" y="13471"/>
                </a:lnTo>
                <a:lnTo>
                  <a:pt x="534968" y="23696"/>
                </a:lnTo>
                <a:lnTo>
                  <a:pt x="491548" y="36630"/>
                </a:lnTo>
                <a:lnTo>
                  <a:pt x="449324" y="52180"/>
                </a:lnTo>
                <a:lnTo>
                  <a:pt x="408388" y="70250"/>
                </a:lnTo>
                <a:lnTo>
                  <a:pt x="368836" y="90745"/>
                </a:lnTo>
                <a:lnTo>
                  <a:pt x="330763" y="113572"/>
                </a:lnTo>
                <a:lnTo>
                  <a:pt x="294263" y="138635"/>
                </a:lnTo>
                <a:lnTo>
                  <a:pt x="259431" y="165839"/>
                </a:lnTo>
                <a:lnTo>
                  <a:pt x="226362" y="195091"/>
                </a:lnTo>
                <a:lnTo>
                  <a:pt x="195150" y="226294"/>
                </a:lnTo>
                <a:lnTo>
                  <a:pt x="165891" y="259356"/>
                </a:lnTo>
                <a:lnTo>
                  <a:pt x="138679" y="294180"/>
                </a:lnTo>
                <a:lnTo>
                  <a:pt x="113609" y="330673"/>
                </a:lnTo>
                <a:lnTo>
                  <a:pt x="90776" y="368740"/>
                </a:lnTo>
                <a:lnTo>
                  <a:pt x="70274" y="408285"/>
                </a:lnTo>
                <a:lnTo>
                  <a:pt x="52198" y="449215"/>
                </a:lnTo>
                <a:lnTo>
                  <a:pt x="36644" y="491435"/>
                </a:lnTo>
                <a:lnTo>
                  <a:pt x="23704" y="534849"/>
                </a:lnTo>
                <a:lnTo>
                  <a:pt x="13476" y="579364"/>
                </a:lnTo>
                <a:lnTo>
                  <a:pt x="6052" y="624885"/>
                </a:lnTo>
                <a:lnTo>
                  <a:pt x="1528" y="671317"/>
                </a:lnTo>
                <a:lnTo>
                  <a:pt x="0" y="718565"/>
                </a:lnTo>
                <a:lnTo>
                  <a:pt x="1528" y="765814"/>
                </a:lnTo>
                <a:lnTo>
                  <a:pt x="6052" y="812246"/>
                </a:lnTo>
                <a:lnTo>
                  <a:pt x="13476" y="857767"/>
                </a:lnTo>
                <a:lnTo>
                  <a:pt x="23704" y="902282"/>
                </a:lnTo>
                <a:lnTo>
                  <a:pt x="36644" y="945696"/>
                </a:lnTo>
                <a:lnTo>
                  <a:pt x="52198" y="987916"/>
                </a:lnTo>
                <a:lnTo>
                  <a:pt x="70274" y="1028846"/>
                </a:lnTo>
                <a:lnTo>
                  <a:pt x="90776" y="1068391"/>
                </a:lnTo>
                <a:lnTo>
                  <a:pt x="113609" y="1106458"/>
                </a:lnTo>
                <a:lnTo>
                  <a:pt x="138679" y="1142951"/>
                </a:lnTo>
                <a:lnTo>
                  <a:pt x="165891" y="1177775"/>
                </a:lnTo>
                <a:lnTo>
                  <a:pt x="195150" y="1210837"/>
                </a:lnTo>
                <a:lnTo>
                  <a:pt x="226362" y="1242040"/>
                </a:lnTo>
                <a:lnTo>
                  <a:pt x="259431" y="1271292"/>
                </a:lnTo>
                <a:lnTo>
                  <a:pt x="294263" y="1298496"/>
                </a:lnTo>
                <a:lnTo>
                  <a:pt x="330763" y="1323559"/>
                </a:lnTo>
                <a:lnTo>
                  <a:pt x="368836" y="1346386"/>
                </a:lnTo>
                <a:lnTo>
                  <a:pt x="408388" y="1366881"/>
                </a:lnTo>
                <a:lnTo>
                  <a:pt x="449324" y="1384951"/>
                </a:lnTo>
                <a:lnTo>
                  <a:pt x="491548" y="1400501"/>
                </a:lnTo>
                <a:lnTo>
                  <a:pt x="534968" y="1413435"/>
                </a:lnTo>
                <a:lnTo>
                  <a:pt x="579486" y="1423660"/>
                </a:lnTo>
                <a:lnTo>
                  <a:pt x="625010" y="1431081"/>
                </a:lnTo>
                <a:lnTo>
                  <a:pt x="671444" y="1435603"/>
                </a:lnTo>
                <a:lnTo>
                  <a:pt x="718692" y="1437132"/>
                </a:lnTo>
                <a:lnTo>
                  <a:pt x="765927" y="1435603"/>
                </a:lnTo>
                <a:lnTo>
                  <a:pt x="812347" y="1431081"/>
                </a:lnTo>
                <a:lnTo>
                  <a:pt x="857858" y="1423660"/>
                </a:lnTo>
                <a:lnTo>
                  <a:pt x="902366" y="1413435"/>
                </a:lnTo>
                <a:lnTo>
                  <a:pt x="945775" y="1400501"/>
                </a:lnTo>
                <a:lnTo>
                  <a:pt x="987990" y="1384951"/>
                </a:lnTo>
                <a:lnTo>
                  <a:pt x="1028918" y="1366881"/>
                </a:lnTo>
                <a:lnTo>
                  <a:pt x="1068462" y="1346386"/>
                </a:lnTo>
                <a:lnTo>
                  <a:pt x="1106529" y="1323559"/>
                </a:lnTo>
                <a:lnTo>
                  <a:pt x="1143023" y="1298496"/>
                </a:lnTo>
                <a:lnTo>
                  <a:pt x="1177850" y="1271292"/>
                </a:lnTo>
                <a:lnTo>
                  <a:pt x="1210914" y="1242040"/>
                </a:lnTo>
                <a:lnTo>
                  <a:pt x="1242122" y="1210837"/>
                </a:lnTo>
                <a:lnTo>
                  <a:pt x="1271378" y="1177775"/>
                </a:lnTo>
                <a:lnTo>
                  <a:pt x="1298587" y="1142951"/>
                </a:lnTo>
                <a:lnTo>
                  <a:pt x="1323654" y="1106458"/>
                </a:lnTo>
                <a:lnTo>
                  <a:pt x="1346486" y="1068391"/>
                </a:lnTo>
                <a:lnTo>
                  <a:pt x="1366987" y="1028846"/>
                </a:lnTo>
                <a:lnTo>
                  <a:pt x="1385061" y="987916"/>
                </a:lnTo>
                <a:lnTo>
                  <a:pt x="1400615" y="945696"/>
                </a:lnTo>
                <a:lnTo>
                  <a:pt x="1413554" y="902282"/>
                </a:lnTo>
                <a:lnTo>
                  <a:pt x="1423783" y="857767"/>
                </a:lnTo>
                <a:lnTo>
                  <a:pt x="1431206" y="812246"/>
                </a:lnTo>
                <a:lnTo>
                  <a:pt x="1435730" y="765814"/>
                </a:lnTo>
                <a:lnTo>
                  <a:pt x="1437258" y="718565"/>
                </a:lnTo>
                <a:lnTo>
                  <a:pt x="1435730" y="671317"/>
                </a:lnTo>
                <a:lnTo>
                  <a:pt x="1431206" y="624885"/>
                </a:lnTo>
                <a:lnTo>
                  <a:pt x="1423783" y="579364"/>
                </a:lnTo>
                <a:lnTo>
                  <a:pt x="1413554" y="534849"/>
                </a:lnTo>
                <a:lnTo>
                  <a:pt x="1400615" y="491435"/>
                </a:lnTo>
                <a:lnTo>
                  <a:pt x="1385061" y="449215"/>
                </a:lnTo>
                <a:lnTo>
                  <a:pt x="1366987" y="408285"/>
                </a:lnTo>
                <a:lnTo>
                  <a:pt x="1346486" y="368740"/>
                </a:lnTo>
                <a:lnTo>
                  <a:pt x="1323654" y="330673"/>
                </a:lnTo>
                <a:lnTo>
                  <a:pt x="1298587" y="294180"/>
                </a:lnTo>
                <a:lnTo>
                  <a:pt x="1271378" y="259356"/>
                </a:lnTo>
                <a:lnTo>
                  <a:pt x="1242122" y="226294"/>
                </a:lnTo>
                <a:lnTo>
                  <a:pt x="1210914" y="195091"/>
                </a:lnTo>
                <a:lnTo>
                  <a:pt x="1177850" y="165839"/>
                </a:lnTo>
                <a:lnTo>
                  <a:pt x="1143023" y="138635"/>
                </a:lnTo>
                <a:lnTo>
                  <a:pt x="1106529" y="113572"/>
                </a:lnTo>
                <a:lnTo>
                  <a:pt x="1068462" y="90745"/>
                </a:lnTo>
                <a:lnTo>
                  <a:pt x="1028918" y="70250"/>
                </a:lnTo>
                <a:lnTo>
                  <a:pt x="987990" y="52180"/>
                </a:lnTo>
                <a:lnTo>
                  <a:pt x="945775" y="36630"/>
                </a:lnTo>
                <a:lnTo>
                  <a:pt x="902366" y="23696"/>
                </a:lnTo>
                <a:lnTo>
                  <a:pt x="857858" y="13471"/>
                </a:lnTo>
                <a:lnTo>
                  <a:pt x="812347" y="6050"/>
                </a:lnTo>
                <a:lnTo>
                  <a:pt x="765927" y="1528"/>
                </a:lnTo>
                <a:lnTo>
                  <a:pt x="718692" y="0"/>
                </a:lnTo>
                <a:close/>
              </a:path>
            </a:pathLst>
          </a:custGeom>
          <a:solidFill>
            <a:srgbClr val="4AACC5"/>
          </a:solid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4" name="object 64"/>
          <p:cNvSpPr/>
          <p:nvPr/>
        </p:nvSpPr>
        <p:spPr>
          <a:xfrm>
            <a:off x="2992247" y="2108200"/>
            <a:ext cx="1437640" cy="1437640"/>
          </a:xfrm>
          <a:custGeom>
            <a:avLst/>
            <a:gdLst/>
            <a:ahLst/>
            <a:cxnLst/>
            <a:rect l="l" t="t" r="r" b="b"/>
            <a:pathLst>
              <a:path w="1437639" h="1437639">
                <a:moveTo>
                  <a:pt x="0" y="718565"/>
                </a:moveTo>
                <a:lnTo>
                  <a:pt x="1528" y="671317"/>
                </a:lnTo>
                <a:lnTo>
                  <a:pt x="6052" y="624885"/>
                </a:lnTo>
                <a:lnTo>
                  <a:pt x="13476" y="579364"/>
                </a:lnTo>
                <a:lnTo>
                  <a:pt x="23704" y="534849"/>
                </a:lnTo>
                <a:lnTo>
                  <a:pt x="36644" y="491435"/>
                </a:lnTo>
                <a:lnTo>
                  <a:pt x="52198" y="449215"/>
                </a:lnTo>
                <a:lnTo>
                  <a:pt x="70274" y="408285"/>
                </a:lnTo>
                <a:lnTo>
                  <a:pt x="90776" y="368740"/>
                </a:lnTo>
                <a:lnTo>
                  <a:pt x="113609" y="330673"/>
                </a:lnTo>
                <a:lnTo>
                  <a:pt x="138679" y="294180"/>
                </a:lnTo>
                <a:lnTo>
                  <a:pt x="165891" y="259356"/>
                </a:lnTo>
                <a:lnTo>
                  <a:pt x="195150" y="226294"/>
                </a:lnTo>
                <a:lnTo>
                  <a:pt x="226362" y="195091"/>
                </a:lnTo>
                <a:lnTo>
                  <a:pt x="259431" y="165839"/>
                </a:lnTo>
                <a:lnTo>
                  <a:pt x="294263" y="138635"/>
                </a:lnTo>
                <a:lnTo>
                  <a:pt x="330763" y="113572"/>
                </a:lnTo>
                <a:lnTo>
                  <a:pt x="368836" y="90745"/>
                </a:lnTo>
                <a:lnTo>
                  <a:pt x="408388" y="70250"/>
                </a:lnTo>
                <a:lnTo>
                  <a:pt x="449324" y="52180"/>
                </a:lnTo>
                <a:lnTo>
                  <a:pt x="491548" y="36630"/>
                </a:lnTo>
                <a:lnTo>
                  <a:pt x="534968" y="23696"/>
                </a:lnTo>
                <a:lnTo>
                  <a:pt x="579486" y="13471"/>
                </a:lnTo>
                <a:lnTo>
                  <a:pt x="625010" y="6050"/>
                </a:lnTo>
                <a:lnTo>
                  <a:pt x="671444" y="1528"/>
                </a:lnTo>
                <a:lnTo>
                  <a:pt x="718692" y="0"/>
                </a:lnTo>
                <a:lnTo>
                  <a:pt x="765927" y="1528"/>
                </a:lnTo>
                <a:lnTo>
                  <a:pt x="812347" y="6050"/>
                </a:lnTo>
                <a:lnTo>
                  <a:pt x="857858" y="13471"/>
                </a:lnTo>
                <a:lnTo>
                  <a:pt x="902366" y="23696"/>
                </a:lnTo>
                <a:lnTo>
                  <a:pt x="945775" y="36630"/>
                </a:lnTo>
                <a:lnTo>
                  <a:pt x="987990" y="52180"/>
                </a:lnTo>
                <a:lnTo>
                  <a:pt x="1028918" y="70250"/>
                </a:lnTo>
                <a:lnTo>
                  <a:pt x="1068462" y="90745"/>
                </a:lnTo>
                <a:lnTo>
                  <a:pt x="1106529" y="113572"/>
                </a:lnTo>
                <a:lnTo>
                  <a:pt x="1143023" y="138635"/>
                </a:lnTo>
                <a:lnTo>
                  <a:pt x="1177850" y="165839"/>
                </a:lnTo>
                <a:lnTo>
                  <a:pt x="1210914" y="195091"/>
                </a:lnTo>
                <a:lnTo>
                  <a:pt x="1242122" y="226294"/>
                </a:lnTo>
                <a:lnTo>
                  <a:pt x="1271378" y="259356"/>
                </a:lnTo>
                <a:lnTo>
                  <a:pt x="1298587" y="294180"/>
                </a:lnTo>
                <a:lnTo>
                  <a:pt x="1323654" y="330673"/>
                </a:lnTo>
                <a:lnTo>
                  <a:pt x="1346486" y="368740"/>
                </a:lnTo>
                <a:lnTo>
                  <a:pt x="1366987" y="408285"/>
                </a:lnTo>
                <a:lnTo>
                  <a:pt x="1385061" y="449215"/>
                </a:lnTo>
                <a:lnTo>
                  <a:pt x="1400615" y="491435"/>
                </a:lnTo>
                <a:lnTo>
                  <a:pt x="1413554" y="534849"/>
                </a:lnTo>
                <a:lnTo>
                  <a:pt x="1423783" y="579364"/>
                </a:lnTo>
                <a:lnTo>
                  <a:pt x="1431206" y="624885"/>
                </a:lnTo>
                <a:lnTo>
                  <a:pt x="1435730" y="671317"/>
                </a:lnTo>
                <a:lnTo>
                  <a:pt x="1437258" y="718565"/>
                </a:lnTo>
                <a:lnTo>
                  <a:pt x="1435730" y="765814"/>
                </a:lnTo>
                <a:lnTo>
                  <a:pt x="1431206" y="812246"/>
                </a:lnTo>
                <a:lnTo>
                  <a:pt x="1423783" y="857767"/>
                </a:lnTo>
                <a:lnTo>
                  <a:pt x="1413554" y="902282"/>
                </a:lnTo>
                <a:lnTo>
                  <a:pt x="1400615" y="945696"/>
                </a:lnTo>
                <a:lnTo>
                  <a:pt x="1385061" y="987916"/>
                </a:lnTo>
                <a:lnTo>
                  <a:pt x="1366987" y="1028846"/>
                </a:lnTo>
                <a:lnTo>
                  <a:pt x="1346486" y="1068391"/>
                </a:lnTo>
                <a:lnTo>
                  <a:pt x="1323654" y="1106458"/>
                </a:lnTo>
                <a:lnTo>
                  <a:pt x="1298587" y="1142951"/>
                </a:lnTo>
                <a:lnTo>
                  <a:pt x="1271378" y="1177775"/>
                </a:lnTo>
                <a:lnTo>
                  <a:pt x="1242122" y="1210837"/>
                </a:lnTo>
                <a:lnTo>
                  <a:pt x="1210914" y="1242040"/>
                </a:lnTo>
                <a:lnTo>
                  <a:pt x="1177850" y="1271292"/>
                </a:lnTo>
                <a:lnTo>
                  <a:pt x="1143023" y="1298496"/>
                </a:lnTo>
                <a:lnTo>
                  <a:pt x="1106529" y="1323559"/>
                </a:lnTo>
                <a:lnTo>
                  <a:pt x="1068462" y="1346386"/>
                </a:lnTo>
                <a:lnTo>
                  <a:pt x="1028918" y="1366881"/>
                </a:lnTo>
                <a:lnTo>
                  <a:pt x="987990" y="1384951"/>
                </a:lnTo>
                <a:lnTo>
                  <a:pt x="945775" y="1400501"/>
                </a:lnTo>
                <a:lnTo>
                  <a:pt x="902366" y="1413435"/>
                </a:lnTo>
                <a:lnTo>
                  <a:pt x="857858" y="1423660"/>
                </a:lnTo>
                <a:lnTo>
                  <a:pt x="812347" y="1431081"/>
                </a:lnTo>
                <a:lnTo>
                  <a:pt x="765927" y="1435603"/>
                </a:lnTo>
                <a:lnTo>
                  <a:pt x="718692" y="1437132"/>
                </a:lnTo>
                <a:lnTo>
                  <a:pt x="671444" y="1435603"/>
                </a:lnTo>
                <a:lnTo>
                  <a:pt x="625010" y="1431081"/>
                </a:lnTo>
                <a:lnTo>
                  <a:pt x="579486" y="1423660"/>
                </a:lnTo>
                <a:lnTo>
                  <a:pt x="534968" y="1413435"/>
                </a:lnTo>
                <a:lnTo>
                  <a:pt x="491548" y="1400501"/>
                </a:lnTo>
                <a:lnTo>
                  <a:pt x="449324" y="1384951"/>
                </a:lnTo>
                <a:lnTo>
                  <a:pt x="408388" y="1366881"/>
                </a:lnTo>
                <a:lnTo>
                  <a:pt x="368836" y="1346386"/>
                </a:lnTo>
                <a:lnTo>
                  <a:pt x="330763" y="1323559"/>
                </a:lnTo>
                <a:lnTo>
                  <a:pt x="294263" y="1298496"/>
                </a:lnTo>
                <a:lnTo>
                  <a:pt x="259431" y="1271292"/>
                </a:lnTo>
                <a:lnTo>
                  <a:pt x="226362" y="1242040"/>
                </a:lnTo>
                <a:lnTo>
                  <a:pt x="195150" y="1210837"/>
                </a:lnTo>
                <a:lnTo>
                  <a:pt x="165891" y="1177775"/>
                </a:lnTo>
                <a:lnTo>
                  <a:pt x="138679" y="1142951"/>
                </a:lnTo>
                <a:lnTo>
                  <a:pt x="113609" y="1106458"/>
                </a:lnTo>
                <a:lnTo>
                  <a:pt x="90776" y="1068391"/>
                </a:lnTo>
                <a:lnTo>
                  <a:pt x="70274" y="1028846"/>
                </a:lnTo>
                <a:lnTo>
                  <a:pt x="52198" y="987916"/>
                </a:lnTo>
                <a:lnTo>
                  <a:pt x="36644" y="945696"/>
                </a:lnTo>
                <a:lnTo>
                  <a:pt x="23704" y="902282"/>
                </a:lnTo>
                <a:lnTo>
                  <a:pt x="13476" y="857767"/>
                </a:lnTo>
                <a:lnTo>
                  <a:pt x="6052" y="812246"/>
                </a:lnTo>
                <a:lnTo>
                  <a:pt x="1528" y="765814"/>
                </a:lnTo>
                <a:lnTo>
                  <a:pt x="0" y="718565"/>
                </a:lnTo>
                <a:close/>
              </a:path>
            </a:pathLst>
          </a:custGeom>
          <a:ln w="381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5" name="object 65"/>
          <p:cNvSpPr txBox="1"/>
          <p:nvPr/>
        </p:nvSpPr>
        <p:spPr>
          <a:xfrm>
            <a:off x="3345307" y="2669285"/>
            <a:ext cx="731520" cy="289560"/>
          </a:xfrm>
          <a:prstGeom prst="rect">
            <a:avLst/>
          </a:prstGeom>
        </p:spPr>
        <p:txBody>
          <a:bodyPr vert="horz" wrap="square" lIns="0" tIns="25400" rIns="0" bIns="0" rtlCol="0">
            <a:spAutoFit/>
          </a:bodyPr>
          <a:lstStyle/>
          <a:p>
            <a:pPr marL="56515" marR="5080" lvl="0" indent="-44450" algn="l" defTabSz="914400" rtl="0" eaLnBrk="1" fontAlgn="auto" latinLnBrk="0" hangingPunct="1">
              <a:lnSpc>
                <a:spcPts val="1000"/>
              </a:lnSpc>
              <a:spcBef>
                <a:spcPts val="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900" b="0" i="0" u="none" strike="noStrike" kern="1200" cap="none" spc="-5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Tata </a:t>
            </a:r>
            <a:r>
              <a:rPr kumimoji="0" sz="900" b="0" i="0" u="none" strike="noStrike" kern="1200" cap="none" spc="-35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kelola</a:t>
            </a:r>
            <a:r>
              <a:rPr kumimoji="0" sz="900" b="0" i="0" u="none" strike="noStrike" kern="1200" cap="none" spc="-11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sz="900" b="0" i="0" u="none" strike="noStrike" kern="1200" cap="none" spc="-45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dan  </a:t>
            </a:r>
            <a:r>
              <a:rPr kumimoji="0" sz="900" b="0" i="0" u="none" strike="noStrike" kern="1200" cap="none" spc="-5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kelembagaan</a:t>
            </a:r>
            <a:endParaRPr kumimoji="0" sz="9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66" name="object 66"/>
          <p:cNvSpPr/>
          <p:nvPr/>
        </p:nvSpPr>
        <p:spPr>
          <a:xfrm>
            <a:off x="5522467" y="533400"/>
            <a:ext cx="435152" cy="420242"/>
          </a:xfrm>
          <a:prstGeom prst="rect">
            <a:avLst/>
          </a:prstGeom>
          <a:blipFill>
            <a:blip r:embed="rId1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7" name="object 67"/>
          <p:cNvSpPr txBox="1"/>
          <p:nvPr/>
        </p:nvSpPr>
        <p:spPr>
          <a:xfrm>
            <a:off x="5692521" y="620395"/>
            <a:ext cx="10287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0" lvl="0" indent="0" algn="l" defTabSz="914400" rtl="0" eaLnBrk="1" fontAlgn="auto" latinLnBrk="0" hangingPunct="1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200" b="1" i="0" u="none" strike="noStrike" kern="1200" cap="none" spc="-6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1</a:t>
            </a:r>
            <a:endParaRPr kumimoji="0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68" name="object 68"/>
          <p:cNvSpPr/>
          <p:nvPr/>
        </p:nvSpPr>
        <p:spPr>
          <a:xfrm>
            <a:off x="6875018" y="4352506"/>
            <a:ext cx="440131" cy="398183"/>
          </a:xfrm>
          <a:prstGeom prst="rect">
            <a:avLst/>
          </a:prstGeom>
          <a:blipFill>
            <a:blip r:embed="rId1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9" name="object 69"/>
          <p:cNvSpPr txBox="1"/>
          <p:nvPr/>
        </p:nvSpPr>
        <p:spPr>
          <a:xfrm>
            <a:off x="7055866" y="4449826"/>
            <a:ext cx="89535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0" lvl="0" indent="0" algn="l" defTabSz="914400" rtl="0" eaLnBrk="1" fontAlgn="auto" latinLnBrk="0" hangingPunct="1">
              <a:lnSpc>
                <a:spcPct val="100000"/>
              </a:lnSpc>
              <a:spcBef>
                <a:spcPts val="95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000" b="1" i="0" u="none" strike="noStrike" kern="1200" cap="none" spc="-55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3</a:t>
            </a:r>
            <a:endParaRPr kumimoji="0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70" name="object 70"/>
          <p:cNvSpPr/>
          <p:nvPr/>
        </p:nvSpPr>
        <p:spPr>
          <a:xfrm>
            <a:off x="5595239" y="2299881"/>
            <a:ext cx="576922" cy="519518"/>
          </a:xfrm>
          <a:prstGeom prst="rect">
            <a:avLst/>
          </a:prstGeom>
          <a:blipFill>
            <a:blip r:embed="rId1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1" name="object 71"/>
          <p:cNvSpPr/>
          <p:nvPr/>
        </p:nvSpPr>
        <p:spPr>
          <a:xfrm>
            <a:off x="7667117" y="2297429"/>
            <a:ext cx="395871" cy="350392"/>
          </a:xfrm>
          <a:prstGeom prst="rect">
            <a:avLst/>
          </a:prstGeom>
          <a:blipFill>
            <a:blip r:embed="rId1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2" name="object 72"/>
          <p:cNvSpPr txBox="1"/>
          <p:nvPr/>
        </p:nvSpPr>
        <p:spPr>
          <a:xfrm>
            <a:off x="7827644" y="2385821"/>
            <a:ext cx="83820" cy="1625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0" lvl="0" indent="0" algn="l" defTabSz="914400" rtl="0" eaLnBrk="1" fontAlgn="auto" latinLnBrk="0" hangingPunct="1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900" b="1" i="0" u="none" strike="noStrike" kern="1200" cap="none" spc="-45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2</a:t>
            </a:r>
            <a:endParaRPr kumimoji="0" sz="9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73" name="object 73"/>
          <p:cNvSpPr/>
          <p:nvPr/>
        </p:nvSpPr>
        <p:spPr>
          <a:xfrm>
            <a:off x="4259071" y="4419625"/>
            <a:ext cx="441451" cy="464032"/>
          </a:xfrm>
          <a:prstGeom prst="rect">
            <a:avLst/>
          </a:prstGeom>
          <a:blipFill>
            <a:blip r:embed="rId1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4" name="object 74"/>
          <p:cNvSpPr txBox="1"/>
          <p:nvPr/>
        </p:nvSpPr>
        <p:spPr>
          <a:xfrm>
            <a:off x="4426077" y="4524247"/>
            <a:ext cx="116205" cy="2393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0" lvl="0" indent="0" algn="l" defTabSz="914400" rtl="0" eaLnBrk="1" fontAlgn="auto" latinLnBrk="0" hangingPunct="1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400" b="1" i="0" u="none" strike="noStrike" kern="1200" cap="none" spc="-7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4</a:t>
            </a:r>
            <a:endParaRPr kumimoji="0" sz="1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75" name="object 75"/>
          <p:cNvSpPr txBox="1"/>
          <p:nvPr/>
        </p:nvSpPr>
        <p:spPr>
          <a:xfrm>
            <a:off x="11568430" y="3385058"/>
            <a:ext cx="71120" cy="1403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ts val="105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100" b="1" i="0" u="none" strike="noStrike" kern="1200" cap="none" spc="-55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2</a:t>
            </a:r>
            <a:endParaRPr kumimoji="0" sz="11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76" name="object 76"/>
          <p:cNvSpPr/>
          <p:nvPr/>
        </p:nvSpPr>
        <p:spPr>
          <a:xfrm>
            <a:off x="6967601" y="510540"/>
            <a:ext cx="0" cy="1344930"/>
          </a:xfrm>
          <a:custGeom>
            <a:avLst/>
            <a:gdLst/>
            <a:ahLst/>
            <a:cxnLst/>
            <a:rect l="l" t="t" r="r" b="b"/>
            <a:pathLst>
              <a:path h="1344930">
                <a:moveTo>
                  <a:pt x="0" y="0"/>
                </a:moveTo>
                <a:lnTo>
                  <a:pt x="0" y="1344930"/>
                </a:lnTo>
              </a:path>
            </a:pathLst>
          </a:custGeom>
          <a:ln w="12700">
            <a:solidFill>
              <a:srgbClr val="C0504D"/>
            </a:solidFill>
          </a:ln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7" name="object 77"/>
          <p:cNvSpPr/>
          <p:nvPr/>
        </p:nvSpPr>
        <p:spPr>
          <a:xfrm>
            <a:off x="11131677" y="510540"/>
            <a:ext cx="0" cy="1344930"/>
          </a:xfrm>
          <a:custGeom>
            <a:avLst/>
            <a:gdLst/>
            <a:ahLst/>
            <a:cxnLst/>
            <a:rect l="l" t="t" r="r" b="b"/>
            <a:pathLst>
              <a:path h="1344930">
                <a:moveTo>
                  <a:pt x="0" y="0"/>
                </a:moveTo>
                <a:lnTo>
                  <a:pt x="0" y="1344930"/>
                </a:lnTo>
              </a:path>
            </a:pathLst>
          </a:custGeom>
          <a:ln w="12700">
            <a:solidFill>
              <a:srgbClr val="C0504D"/>
            </a:solidFill>
          </a:ln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8" name="object 78"/>
          <p:cNvSpPr/>
          <p:nvPr/>
        </p:nvSpPr>
        <p:spPr>
          <a:xfrm>
            <a:off x="6961251" y="516890"/>
            <a:ext cx="4177029" cy="0"/>
          </a:xfrm>
          <a:custGeom>
            <a:avLst/>
            <a:gdLst/>
            <a:ahLst/>
            <a:cxnLst/>
            <a:rect l="l" t="t" r="r" b="b"/>
            <a:pathLst>
              <a:path w="4177029">
                <a:moveTo>
                  <a:pt x="0" y="0"/>
                </a:moveTo>
                <a:lnTo>
                  <a:pt x="4176776" y="0"/>
                </a:lnTo>
              </a:path>
            </a:pathLst>
          </a:custGeom>
          <a:ln w="12700">
            <a:solidFill>
              <a:srgbClr val="C0504D"/>
            </a:solidFill>
          </a:ln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9" name="object 79"/>
          <p:cNvSpPr/>
          <p:nvPr/>
        </p:nvSpPr>
        <p:spPr>
          <a:xfrm>
            <a:off x="6961251" y="1842770"/>
            <a:ext cx="4177029" cy="0"/>
          </a:xfrm>
          <a:custGeom>
            <a:avLst/>
            <a:gdLst/>
            <a:ahLst/>
            <a:cxnLst/>
            <a:rect l="l" t="t" r="r" b="b"/>
            <a:pathLst>
              <a:path w="4177029">
                <a:moveTo>
                  <a:pt x="0" y="0"/>
                </a:moveTo>
                <a:lnTo>
                  <a:pt x="4176776" y="0"/>
                </a:lnTo>
              </a:path>
            </a:pathLst>
          </a:custGeom>
          <a:ln w="25400">
            <a:solidFill>
              <a:srgbClr val="C0504D"/>
            </a:solidFill>
          </a:ln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0" name="object 80"/>
          <p:cNvSpPr txBox="1"/>
          <p:nvPr/>
        </p:nvSpPr>
        <p:spPr>
          <a:xfrm>
            <a:off x="6973951" y="542290"/>
            <a:ext cx="4151629" cy="12604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66700" marR="0" lvl="0" indent="-180975" algn="l" defTabSz="914400" rtl="0" eaLnBrk="1" fontAlgn="auto" latinLnBrk="0" hangingPunct="1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ClrTx/>
              <a:buSzTx/>
              <a:buFontTx/>
              <a:buAutoNum type="arabicPeriod"/>
              <a:tabLst>
                <a:tab pos="267335" algn="l"/>
              </a:tabLst>
              <a:defRPr/>
            </a:pPr>
            <a:r>
              <a:rPr kumimoji="0" sz="900" b="0" i="0" u="none" strike="noStrike" kern="1200" cap="none" spc="-4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Peningkatan </a:t>
            </a:r>
            <a:r>
              <a:rPr kumimoji="0" sz="900" b="0" i="0" u="none" strike="noStrike" kern="1200" cap="none" spc="-5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kesehatan </a:t>
            </a:r>
            <a:r>
              <a:rPr kumimoji="0" sz="900" b="0" i="0" u="none" strike="noStrike" kern="1200" cap="none" spc="-2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ibu </a:t>
            </a:r>
            <a:r>
              <a:rPr kumimoji="0" sz="900" b="0" i="0" u="none" strike="noStrike" kern="1200" cap="none" spc="-4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dan </a:t>
            </a:r>
            <a:r>
              <a:rPr kumimoji="0" sz="900" b="0" i="0" u="none" strike="noStrike" kern="1200" cap="none" spc="-5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anak, </a:t>
            </a:r>
            <a:r>
              <a:rPr kumimoji="0" sz="900" b="0" i="0" u="none" strike="noStrike" kern="1200" cap="none" spc="-4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dan pelayanan </a:t>
            </a:r>
            <a:r>
              <a:rPr kumimoji="0" sz="900" b="0" i="0" u="none" strike="noStrike" kern="1200" cap="none" spc="-5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kesehatan</a:t>
            </a:r>
            <a:r>
              <a:rPr kumimoji="0" sz="900" b="0" i="0" u="none" strike="noStrike" kern="1200" cap="none" spc="-3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sz="900" b="0" i="0" u="none" strike="noStrike" kern="1200" cap="none" spc="-3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reproduksi</a:t>
            </a:r>
            <a:endParaRPr kumimoji="0" sz="9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  <a:p>
            <a:pPr marL="26670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900" b="0" i="0" u="none" strike="noStrike" kern="1200" cap="none" spc="-3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remaja</a:t>
            </a:r>
            <a:endParaRPr kumimoji="0" sz="9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  <a:p>
            <a:pPr marL="266700" marR="0" lvl="0" indent="-180975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 startAt="2"/>
              <a:tabLst>
                <a:tab pos="267335" algn="l"/>
              </a:tabLst>
              <a:defRPr/>
            </a:pPr>
            <a:r>
              <a:rPr kumimoji="0" sz="900" b="0" i="0" u="none" strike="noStrike" kern="1200" cap="none" spc="-6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Pencegahan </a:t>
            </a:r>
            <a:r>
              <a:rPr kumimoji="0" sz="900" b="0" i="0" u="none" strike="noStrike" kern="1200" cap="none" spc="-4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dan pengendalian </a:t>
            </a:r>
            <a:r>
              <a:rPr kumimoji="0" sz="900" b="0" i="0" u="none" strike="noStrike" kern="1200" cap="none" spc="-3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penyakit </a:t>
            </a:r>
            <a:r>
              <a:rPr kumimoji="0" sz="900" b="0" i="0" u="none" strike="noStrike" kern="1200" cap="none" spc="-3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malaria, </a:t>
            </a:r>
            <a:r>
              <a:rPr kumimoji="0" sz="900" b="0" i="0" u="none" strike="noStrike" kern="1200" cap="none" spc="-9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ISPA, </a:t>
            </a:r>
            <a:r>
              <a:rPr kumimoji="0" sz="900" b="0" i="0" u="none" strike="noStrike" kern="1200" cap="none" spc="-8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TB, </a:t>
            </a:r>
            <a:r>
              <a:rPr kumimoji="0" sz="900" b="0" i="0" u="none" strike="noStrike" kern="1200" cap="none" spc="-4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dan</a:t>
            </a:r>
            <a:r>
              <a:rPr kumimoji="0" sz="900" b="0" i="0" u="none" strike="noStrike" kern="1200" cap="none" spc="-6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sz="900" b="0" i="0" u="none" strike="noStrike" kern="1200" cap="none" spc="-5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HIV/AIDs</a:t>
            </a:r>
            <a:endParaRPr kumimoji="0" sz="9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  <a:p>
            <a:pPr marL="266700" marR="232410" lvl="0" indent="-180975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 startAt="2"/>
              <a:tabLst>
                <a:tab pos="267335" algn="l"/>
              </a:tabLst>
              <a:defRPr/>
            </a:pPr>
            <a:r>
              <a:rPr kumimoji="0" sz="900" b="0" i="0" u="none" strike="noStrike" kern="1200" cap="none" spc="-5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Penyediaan </a:t>
            </a:r>
            <a:r>
              <a:rPr kumimoji="0" sz="900" b="0" i="0" u="none" strike="noStrike" kern="1200" cap="none" spc="-4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tenaga </a:t>
            </a:r>
            <a:r>
              <a:rPr kumimoji="0" sz="900" b="0" i="0" u="none" strike="noStrike" kern="1200" cap="none" spc="-5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kesehatan </a:t>
            </a:r>
            <a:r>
              <a:rPr kumimoji="0" sz="900" b="0" i="0" u="none" strike="noStrike" kern="1200" cap="none" spc="-3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strategis </a:t>
            </a:r>
            <a:r>
              <a:rPr kumimoji="0" sz="900" b="0" i="0" u="none" strike="noStrike" kern="1200" cap="none" spc="-4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dan </a:t>
            </a:r>
            <a:r>
              <a:rPr kumimoji="0" sz="900" b="0" i="0" u="none" strike="noStrike" kern="1200" cap="none" spc="-4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penguatan </a:t>
            </a:r>
            <a:r>
              <a:rPr kumimoji="0" sz="900" b="0" i="0" u="none" strike="noStrike" kern="1200" cap="none" spc="-4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sistem </a:t>
            </a:r>
            <a:r>
              <a:rPr kumimoji="0" sz="900" b="0" i="0" u="none" strike="noStrike" kern="1200" cap="none" spc="-5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kesehatan </a:t>
            </a:r>
            <a:r>
              <a:rPr kumimoji="0" sz="900" b="0" i="0" u="none" strike="noStrike" kern="1200" cap="none" spc="-5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dasar  </a:t>
            </a:r>
            <a:r>
              <a:rPr kumimoji="0" sz="900" b="0" i="0" u="none" strike="noStrike" kern="1200" cap="none" spc="-4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dan</a:t>
            </a:r>
            <a:r>
              <a:rPr kumimoji="0" sz="900" b="0" i="0" u="none" strike="noStrike" kern="1200" cap="none" spc="-6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sz="900" b="0" i="0" u="none" strike="noStrike" kern="1200" cap="none" spc="-3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rujukan</a:t>
            </a:r>
            <a:endParaRPr kumimoji="0" sz="9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  <a:p>
            <a:pPr marL="266700" marR="0" lvl="0" indent="-180975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 startAt="2"/>
              <a:tabLst>
                <a:tab pos="267335" algn="l"/>
              </a:tabLst>
              <a:defRPr/>
            </a:pPr>
            <a:r>
              <a:rPr kumimoji="0" sz="900" b="0" i="0" u="none" strike="noStrike" kern="1200" cap="none" spc="-6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Gerakan </a:t>
            </a:r>
            <a:r>
              <a:rPr kumimoji="0" sz="900" b="0" i="0" u="none" strike="noStrike" kern="1200" cap="none" spc="-4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masyarakat </a:t>
            </a:r>
            <a:r>
              <a:rPr kumimoji="0" sz="900" b="0" i="0" u="none" strike="noStrike" kern="1200" cap="none" spc="-2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hidup</a:t>
            </a:r>
            <a:r>
              <a:rPr kumimoji="0" sz="900" b="0" i="0" u="none" strike="noStrike" kern="1200" cap="none" spc="-4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sehat</a:t>
            </a:r>
            <a:endParaRPr kumimoji="0" sz="9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  <a:p>
            <a:pPr marL="266700" marR="0" lvl="0" indent="-180975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 startAt="2"/>
              <a:tabLst>
                <a:tab pos="267335" algn="l"/>
              </a:tabLst>
              <a:defRPr/>
            </a:pPr>
            <a:r>
              <a:rPr kumimoji="0" sz="900" b="0" i="0" u="none" strike="noStrike" kern="1200" cap="none" spc="-6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Pelayanan </a:t>
            </a:r>
            <a:r>
              <a:rPr kumimoji="0" sz="900" b="0" i="0" u="none" strike="noStrike" kern="1200" cap="none" spc="-5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kesehatan </a:t>
            </a:r>
            <a:r>
              <a:rPr kumimoji="0" sz="900" b="0" i="0" u="none" strike="noStrike" kern="1200" cap="none" spc="-3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jarak jauh </a:t>
            </a:r>
            <a:r>
              <a:rPr kumimoji="0" sz="900" b="0" i="0" u="none" strike="noStrike" kern="1200" cap="none" spc="-5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berbasis </a:t>
            </a:r>
            <a:r>
              <a:rPr kumimoji="0" sz="900" b="0" i="0" u="none" strike="noStrike" kern="1200" cap="none" spc="-9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TIK</a:t>
            </a:r>
            <a:r>
              <a:rPr kumimoji="0" sz="900" b="0" i="0" u="none" strike="noStrike" kern="1200" cap="none" spc="-7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sz="900" b="0" i="0" u="none" strike="noStrike" kern="1200" cap="none" spc="-3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(telemedicine)</a:t>
            </a:r>
            <a:endParaRPr kumimoji="0" sz="9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  <a:p>
            <a:pPr marL="266700" marR="0" lvl="0" indent="-180975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 startAt="2"/>
              <a:tabLst>
                <a:tab pos="267335" algn="l"/>
              </a:tabLst>
              <a:defRPr/>
            </a:pPr>
            <a:r>
              <a:rPr kumimoji="0" sz="900" b="0" i="0" u="none" strike="noStrike" kern="1200" cap="none" spc="-4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Pemberian </a:t>
            </a:r>
            <a:r>
              <a:rPr kumimoji="0" sz="900" b="0" i="0" u="none" strike="noStrike" kern="1200" cap="none" spc="-3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Kartu </a:t>
            </a:r>
            <a:r>
              <a:rPr kumimoji="0" sz="900" b="0" i="0" u="none" strike="noStrike" kern="1200" cap="none" spc="-4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Indonesia </a:t>
            </a:r>
            <a:r>
              <a:rPr kumimoji="0" sz="900" b="0" i="0" u="none" strike="noStrike" kern="1200" cap="none" spc="-3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Pintar </a:t>
            </a:r>
            <a:r>
              <a:rPr kumimoji="0" sz="900" b="0" i="0" u="none" strike="noStrike" kern="1200" cap="none" spc="-4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dan</a:t>
            </a:r>
            <a:r>
              <a:rPr kumimoji="0" sz="900" b="0" i="0" u="none" strike="noStrike" kern="1200" cap="none" spc="-7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sz="900" b="0" i="0" u="none" strike="noStrike" kern="1200" cap="none" spc="-6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Sehat</a:t>
            </a:r>
            <a:endParaRPr kumimoji="0" sz="9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  <a:p>
            <a:pPr marL="266700" marR="0" lvl="0" indent="-180975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 startAt="2"/>
              <a:tabLst>
                <a:tab pos="267335" algn="l"/>
              </a:tabLst>
              <a:defRPr/>
            </a:pPr>
            <a:r>
              <a:rPr kumimoji="0" sz="900" b="0" i="0" u="none" strike="noStrike" kern="1200" cap="none" spc="-6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Pelaksanaan </a:t>
            </a:r>
            <a:r>
              <a:rPr kumimoji="0" sz="900" b="0" i="0" u="none" strike="noStrike" kern="1200" cap="none" spc="-4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Program </a:t>
            </a:r>
            <a:r>
              <a:rPr kumimoji="0" sz="900" b="0" i="0" u="none" strike="noStrike" kern="1200" cap="none" spc="-5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Keluarga </a:t>
            </a:r>
            <a:r>
              <a:rPr kumimoji="0" sz="900" b="0" i="0" u="none" strike="noStrike" kern="1200" cap="none" spc="-5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Harapan</a:t>
            </a:r>
            <a:r>
              <a:rPr kumimoji="0" sz="900" b="0" i="0" u="none" strike="noStrike" kern="1200" cap="none" spc="-6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sz="900" b="0" i="0" u="none" strike="noStrike" kern="1200" cap="none" spc="-8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(PKH)</a:t>
            </a:r>
            <a:endParaRPr kumimoji="0" sz="9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81" name="object 81"/>
          <p:cNvSpPr/>
          <p:nvPr/>
        </p:nvSpPr>
        <p:spPr>
          <a:xfrm>
            <a:off x="8577453" y="2489454"/>
            <a:ext cx="3277870" cy="1865630"/>
          </a:xfrm>
          <a:custGeom>
            <a:avLst/>
            <a:gdLst/>
            <a:ahLst/>
            <a:cxnLst/>
            <a:rect l="l" t="t" r="r" b="b"/>
            <a:pathLst>
              <a:path w="3277870" h="1865629">
                <a:moveTo>
                  <a:pt x="0" y="1865503"/>
                </a:moveTo>
                <a:lnTo>
                  <a:pt x="3277362" y="1865503"/>
                </a:lnTo>
                <a:lnTo>
                  <a:pt x="3277362" y="0"/>
                </a:lnTo>
                <a:lnTo>
                  <a:pt x="0" y="0"/>
                </a:lnTo>
                <a:lnTo>
                  <a:pt x="0" y="1865503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2" name="object 82"/>
          <p:cNvSpPr/>
          <p:nvPr/>
        </p:nvSpPr>
        <p:spPr>
          <a:xfrm>
            <a:off x="8577453" y="2483230"/>
            <a:ext cx="0" cy="1884680"/>
          </a:xfrm>
          <a:custGeom>
            <a:avLst/>
            <a:gdLst/>
            <a:ahLst/>
            <a:cxnLst/>
            <a:rect l="l" t="t" r="r" b="b"/>
            <a:pathLst>
              <a:path h="1884679">
                <a:moveTo>
                  <a:pt x="0" y="0"/>
                </a:moveTo>
                <a:lnTo>
                  <a:pt x="0" y="1884426"/>
                </a:lnTo>
              </a:path>
            </a:pathLst>
          </a:custGeom>
          <a:ln w="12700">
            <a:solidFill>
              <a:srgbClr val="C0504D"/>
            </a:solidFill>
          </a:ln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3" name="object 83"/>
          <p:cNvSpPr/>
          <p:nvPr/>
        </p:nvSpPr>
        <p:spPr>
          <a:xfrm>
            <a:off x="11854815" y="2483230"/>
            <a:ext cx="0" cy="1884680"/>
          </a:xfrm>
          <a:custGeom>
            <a:avLst/>
            <a:gdLst/>
            <a:ahLst/>
            <a:cxnLst/>
            <a:rect l="l" t="t" r="r" b="b"/>
            <a:pathLst>
              <a:path h="1884679">
                <a:moveTo>
                  <a:pt x="0" y="0"/>
                </a:moveTo>
                <a:lnTo>
                  <a:pt x="0" y="1884426"/>
                </a:lnTo>
              </a:path>
            </a:pathLst>
          </a:custGeom>
          <a:ln w="12700">
            <a:solidFill>
              <a:srgbClr val="C0504D"/>
            </a:solidFill>
          </a:ln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4" name="object 84"/>
          <p:cNvSpPr/>
          <p:nvPr/>
        </p:nvSpPr>
        <p:spPr>
          <a:xfrm>
            <a:off x="8571103" y="2483230"/>
            <a:ext cx="3290570" cy="12700"/>
          </a:xfrm>
          <a:custGeom>
            <a:avLst/>
            <a:gdLst/>
            <a:ahLst/>
            <a:cxnLst/>
            <a:rect l="l" t="t" r="r" b="b"/>
            <a:pathLst>
              <a:path w="3290570" h="12700">
                <a:moveTo>
                  <a:pt x="0" y="12700"/>
                </a:moveTo>
                <a:lnTo>
                  <a:pt x="3290062" y="12700"/>
                </a:lnTo>
                <a:lnTo>
                  <a:pt x="3290062" y="0"/>
                </a:lnTo>
                <a:lnTo>
                  <a:pt x="0" y="0"/>
                </a:lnTo>
                <a:lnTo>
                  <a:pt x="0" y="12700"/>
                </a:lnTo>
                <a:close/>
              </a:path>
            </a:pathLst>
          </a:custGeom>
          <a:solidFill>
            <a:srgbClr val="C0504D"/>
          </a:solid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5" name="object 85"/>
          <p:cNvSpPr/>
          <p:nvPr/>
        </p:nvSpPr>
        <p:spPr>
          <a:xfrm>
            <a:off x="8571103" y="4354957"/>
            <a:ext cx="3290570" cy="0"/>
          </a:xfrm>
          <a:custGeom>
            <a:avLst/>
            <a:gdLst/>
            <a:ahLst/>
            <a:cxnLst/>
            <a:rect l="l" t="t" r="r" b="b"/>
            <a:pathLst>
              <a:path w="3290570">
                <a:moveTo>
                  <a:pt x="0" y="0"/>
                </a:moveTo>
                <a:lnTo>
                  <a:pt x="3290062" y="0"/>
                </a:lnTo>
              </a:path>
            </a:pathLst>
          </a:custGeom>
          <a:ln w="25400">
            <a:solidFill>
              <a:srgbClr val="C0504D"/>
            </a:solidFill>
          </a:ln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6" name="object 86"/>
          <p:cNvSpPr txBox="1"/>
          <p:nvPr/>
        </p:nvSpPr>
        <p:spPr>
          <a:xfrm>
            <a:off x="8583803" y="2515615"/>
            <a:ext cx="3265170" cy="16719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67335" marR="407034" lvl="0" indent="-181610" algn="l" defTabSz="914400" rtl="0" eaLnBrk="1" fontAlgn="auto" latinLnBrk="0" hangingPunct="1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ClrTx/>
              <a:buSzTx/>
              <a:buFontTx/>
              <a:buAutoNum type="arabicPeriod"/>
              <a:tabLst>
                <a:tab pos="267970" algn="l"/>
              </a:tabLst>
              <a:defRPr/>
            </a:pPr>
            <a:r>
              <a:rPr kumimoji="0" sz="900" b="0" i="0" u="none" strike="noStrike" kern="1200" cap="none" spc="-5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Penerapan </a:t>
            </a:r>
            <a:r>
              <a:rPr kumimoji="0" sz="900" b="0" i="0" u="none" strike="noStrike" kern="1200" cap="none" spc="-4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dan </a:t>
            </a:r>
            <a:r>
              <a:rPr kumimoji="0" sz="900" b="0" i="0" u="none" strike="noStrike" kern="1200" cap="none" spc="-4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penguatan </a:t>
            </a:r>
            <a:r>
              <a:rPr kumimoji="0" sz="900" b="0" i="0" u="none" strike="noStrike" kern="1200" cap="none" spc="-5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sekolah </a:t>
            </a:r>
            <a:r>
              <a:rPr kumimoji="0" sz="900" b="0" i="0" u="none" strike="noStrike" kern="1200" cap="none" spc="-3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berpola </a:t>
            </a:r>
            <a:r>
              <a:rPr kumimoji="0" sz="900" b="0" i="0" u="none" strike="noStrike" kern="1200" cap="none" spc="-5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asrama, </a:t>
            </a:r>
            <a:r>
              <a:rPr kumimoji="0" sz="900" b="0" i="0" u="none" strike="noStrike" kern="1200" cap="none" spc="-4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dan  </a:t>
            </a:r>
            <a:r>
              <a:rPr kumimoji="0" sz="900" b="0" i="0" u="none" strike="noStrike" kern="1200" cap="none" spc="-3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pendidikan</a:t>
            </a:r>
            <a:r>
              <a:rPr kumimoji="0" sz="900" b="0" i="0" u="none" strike="noStrike" kern="1200" cap="none" spc="-1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sz="900" b="0" i="0" u="none" strike="noStrike" kern="1200" cap="none" spc="-5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vokasi</a:t>
            </a:r>
            <a:endParaRPr kumimoji="0" sz="9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  <a:p>
            <a:pPr marL="267335" marR="0" lvl="0" indent="-18161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>
                <a:tab pos="267970" algn="l"/>
              </a:tabLst>
              <a:defRPr/>
            </a:pPr>
            <a:r>
              <a:rPr kumimoji="0" sz="900" b="0" i="0" u="none" strike="noStrike" kern="1200" cap="none" spc="-5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Pemberantasan </a:t>
            </a:r>
            <a:r>
              <a:rPr kumimoji="0" sz="900" b="0" i="0" u="none" strike="noStrike" kern="1200" cap="none" spc="-2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tuna</a:t>
            </a:r>
            <a:r>
              <a:rPr kumimoji="0" sz="900" b="0" i="0" u="none" strike="noStrike" kern="1200" cap="none" spc="-4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sz="900" b="0" i="0" u="none" strike="noStrike" kern="1200" cap="none" spc="-6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aksara</a:t>
            </a:r>
            <a:endParaRPr kumimoji="0" sz="9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  <a:p>
            <a:pPr marL="267335" marR="370205" lvl="0" indent="-18161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>
                <a:tab pos="267970" algn="l"/>
              </a:tabLst>
              <a:defRPr/>
            </a:pPr>
            <a:r>
              <a:rPr kumimoji="0" sz="900" b="0" i="0" u="none" strike="noStrike" kern="1200" cap="none" spc="-5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Penerapan </a:t>
            </a:r>
            <a:r>
              <a:rPr kumimoji="0" sz="900" b="0" i="0" u="none" strike="noStrike" kern="1200" cap="none" spc="-2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kurikulum </a:t>
            </a:r>
            <a:r>
              <a:rPr kumimoji="0" sz="900" b="0" i="0" u="none" strike="noStrike" kern="1200" cap="none" spc="-3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kontekstual </a:t>
            </a:r>
            <a:r>
              <a:rPr kumimoji="0" sz="900" b="0" i="0" u="none" strike="noStrike" kern="1200" cap="none" spc="-7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Papua </a:t>
            </a:r>
            <a:r>
              <a:rPr kumimoji="0" sz="900" b="0" i="0" u="none" strike="noStrike" kern="1200" cap="none" spc="-4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dan </a:t>
            </a:r>
            <a:r>
              <a:rPr kumimoji="0" sz="900" b="0" i="0" u="none" strike="noStrike" kern="1200" cap="none" spc="-3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pendidikan  </a:t>
            </a:r>
            <a:r>
              <a:rPr kumimoji="0" sz="900" b="0" i="0" u="none" strike="noStrike" kern="1200" cap="none" spc="-3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karakter</a:t>
            </a:r>
            <a:endParaRPr kumimoji="0" sz="9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  <a:p>
            <a:pPr marL="267335" marR="163195" lvl="0" indent="-18161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>
                <a:tab pos="267970" algn="l"/>
              </a:tabLst>
              <a:defRPr/>
            </a:pPr>
            <a:r>
              <a:rPr kumimoji="0" sz="900" b="0" i="0" u="none" strike="noStrike" kern="1200" cap="none" spc="-5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Penyediaan </a:t>
            </a:r>
            <a:r>
              <a:rPr kumimoji="0" sz="900" b="0" i="0" u="none" strike="noStrike" kern="1200" cap="none" spc="-4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tambahan </a:t>
            </a:r>
            <a:r>
              <a:rPr kumimoji="0" sz="900" b="0" i="0" u="none" strike="noStrike" kern="1200" cap="none" spc="-2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kuota </a:t>
            </a:r>
            <a:r>
              <a:rPr kumimoji="0" sz="900" b="0" i="0" u="none" strike="noStrike" kern="1200" cap="none" spc="-3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guru </a:t>
            </a:r>
            <a:r>
              <a:rPr kumimoji="0" sz="900" b="0" i="0" u="none" strike="noStrike" kern="1200" cap="none" spc="-4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dan pemberdayaan </a:t>
            </a:r>
            <a:r>
              <a:rPr kumimoji="0" sz="900" b="0" i="0" u="none" strike="noStrike" kern="1200" cap="none" spc="-6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Kolese  </a:t>
            </a:r>
            <a:r>
              <a:rPr kumimoji="0" sz="900" b="0" i="0" u="none" strike="noStrike" kern="1200" cap="none" spc="-4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Pendidikan </a:t>
            </a:r>
            <a:r>
              <a:rPr kumimoji="0" sz="900" b="0" i="0" u="none" strike="noStrike" kern="1200" cap="none" spc="-5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Guru</a:t>
            </a:r>
            <a:r>
              <a:rPr kumimoji="0" sz="900" b="0" i="0" u="none" strike="noStrike" kern="1200" cap="none" spc="-2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sz="900" b="0" i="0" u="none" strike="noStrike" kern="1200" cap="none" spc="-9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(KPG)</a:t>
            </a:r>
            <a:endParaRPr kumimoji="0" sz="9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  <a:p>
            <a:pPr marL="267335" marR="0" lvl="0" indent="-18161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>
                <a:tab pos="267970" algn="l"/>
              </a:tabLst>
              <a:defRPr/>
            </a:pPr>
            <a:r>
              <a:rPr kumimoji="0" sz="900" b="0" i="0" u="none" strike="noStrike" kern="1200" cap="none" spc="-4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Peningkatan </a:t>
            </a:r>
            <a:r>
              <a:rPr kumimoji="0" sz="900" b="0" i="0" u="none" strike="noStrike" kern="1200" cap="none" spc="-5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kapasitas </a:t>
            </a:r>
            <a:r>
              <a:rPr kumimoji="0" sz="900" b="0" i="0" u="none" strike="noStrike" kern="1200" cap="none" spc="-4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dan </a:t>
            </a:r>
            <a:r>
              <a:rPr kumimoji="0" sz="900" b="0" i="0" u="none" strike="noStrike" kern="1200" cap="none" spc="-3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kualitas guru </a:t>
            </a:r>
            <a:r>
              <a:rPr kumimoji="0" sz="900" b="0" i="0" u="none" strike="noStrike" kern="1200" cap="none" spc="-3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melalui</a:t>
            </a:r>
            <a:r>
              <a:rPr kumimoji="0" sz="900" b="0" i="0" u="none" strike="noStrike" kern="1200" cap="none" spc="-3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e-learning</a:t>
            </a:r>
            <a:endParaRPr kumimoji="0" sz="9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  <a:p>
            <a:pPr marL="267335" marR="0" lvl="0" indent="-18161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>
                <a:tab pos="267970" algn="l"/>
              </a:tabLst>
              <a:defRPr/>
            </a:pPr>
            <a:r>
              <a:rPr kumimoji="0" sz="900" b="0" i="0" u="none" strike="noStrike" kern="1200" cap="none" spc="-3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Afirmasi pendidikan </a:t>
            </a:r>
            <a:r>
              <a:rPr kumimoji="0" sz="900" b="0" i="0" u="none" strike="noStrike" kern="1200" cap="none" spc="-5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menengah </a:t>
            </a:r>
            <a:r>
              <a:rPr kumimoji="0" sz="900" b="0" i="0" u="none" strike="noStrike" kern="1200" cap="none" spc="-4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dan </a:t>
            </a:r>
            <a:r>
              <a:rPr kumimoji="0" sz="900" b="0" i="0" u="none" strike="noStrike" kern="1200" cap="none" spc="-2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tinggi </a:t>
            </a:r>
            <a:r>
              <a:rPr kumimoji="0" sz="900" b="0" i="0" u="none" strike="noStrike" kern="1200" cap="none" spc="-2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untuk</a:t>
            </a:r>
            <a:r>
              <a:rPr kumimoji="0" sz="900" b="0" i="0" u="none" strike="noStrike" kern="1200" cap="none" spc="2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sz="900" b="0" i="0" u="none" strike="noStrike" kern="1200" cap="none" spc="-11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OAP</a:t>
            </a:r>
            <a:endParaRPr kumimoji="0" sz="9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  <a:p>
            <a:pPr marL="267335" marR="577850" lvl="0" indent="-18161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>
                <a:tab pos="267970" algn="l"/>
              </a:tabLst>
              <a:defRPr/>
            </a:pPr>
            <a:r>
              <a:rPr kumimoji="0" sz="900" b="0" i="0" u="none" strike="noStrike" kern="1200" cap="none" spc="-4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Pemberian dukungan pendampingan, </a:t>
            </a:r>
            <a:r>
              <a:rPr kumimoji="0" sz="900" b="0" i="0" u="none" strike="noStrike" kern="1200" cap="none" spc="-3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pelatihan </a:t>
            </a:r>
            <a:r>
              <a:rPr kumimoji="0" sz="900" b="0" i="0" u="none" strike="noStrike" kern="1200" cap="none" spc="-4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dan  penyediaan </a:t>
            </a:r>
            <a:r>
              <a:rPr kumimoji="0" sz="900" b="0" i="0" u="none" strike="noStrike" kern="1200" cap="none" spc="-5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dosen </a:t>
            </a:r>
            <a:r>
              <a:rPr kumimoji="0" sz="900" b="0" i="0" u="none" strike="noStrike" kern="1200" cap="none" spc="-4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dan tenaga</a:t>
            </a:r>
            <a:r>
              <a:rPr kumimoji="0" sz="900" b="0" i="0" u="none" strike="noStrike" kern="1200" cap="none" spc="-3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sz="900" b="0" i="0" u="none" strike="noStrike" kern="1200" cap="none" spc="-2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ahli</a:t>
            </a:r>
            <a:endParaRPr kumimoji="0" sz="9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  <a:p>
            <a:pPr marL="267335" marR="0" lvl="0" indent="-18161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>
                <a:tab pos="267970" algn="l"/>
              </a:tabLst>
              <a:defRPr/>
            </a:pPr>
            <a:r>
              <a:rPr kumimoji="0" sz="900" b="0" i="0" u="none" strike="noStrike" kern="1200" cap="none" spc="-4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Pemberian </a:t>
            </a:r>
            <a:r>
              <a:rPr kumimoji="0" sz="900" b="0" i="0" u="none" strike="noStrike" kern="1200" cap="none" spc="-3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Kartu </a:t>
            </a:r>
            <a:r>
              <a:rPr kumimoji="0" sz="900" b="0" i="0" u="none" strike="noStrike" kern="1200" cap="none" spc="-4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Indonesia</a:t>
            </a:r>
            <a:r>
              <a:rPr kumimoji="0" sz="900" b="0" i="0" u="none" strike="noStrike" kern="1200" cap="none" spc="-5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sz="900" b="0" i="0" u="none" strike="noStrike" kern="1200" cap="none" spc="-3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Pintar</a:t>
            </a:r>
            <a:endParaRPr kumimoji="0" sz="9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87" name="object 87"/>
          <p:cNvSpPr/>
          <p:nvPr/>
        </p:nvSpPr>
        <p:spPr>
          <a:xfrm>
            <a:off x="3465321" y="1905000"/>
            <a:ext cx="435152" cy="420242"/>
          </a:xfrm>
          <a:prstGeom prst="rect">
            <a:avLst/>
          </a:prstGeom>
          <a:blipFill>
            <a:blip r:embed="rId2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8" name="object 88"/>
          <p:cNvSpPr txBox="1"/>
          <p:nvPr/>
        </p:nvSpPr>
        <p:spPr>
          <a:xfrm>
            <a:off x="3635121" y="1992248"/>
            <a:ext cx="10287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0" lvl="0" indent="0" algn="l" defTabSz="914400" rtl="0" eaLnBrk="1" fontAlgn="auto" latinLnBrk="0" hangingPunct="1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200" b="1" i="0" u="none" strike="noStrike" kern="1200" cap="none" spc="-6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5</a:t>
            </a:r>
            <a:endParaRPr kumimoji="0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89" name="object 89"/>
          <p:cNvSpPr/>
          <p:nvPr/>
        </p:nvSpPr>
        <p:spPr>
          <a:xfrm>
            <a:off x="3864228" y="1524000"/>
            <a:ext cx="210185" cy="836294"/>
          </a:xfrm>
          <a:custGeom>
            <a:avLst/>
            <a:gdLst/>
            <a:ahLst/>
            <a:cxnLst/>
            <a:rect l="l" t="t" r="r" b="b"/>
            <a:pathLst>
              <a:path w="210185" h="836294">
                <a:moveTo>
                  <a:pt x="129030" y="426722"/>
                </a:moveTo>
                <a:lnTo>
                  <a:pt x="150749" y="464565"/>
                </a:lnTo>
                <a:lnTo>
                  <a:pt x="164465" y="508508"/>
                </a:lnTo>
                <a:lnTo>
                  <a:pt x="173862" y="549401"/>
                </a:lnTo>
                <a:lnTo>
                  <a:pt x="184658" y="612394"/>
                </a:lnTo>
                <a:lnTo>
                  <a:pt x="192912" y="682878"/>
                </a:lnTo>
                <a:lnTo>
                  <a:pt x="198247" y="758189"/>
                </a:lnTo>
                <a:lnTo>
                  <a:pt x="199771" y="796798"/>
                </a:lnTo>
                <a:lnTo>
                  <a:pt x="200151" y="835913"/>
                </a:lnTo>
                <a:lnTo>
                  <a:pt x="209676" y="835913"/>
                </a:lnTo>
                <a:lnTo>
                  <a:pt x="209169" y="796671"/>
                </a:lnTo>
                <a:lnTo>
                  <a:pt x="207772" y="757809"/>
                </a:lnTo>
                <a:lnTo>
                  <a:pt x="205486" y="719454"/>
                </a:lnTo>
                <a:lnTo>
                  <a:pt x="198628" y="645922"/>
                </a:lnTo>
                <a:lnTo>
                  <a:pt x="188975" y="578358"/>
                </a:lnTo>
                <a:lnTo>
                  <a:pt x="180212" y="533146"/>
                </a:lnTo>
                <a:lnTo>
                  <a:pt x="170434" y="493902"/>
                </a:lnTo>
                <a:lnTo>
                  <a:pt x="155956" y="452120"/>
                </a:lnTo>
                <a:lnTo>
                  <a:pt x="142127" y="427100"/>
                </a:lnTo>
                <a:lnTo>
                  <a:pt x="129540" y="427100"/>
                </a:lnTo>
                <a:lnTo>
                  <a:pt x="129030" y="426722"/>
                </a:lnTo>
                <a:close/>
              </a:path>
              <a:path w="210185" h="836294">
                <a:moveTo>
                  <a:pt x="128905" y="426592"/>
                </a:moveTo>
                <a:lnTo>
                  <a:pt x="129030" y="426722"/>
                </a:lnTo>
                <a:lnTo>
                  <a:pt x="129540" y="427100"/>
                </a:lnTo>
                <a:lnTo>
                  <a:pt x="128905" y="426592"/>
                </a:lnTo>
                <a:close/>
              </a:path>
              <a:path w="210185" h="836294">
                <a:moveTo>
                  <a:pt x="141737" y="426592"/>
                </a:moveTo>
                <a:lnTo>
                  <a:pt x="128905" y="426592"/>
                </a:lnTo>
                <a:lnTo>
                  <a:pt x="129540" y="427100"/>
                </a:lnTo>
                <a:lnTo>
                  <a:pt x="142127" y="427100"/>
                </a:lnTo>
                <a:lnTo>
                  <a:pt x="141737" y="426592"/>
                </a:lnTo>
                <a:close/>
              </a:path>
              <a:path w="210185" h="836294">
                <a:moveTo>
                  <a:pt x="125969" y="424452"/>
                </a:moveTo>
                <a:lnTo>
                  <a:pt x="129030" y="426722"/>
                </a:lnTo>
                <a:lnTo>
                  <a:pt x="128905" y="426592"/>
                </a:lnTo>
                <a:lnTo>
                  <a:pt x="141737" y="426592"/>
                </a:lnTo>
                <a:lnTo>
                  <a:pt x="140275" y="424688"/>
                </a:lnTo>
                <a:lnTo>
                  <a:pt x="126492" y="424688"/>
                </a:lnTo>
                <a:lnTo>
                  <a:pt x="125969" y="424452"/>
                </a:lnTo>
                <a:close/>
              </a:path>
              <a:path w="210185" h="836294">
                <a:moveTo>
                  <a:pt x="125603" y="424179"/>
                </a:moveTo>
                <a:lnTo>
                  <a:pt x="125969" y="424452"/>
                </a:lnTo>
                <a:lnTo>
                  <a:pt x="126492" y="424688"/>
                </a:lnTo>
                <a:lnTo>
                  <a:pt x="125603" y="424179"/>
                </a:lnTo>
                <a:close/>
              </a:path>
              <a:path w="210185" h="836294">
                <a:moveTo>
                  <a:pt x="139833" y="424179"/>
                </a:moveTo>
                <a:lnTo>
                  <a:pt x="125603" y="424179"/>
                </a:lnTo>
                <a:lnTo>
                  <a:pt x="126492" y="424688"/>
                </a:lnTo>
                <a:lnTo>
                  <a:pt x="140275" y="424688"/>
                </a:lnTo>
                <a:lnTo>
                  <a:pt x="140081" y="424434"/>
                </a:lnTo>
                <a:lnTo>
                  <a:pt x="139833" y="424179"/>
                </a:lnTo>
                <a:close/>
              </a:path>
              <a:path w="210185" h="836294">
                <a:moveTo>
                  <a:pt x="123161" y="423184"/>
                </a:moveTo>
                <a:lnTo>
                  <a:pt x="125969" y="424452"/>
                </a:lnTo>
                <a:lnTo>
                  <a:pt x="125603" y="424179"/>
                </a:lnTo>
                <a:lnTo>
                  <a:pt x="139833" y="424179"/>
                </a:lnTo>
                <a:lnTo>
                  <a:pt x="138967" y="423290"/>
                </a:lnTo>
                <a:lnTo>
                  <a:pt x="123825" y="423290"/>
                </a:lnTo>
                <a:lnTo>
                  <a:pt x="123161" y="423184"/>
                </a:lnTo>
                <a:close/>
              </a:path>
              <a:path w="210185" h="836294">
                <a:moveTo>
                  <a:pt x="122555" y="422910"/>
                </a:moveTo>
                <a:lnTo>
                  <a:pt x="123161" y="423184"/>
                </a:lnTo>
                <a:lnTo>
                  <a:pt x="123825" y="423290"/>
                </a:lnTo>
                <a:lnTo>
                  <a:pt x="122555" y="422910"/>
                </a:lnTo>
                <a:close/>
              </a:path>
              <a:path w="210185" h="836294">
                <a:moveTo>
                  <a:pt x="138596" y="422910"/>
                </a:moveTo>
                <a:lnTo>
                  <a:pt x="122555" y="422910"/>
                </a:lnTo>
                <a:lnTo>
                  <a:pt x="123825" y="423290"/>
                </a:lnTo>
                <a:lnTo>
                  <a:pt x="138967" y="423290"/>
                </a:lnTo>
                <a:lnTo>
                  <a:pt x="138596" y="422910"/>
                </a:lnTo>
                <a:close/>
              </a:path>
              <a:path w="210185" h="836294">
                <a:moveTo>
                  <a:pt x="42885" y="76088"/>
                </a:moveTo>
                <a:lnTo>
                  <a:pt x="33350" y="76310"/>
                </a:lnTo>
                <a:lnTo>
                  <a:pt x="33400" y="78232"/>
                </a:lnTo>
                <a:lnTo>
                  <a:pt x="35687" y="116586"/>
                </a:lnTo>
                <a:lnTo>
                  <a:pt x="42545" y="190119"/>
                </a:lnTo>
                <a:lnTo>
                  <a:pt x="52197" y="257683"/>
                </a:lnTo>
                <a:lnTo>
                  <a:pt x="61087" y="302767"/>
                </a:lnTo>
                <a:lnTo>
                  <a:pt x="70866" y="342138"/>
                </a:lnTo>
                <a:lnTo>
                  <a:pt x="85217" y="384048"/>
                </a:lnTo>
                <a:lnTo>
                  <a:pt x="105537" y="416051"/>
                </a:lnTo>
                <a:lnTo>
                  <a:pt x="105663" y="416305"/>
                </a:lnTo>
                <a:lnTo>
                  <a:pt x="105918" y="416433"/>
                </a:lnTo>
                <a:lnTo>
                  <a:pt x="109728" y="419353"/>
                </a:lnTo>
                <a:lnTo>
                  <a:pt x="110109" y="419608"/>
                </a:lnTo>
                <a:lnTo>
                  <a:pt x="110362" y="419735"/>
                </a:lnTo>
                <a:lnTo>
                  <a:pt x="110744" y="419862"/>
                </a:lnTo>
                <a:lnTo>
                  <a:pt x="114681" y="421766"/>
                </a:lnTo>
                <a:lnTo>
                  <a:pt x="115062" y="421894"/>
                </a:lnTo>
                <a:lnTo>
                  <a:pt x="115570" y="422021"/>
                </a:lnTo>
                <a:lnTo>
                  <a:pt x="115950" y="422148"/>
                </a:lnTo>
                <a:lnTo>
                  <a:pt x="119887" y="422655"/>
                </a:lnTo>
                <a:lnTo>
                  <a:pt x="123161" y="423184"/>
                </a:lnTo>
                <a:lnTo>
                  <a:pt x="122555" y="422910"/>
                </a:lnTo>
                <a:lnTo>
                  <a:pt x="138596" y="422910"/>
                </a:lnTo>
                <a:lnTo>
                  <a:pt x="135255" y="419480"/>
                </a:lnTo>
                <a:lnTo>
                  <a:pt x="131318" y="416560"/>
                </a:lnTo>
                <a:lnTo>
                  <a:pt x="131063" y="416305"/>
                </a:lnTo>
                <a:lnTo>
                  <a:pt x="130683" y="416178"/>
                </a:lnTo>
                <a:lnTo>
                  <a:pt x="126365" y="414147"/>
                </a:lnTo>
                <a:lnTo>
                  <a:pt x="125603" y="413892"/>
                </a:lnTo>
                <a:lnTo>
                  <a:pt x="125095" y="413765"/>
                </a:lnTo>
                <a:lnTo>
                  <a:pt x="121285" y="413258"/>
                </a:lnTo>
                <a:lnTo>
                  <a:pt x="119710" y="413003"/>
                </a:lnTo>
                <a:lnTo>
                  <a:pt x="118618" y="413003"/>
                </a:lnTo>
                <a:lnTo>
                  <a:pt x="117348" y="412623"/>
                </a:lnTo>
                <a:lnTo>
                  <a:pt x="117747" y="412623"/>
                </a:lnTo>
                <a:lnTo>
                  <a:pt x="115715" y="411734"/>
                </a:lnTo>
                <a:lnTo>
                  <a:pt x="115570" y="411734"/>
                </a:lnTo>
                <a:lnTo>
                  <a:pt x="114554" y="411225"/>
                </a:lnTo>
                <a:lnTo>
                  <a:pt x="114885" y="411225"/>
                </a:lnTo>
                <a:lnTo>
                  <a:pt x="112317" y="409321"/>
                </a:lnTo>
                <a:lnTo>
                  <a:pt x="112141" y="409321"/>
                </a:lnTo>
                <a:lnTo>
                  <a:pt x="111710" y="408890"/>
                </a:lnTo>
                <a:lnTo>
                  <a:pt x="108331" y="405257"/>
                </a:lnTo>
                <a:lnTo>
                  <a:pt x="90424" y="371221"/>
                </a:lnTo>
                <a:lnTo>
                  <a:pt x="76708" y="327278"/>
                </a:lnTo>
                <a:lnTo>
                  <a:pt x="67310" y="286385"/>
                </a:lnTo>
                <a:lnTo>
                  <a:pt x="56515" y="223392"/>
                </a:lnTo>
                <a:lnTo>
                  <a:pt x="48260" y="152908"/>
                </a:lnTo>
                <a:lnTo>
                  <a:pt x="42963" y="78232"/>
                </a:lnTo>
                <a:lnTo>
                  <a:pt x="42885" y="76088"/>
                </a:lnTo>
                <a:close/>
              </a:path>
              <a:path w="210185" h="836294">
                <a:moveTo>
                  <a:pt x="117348" y="412623"/>
                </a:moveTo>
                <a:lnTo>
                  <a:pt x="118618" y="413003"/>
                </a:lnTo>
                <a:lnTo>
                  <a:pt x="117980" y="412724"/>
                </a:lnTo>
                <a:lnTo>
                  <a:pt x="117348" y="412623"/>
                </a:lnTo>
                <a:close/>
              </a:path>
              <a:path w="210185" h="836294">
                <a:moveTo>
                  <a:pt x="117980" y="412724"/>
                </a:moveTo>
                <a:lnTo>
                  <a:pt x="118618" y="413003"/>
                </a:lnTo>
                <a:lnTo>
                  <a:pt x="119710" y="413003"/>
                </a:lnTo>
                <a:lnTo>
                  <a:pt x="117980" y="412724"/>
                </a:lnTo>
                <a:close/>
              </a:path>
              <a:path w="210185" h="836294">
                <a:moveTo>
                  <a:pt x="117747" y="412623"/>
                </a:moveTo>
                <a:lnTo>
                  <a:pt x="117348" y="412623"/>
                </a:lnTo>
                <a:lnTo>
                  <a:pt x="117980" y="412724"/>
                </a:lnTo>
                <a:lnTo>
                  <a:pt x="117747" y="412623"/>
                </a:lnTo>
                <a:close/>
              </a:path>
              <a:path w="210185" h="836294">
                <a:moveTo>
                  <a:pt x="114554" y="411225"/>
                </a:moveTo>
                <a:lnTo>
                  <a:pt x="115570" y="411734"/>
                </a:lnTo>
                <a:lnTo>
                  <a:pt x="115361" y="411579"/>
                </a:lnTo>
                <a:lnTo>
                  <a:pt x="114554" y="411225"/>
                </a:lnTo>
                <a:close/>
              </a:path>
              <a:path w="210185" h="836294">
                <a:moveTo>
                  <a:pt x="115361" y="411579"/>
                </a:moveTo>
                <a:lnTo>
                  <a:pt x="115570" y="411734"/>
                </a:lnTo>
                <a:lnTo>
                  <a:pt x="115715" y="411734"/>
                </a:lnTo>
                <a:lnTo>
                  <a:pt x="115361" y="411579"/>
                </a:lnTo>
                <a:close/>
              </a:path>
              <a:path w="210185" h="836294">
                <a:moveTo>
                  <a:pt x="114885" y="411225"/>
                </a:moveTo>
                <a:lnTo>
                  <a:pt x="114554" y="411225"/>
                </a:lnTo>
                <a:lnTo>
                  <a:pt x="115361" y="411579"/>
                </a:lnTo>
                <a:lnTo>
                  <a:pt x="114885" y="411225"/>
                </a:lnTo>
                <a:close/>
              </a:path>
              <a:path w="210185" h="836294">
                <a:moveTo>
                  <a:pt x="111633" y="408813"/>
                </a:moveTo>
                <a:lnTo>
                  <a:pt x="112141" y="409321"/>
                </a:lnTo>
                <a:lnTo>
                  <a:pt x="111737" y="408890"/>
                </a:lnTo>
                <a:close/>
              </a:path>
              <a:path w="210185" h="836294">
                <a:moveTo>
                  <a:pt x="111737" y="408890"/>
                </a:moveTo>
                <a:lnTo>
                  <a:pt x="112141" y="409321"/>
                </a:lnTo>
                <a:lnTo>
                  <a:pt x="112317" y="409321"/>
                </a:lnTo>
                <a:lnTo>
                  <a:pt x="111737" y="408890"/>
                </a:lnTo>
                <a:close/>
              </a:path>
              <a:path w="210185" h="836294">
                <a:moveTo>
                  <a:pt x="111664" y="408813"/>
                </a:moveTo>
                <a:close/>
              </a:path>
              <a:path w="210185" h="836294">
                <a:moveTo>
                  <a:pt x="36195" y="0"/>
                </a:moveTo>
                <a:lnTo>
                  <a:pt x="0" y="77088"/>
                </a:lnTo>
                <a:lnTo>
                  <a:pt x="33350" y="76310"/>
                </a:lnTo>
                <a:lnTo>
                  <a:pt x="33020" y="63626"/>
                </a:lnTo>
                <a:lnTo>
                  <a:pt x="42545" y="63373"/>
                </a:lnTo>
                <a:lnTo>
                  <a:pt x="69858" y="63373"/>
                </a:lnTo>
                <a:lnTo>
                  <a:pt x="36195" y="0"/>
                </a:lnTo>
                <a:close/>
              </a:path>
              <a:path w="210185" h="836294">
                <a:moveTo>
                  <a:pt x="42545" y="63373"/>
                </a:moveTo>
                <a:lnTo>
                  <a:pt x="33020" y="63626"/>
                </a:lnTo>
                <a:lnTo>
                  <a:pt x="33350" y="76310"/>
                </a:lnTo>
                <a:lnTo>
                  <a:pt x="42885" y="76088"/>
                </a:lnTo>
                <a:lnTo>
                  <a:pt x="42545" y="63373"/>
                </a:lnTo>
                <a:close/>
              </a:path>
              <a:path w="210185" h="836294">
                <a:moveTo>
                  <a:pt x="69858" y="63373"/>
                </a:moveTo>
                <a:lnTo>
                  <a:pt x="42545" y="63373"/>
                </a:lnTo>
                <a:lnTo>
                  <a:pt x="42885" y="76088"/>
                </a:lnTo>
                <a:lnTo>
                  <a:pt x="76200" y="75311"/>
                </a:lnTo>
                <a:lnTo>
                  <a:pt x="69858" y="63373"/>
                </a:lnTo>
                <a:close/>
              </a:path>
            </a:pathLst>
          </a:custGeom>
          <a:solidFill>
            <a:srgbClr val="497DBA"/>
          </a:solid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90" name="object 90"/>
          <p:cNvSpPr/>
          <p:nvPr/>
        </p:nvSpPr>
        <p:spPr>
          <a:xfrm>
            <a:off x="2783458" y="3296284"/>
            <a:ext cx="1040130" cy="1795145"/>
          </a:xfrm>
          <a:custGeom>
            <a:avLst/>
            <a:gdLst/>
            <a:ahLst/>
            <a:cxnLst/>
            <a:rect l="l" t="t" r="r" b="b"/>
            <a:pathLst>
              <a:path w="1040129" h="1795145">
                <a:moveTo>
                  <a:pt x="42974" y="76037"/>
                </a:moveTo>
                <a:lnTo>
                  <a:pt x="33432" y="76355"/>
                </a:lnTo>
                <a:lnTo>
                  <a:pt x="33782" y="84581"/>
                </a:lnTo>
                <a:lnTo>
                  <a:pt x="37338" y="126491"/>
                </a:lnTo>
                <a:lnTo>
                  <a:pt x="42164" y="168148"/>
                </a:lnTo>
                <a:lnTo>
                  <a:pt x="48260" y="209550"/>
                </a:lnTo>
                <a:lnTo>
                  <a:pt x="55753" y="250570"/>
                </a:lnTo>
                <a:lnTo>
                  <a:pt x="64389" y="291084"/>
                </a:lnTo>
                <a:lnTo>
                  <a:pt x="74168" y="330962"/>
                </a:lnTo>
                <a:lnTo>
                  <a:pt x="84963" y="370204"/>
                </a:lnTo>
                <a:lnTo>
                  <a:pt x="96901" y="408685"/>
                </a:lnTo>
                <a:lnTo>
                  <a:pt x="109728" y="446277"/>
                </a:lnTo>
                <a:lnTo>
                  <a:pt x="123698" y="483107"/>
                </a:lnTo>
                <a:lnTo>
                  <a:pt x="138430" y="518921"/>
                </a:lnTo>
                <a:lnTo>
                  <a:pt x="170561" y="587247"/>
                </a:lnTo>
                <a:lnTo>
                  <a:pt x="205994" y="650620"/>
                </a:lnTo>
                <a:lnTo>
                  <a:pt x="244094" y="708406"/>
                </a:lnTo>
                <a:lnTo>
                  <a:pt x="284607" y="759967"/>
                </a:lnTo>
                <a:lnTo>
                  <a:pt x="327152" y="804671"/>
                </a:lnTo>
                <a:lnTo>
                  <a:pt x="371602" y="841756"/>
                </a:lnTo>
                <a:lnTo>
                  <a:pt x="417322" y="870712"/>
                </a:lnTo>
                <a:lnTo>
                  <a:pt x="452374" y="886587"/>
                </a:lnTo>
                <a:lnTo>
                  <a:pt x="499871" y="899287"/>
                </a:lnTo>
                <a:lnTo>
                  <a:pt x="546989" y="902588"/>
                </a:lnTo>
                <a:lnTo>
                  <a:pt x="558419" y="903477"/>
                </a:lnTo>
                <a:lnTo>
                  <a:pt x="604012" y="913510"/>
                </a:lnTo>
                <a:lnTo>
                  <a:pt x="649351" y="932814"/>
                </a:lnTo>
                <a:lnTo>
                  <a:pt x="694055" y="960882"/>
                </a:lnTo>
                <a:lnTo>
                  <a:pt x="737489" y="997331"/>
                </a:lnTo>
                <a:lnTo>
                  <a:pt x="779399" y="1041400"/>
                </a:lnTo>
                <a:lnTo>
                  <a:pt x="819404" y="1092200"/>
                </a:lnTo>
                <a:lnTo>
                  <a:pt x="857123" y="1149477"/>
                </a:lnTo>
                <a:lnTo>
                  <a:pt x="892048" y="1212088"/>
                </a:lnTo>
                <a:lnTo>
                  <a:pt x="923925" y="1279778"/>
                </a:lnTo>
                <a:lnTo>
                  <a:pt x="938657" y="1315339"/>
                </a:lnTo>
                <a:lnTo>
                  <a:pt x="952373" y="1351788"/>
                </a:lnTo>
                <a:lnTo>
                  <a:pt x="965200" y="1389126"/>
                </a:lnTo>
                <a:lnTo>
                  <a:pt x="977011" y="1427352"/>
                </a:lnTo>
                <a:lnTo>
                  <a:pt x="987679" y="1466341"/>
                </a:lnTo>
                <a:lnTo>
                  <a:pt x="997457" y="1505839"/>
                </a:lnTo>
                <a:lnTo>
                  <a:pt x="1005967" y="1545970"/>
                </a:lnTo>
                <a:lnTo>
                  <a:pt x="1013206" y="1586738"/>
                </a:lnTo>
                <a:lnTo>
                  <a:pt x="1019302" y="1627758"/>
                </a:lnTo>
                <a:lnTo>
                  <a:pt x="1024128" y="1669160"/>
                </a:lnTo>
                <a:lnTo>
                  <a:pt x="1027683" y="1710816"/>
                </a:lnTo>
                <a:lnTo>
                  <a:pt x="1029843" y="1752600"/>
                </a:lnTo>
                <a:lnTo>
                  <a:pt x="1030605" y="1794637"/>
                </a:lnTo>
                <a:lnTo>
                  <a:pt x="1040003" y="1794509"/>
                </a:lnTo>
                <a:lnTo>
                  <a:pt x="1039241" y="1752472"/>
                </a:lnTo>
                <a:lnTo>
                  <a:pt x="1037208" y="1710308"/>
                </a:lnTo>
                <a:lnTo>
                  <a:pt x="1033653" y="1668271"/>
                </a:lnTo>
                <a:lnTo>
                  <a:pt x="1028827" y="1626615"/>
                </a:lnTo>
                <a:lnTo>
                  <a:pt x="1022731" y="1585340"/>
                </a:lnTo>
                <a:lnTo>
                  <a:pt x="1015365" y="1544320"/>
                </a:lnTo>
                <a:lnTo>
                  <a:pt x="1006729" y="1503933"/>
                </a:lnTo>
                <a:lnTo>
                  <a:pt x="996950" y="1464056"/>
                </a:lnTo>
                <a:lnTo>
                  <a:pt x="986155" y="1424813"/>
                </a:lnTo>
                <a:lnTo>
                  <a:pt x="974344" y="1386332"/>
                </a:lnTo>
                <a:lnTo>
                  <a:pt x="961390" y="1348613"/>
                </a:lnTo>
                <a:lnTo>
                  <a:pt x="947546" y="1311909"/>
                </a:lnTo>
                <a:lnTo>
                  <a:pt x="932688" y="1276222"/>
                </a:lnTo>
                <a:lnTo>
                  <a:pt x="917067" y="1241425"/>
                </a:lnTo>
                <a:lnTo>
                  <a:pt x="883412" y="1175639"/>
                </a:lnTo>
                <a:lnTo>
                  <a:pt x="846582" y="1114933"/>
                </a:lnTo>
                <a:lnTo>
                  <a:pt x="807212" y="1060195"/>
                </a:lnTo>
                <a:lnTo>
                  <a:pt x="765810" y="1012063"/>
                </a:lnTo>
                <a:lnTo>
                  <a:pt x="722249" y="971041"/>
                </a:lnTo>
                <a:lnTo>
                  <a:pt x="677164" y="937894"/>
                </a:lnTo>
                <a:lnTo>
                  <a:pt x="642493" y="918717"/>
                </a:lnTo>
                <a:lnTo>
                  <a:pt x="595376" y="901064"/>
                </a:lnTo>
                <a:lnTo>
                  <a:pt x="547751" y="893063"/>
                </a:lnTo>
                <a:lnTo>
                  <a:pt x="524002" y="892556"/>
                </a:lnTo>
                <a:lnTo>
                  <a:pt x="512571" y="891539"/>
                </a:lnTo>
                <a:lnTo>
                  <a:pt x="466852" y="881633"/>
                </a:lnTo>
                <a:lnTo>
                  <a:pt x="421513" y="862202"/>
                </a:lnTo>
                <a:lnTo>
                  <a:pt x="376936" y="833882"/>
                </a:lnTo>
                <a:lnTo>
                  <a:pt x="333502" y="797559"/>
                </a:lnTo>
                <a:lnTo>
                  <a:pt x="291592" y="753617"/>
                </a:lnTo>
                <a:lnTo>
                  <a:pt x="251714" y="702690"/>
                </a:lnTo>
                <a:lnTo>
                  <a:pt x="213995" y="645413"/>
                </a:lnTo>
                <a:lnTo>
                  <a:pt x="179070" y="582676"/>
                </a:lnTo>
                <a:lnTo>
                  <a:pt x="147193" y="514984"/>
                </a:lnTo>
                <a:lnTo>
                  <a:pt x="132461" y="479551"/>
                </a:lnTo>
                <a:lnTo>
                  <a:pt x="118745" y="442975"/>
                </a:lnTo>
                <a:lnTo>
                  <a:pt x="105918" y="405638"/>
                </a:lnTo>
                <a:lnTo>
                  <a:pt x="93980" y="367410"/>
                </a:lnTo>
                <a:lnTo>
                  <a:pt x="83312" y="328421"/>
                </a:lnTo>
                <a:lnTo>
                  <a:pt x="73660" y="288798"/>
                </a:lnTo>
                <a:lnTo>
                  <a:pt x="65024" y="248538"/>
                </a:lnTo>
                <a:lnTo>
                  <a:pt x="57658" y="207899"/>
                </a:lnTo>
                <a:lnTo>
                  <a:pt x="51562" y="166750"/>
                </a:lnTo>
                <a:lnTo>
                  <a:pt x="46736" y="125349"/>
                </a:lnTo>
                <a:lnTo>
                  <a:pt x="43307" y="83692"/>
                </a:lnTo>
                <a:lnTo>
                  <a:pt x="42974" y="76037"/>
                </a:lnTo>
                <a:close/>
              </a:path>
              <a:path w="1040129" h="1795145">
                <a:moveTo>
                  <a:pt x="35560" y="0"/>
                </a:moveTo>
                <a:lnTo>
                  <a:pt x="0" y="77469"/>
                </a:lnTo>
                <a:lnTo>
                  <a:pt x="33432" y="76355"/>
                </a:lnTo>
                <a:lnTo>
                  <a:pt x="32893" y="63626"/>
                </a:lnTo>
                <a:lnTo>
                  <a:pt x="42418" y="63245"/>
                </a:lnTo>
                <a:lnTo>
                  <a:pt x="69862" y="63245"/>
                </a:lnTo>
                <a:lnTo>
                  <a:pt x="35560" y="0"/>
                </a:lnTo>
                <a:close/>
              </a:path>
              <a:path w="1040129" h="1795145">
                <a:moveTo>
                  <a:pt x="42418" y="63245"/>
                </a:moveTo>
                <a:lnTo>
                  <a:pt x="32893" y="63626"/>
                </a:lnTo>
                <a:lnTo>
                  <a:pt x="33432" y="76355"/>
                </a:lnTo>
                <a:lnTo>
                  <a:pt x="42974" y="76037"/>
                </a:lnTo>
                <a:lnTo>
                  <a:pt x="42418" y="63245"/>
                </a:lnTo>
                <a:close/>
              </a:path>
              <a:path w="1040129" h="1795145">
                <a:moveTo>
                  <a:pt x="69862" y="63245"/>
                </a:moveTo>
                <a:lnTo>
                  <a:pt x="42418" y="63245"/>
                </a:lnTo>
                <a:lnTo>
                  <a:pt x="42974" y="76037"/>
                </a:lnTo>
                <a:lnTo>
                  <a:pt x="76200" y="74929"/>
                </a:lnTo>
                <a:lnTo>
                  <a:pt x="69862" y="63245"/>
                </a:lnTo>
                <a:close/>
              </a:path>
            </a:pathLst>
          </a:custGeom>
          <a:solidFill>
            <a:srgbClr val="497DBA"/>
          </a:solid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91" name="object 91"/>
          <p:cNvSpPr/>
          <p:nvPr/>
        </p:nvSpPr>
        <p:spPr>
          <a:xfrm>
            <a:off x="6172200" y="732536"/>
            <a:ext cx="795655" cy="122555"/>
          </a:xfrm>
          <a:custGeom>
            <a:avLst/>
            <a:gdLst/>
            <a:ahLst/>
            <a:cxnLst/>
            <a:rect l="l" t="t" r="r" b="b"/>
            <a:pathLst>
              <a:path w="795654" h="122555">
                <a:moveTo>
                  <a:pt x="390413" y="78723"/>
                </a:moveTo>
                <a:lnTo>
                  <a:pt x="344804" y="90804"/>
                </a:lnTo>
                <a:lnTo>
                  <a:pt x="286638" y="98678"/>
                </a:lnTo>
                <a:lnTo>
                  <a:pt x="244094" y="102869"/>
                </a:lnTo>
                <a:lnTo>
                  <a:pt x="180212" y="107441"/>
                </a:lnTo>
                <a:lnTo>
                  <a:pt x="74167" y="111760"/>
                </a:lnTo>
                <a:lnTo>
                  <a:pt x="0" y="112649"/>
                </a:lnTo>
                <a:lnTo>
                  <a:pt x="0" y="122174"/>
                </a:lnTo>
                <a:lnTo>
                  <a:pt x="74295" y="121285"/>
                </a:lnTo>
                <a:lnTo>
                  <a:pt x="146176" y="118744"/>
                </a:lnTo>
                <a:lnTo>
                  <a:pt x="213613" y="114680"/>
                </a:lnTo>
                <a:lnTo>
                  <a:pt x="259587" y="110998"/>
                </a:lnTo>
                <a:lnTo>
                  <a:pt x="313182" y="105028"/>
                </a:lnTo>
                <a:lnTo>
                  <a:pt x="355853" y="98425"/>
                </a:lnTo>
                <a:lnTo>
                  <a:pt x="395477" y="86867"/>
                </a:lnTo>
                <a:lnTo>
                  <a:pt x="398652" y="84454"/>
                </a:lnTo>
                <a:lnTo>
                  <a:pt x="398906" y="84327"/>
                </a:lnTo>
                <a:lnTo>
                  <a:pt x="400684" y="82423"/>
                </a:lnTo>
                <a:lnTo>
                  <a:pt x="401193" y="81914"/>
                </a:lnTo>
                <a:lnTo>
                  <a:pt x="401574" y="81279"/>
                </a:lnTo>
                <a:lnTo>
                  <a:pt x="401700" y="80517"/>
                </a:lnTo>
                <a:lnTo>
                  <a:pt x="402208" y="78993"/>
                </a:lnTo>
                <a:lnTo>
                  <a:pt x="390017" y="78993"/>
                </a:lnTo>
                <a:lnTo>
                  <a:pt x="390413" y="78723"/>
                </a:lnTo>
                <a:close/>
              </a:path>
              <a:path w="795654" h="122555">
                <a:moveTo>
                  <a:pt x="390651" y="78612"/>
                </a:moveTo>
                <a:lnTo>
                  <a:pt x="390413" y="78723"/>
                </a:lnTo>
                <a:lnTo>
                  <a:pt x="390017" y="78993"/>
                </a:lnTo>
                <a:lnTo>
                  <a:pt x="390651" y="78612"/>
                </a:lnTo>
                <a:close/>
              </a:path>
              <a:path w="795654" h="122555">
                <a:moveTo>
                  <a:pt x="402539" y="77850"/>
                </a:moveTo>
                <a:lnTo>
                  <a:pt x="401827" y="78612"/>
                </a:lnTo>
                <a:lnTo>
                  <a:pt x="390651" y="78612"/>
                </a:lnTo>
                <a:lnTo>
                  <a:pt x="390017" y="78993"/>
                </a:lnTo>
                <a:lnTo>
                  <a:pt x="402208" y="78993"/>
                </a:lnTo>
                <a:lnTo>
                  <a:pt x="402335" y="78612"/>
                </a:lnTo>
                <a:lnTo>
                  <a:pt x="402539" y="77850"/>
                </a:lnTo>
                <a:close/>
              </a:path>
              <a:path w="795654" h="122555">
                <a:moveTo>
                  <a:pt x="392341" y="77409"/>
                </a:moveTo>
                <a:lnTo>
                  <a:pt x="390413" y="78723"/>
                </a:lnTo>
                <a:lnTo>
                  <a:pt x="390651" y="78612"/>
                </a:lnTo>
                <a:lnTo>
                  <a:pt x="401827" y="78612"/>
                </a:lnTo>
                <a:lnTo>
                  <a:pt x="402234" y="77850"/>
                </a:lnTo>
                <a:lnTo>
                  <a:pt x="392683" y="77850"/>
                </a:lnTo>
                <a:lnTo>
                  <a:pt x="392049" y="77724"/>
                </a:lnTo>
                <a:lnTo>
                  <a:pt x="392341" y="77409"/>
                </a:lnTo>
                <a:close/>
              </a:path>
              <a:path w="795654" h="122555">
                <a:moveTo>
                  <a:pt x="402844" y="76708"/>
                </a:moveTo>
                <a:lnTo>
                  <a:pt x="401827" y="78612"/>
                </a:lnTo>
                <a:lnTo>
                  <a:pt x="402539" y="77850"/>
                </a:lnTo>
                <a:lnTo>
                  <a:pt x="402844" y="76708"/>
                </a:lnTo>
                <a:close/>
              </a:path>
              <a:path w="795654" h="122555">
                <a:moveTo>
                  <a:pt x="393700" y="75946"/>
                </a:moveTo>
                <a:lnTo>
                  <a:pt x="392992" y="76708"/>
                </a:lnTo>
                <a:lnTo>
                  <a:pt x="392683" y="77850"/>
                </a:lnTo>
                <a:lnTo>
                  <a:pt x="393700" y="75946"/>
                </a:lnTo>
                <a:close/>
              </a:path>
              <a:path w="795654" h="122555">
                <a:moveTo>
                  <a:pt x="405002" y="75946"/>
                </a:moveTo>
                <a:lnTo>
                  <a:pt x="393700" y="75946"/>
                </a:lnTo>
                <a:lnTo>
                  <a:pt x="392683" y="77850"/>
                </a:lnTo>
                <a:lnTo>
                  <a:pt x="402234" y="77850"/>
                </a:lnTo>
                <a:lnTo>
                  <a:pt x="402844" y="76708"/>
                </a:lnTo>
                <a:lnTo>
                  <a:pt x="403859" y="76708"/>
                </a:lnTo>
                <a:lnTo>
                  <a:pt x="405002" y="75946"/>
                </a:lnTo>
                <a:close/>
              </a:path>
              <a:path w="795654" h="122555">
                <a:moveTo>
                  <a:pt x="403187" y="77156"/>
                </a:moveTo>
                <a:lnTo>
                  <a:pt x="402717" y="77469"/>
                </a:lnTo>
                <a:lnTo>
                  <a:pt x="402539" y="77850"/>
                </a:lnTo>
                <a:lnTo>
                  <a:pt x="403187" y="77156"/>
                </a:lnTo>
                <a:close/>
              </a:path>
              <a:path w="795654" h="122555">
                <a:moveTo>
                  <a:pt x="392810" y="77088"/>
                </a:moveTo>
                <a:lnTo>
                  <a:pt x="392341" y="77409"/>
                </a:lnTo>
                <a:lnTo>
                  <a:pt x="392049" y="77724"/>
                </a:lnTo>
                <a:lnTo>
                  <a:pt x="392810" y="77088"/>
                </a:lnTo>
                <a:close/>
              </a:path>
              <a:path w="795654" h="122555">
                <a:moveTo>
                  <a:pt x="392887" y="77088"/>
                </a:moveTo>
                <a:lnTo>
                  <a:pt x="392049" y="77724"/>
                </a:lnTo>
                <a:lnTo>
                  <a:pt x="392717" y="77724"/>
                </a:lnTo>
                <a:lnTo>
                  <a:pt x="392887" y="77088"/>
                </a:lnTo>
                <a:close/>
              </a:path>
              <a:path w="795654" h="122555">
                <a:moveTo>
                  <a:pt x="403605" y="76708"/>
                </a:moveTo>
                <a:lnTo>
                  <a:pt x="402844" y="76708"/>
                </a:lnTo>
                <a:lnTo>
                  <a:pt x="402640" y="77469"/>
                </a:lnTo>
                <a:lnTo>
                  <a:pt x="403605" y="76708"/>
                </a:lnTo>
                <a:close/>
              </a:path>
              <a:path w="795654" h="122555">
                <a:moveTo>
                  <a:pt x="403605" y="76708"/>
                </a:moveTo>
                <a:lnTo>
                  <a:pt x="402717" y="77469"/>
                </a:lnTo>
                <a:lnTo>
                  <a:pt x="403187" y="77156"/>
                </a:lnTo>
                <a:lnTo>
                  <a:pt x="403605" y="76708"/>
                </a:lnTo>
                <a:close/>
              </a:path>
              <a:path w="795654" h="122555">
                <a:moveTo>
                  <a:pt x="392987" y="76713"/>
                </a:moveTo>
                <a:lnTo>
                  <a:pt x="392341" y="77409"/>
                </a:lnTo>
                <a:lnTo>
                  <a:pt x="392810" y="77088"/>
                </a:lnTo>
                <a:lnTo>
                  <a:pt x="392987" y="76713"/>
                </a:lnTo>
                <a:close/>
              </a:path>
              <a:path w="795654" h="122555">
                <a:moveTo>
                  <a:pt x="403859" y="76708"/>
                </a:moveTo>
                <a:lnTo>
                  <a:pt x="403600" y="76713"/>
                </a:lnTo>
                <a:lnTo>
                  <a:pt x="403187" y="77156"/>
                </a:lnTo>
                <a:lnTo>
                  <a:pt x="403859" y="76708"/>
                </a:lnTo>
                <a:close/>
              </a:path>
              <a:path w="795654" h="122555">
                <a:moveTo>
                  <a:pt x="719210" y="33485"/>
                </a:moveTo>
                <a:lnTo>
                  <a:pt x="649224" y="35813"/>
                </a:lnTo>
                <a:lnTo>
                  <a:pt x="581786" y="39750"/>
                </a:lnTo>
                <a:lnTo>
                  <a:pt x="535813" y="43561"/>
                </a:lnTo>
                <a:lnTo>
                  <a:pt x="482219" y="49402"/>
                </a:lnTo>
                <a:lnTo>
                  <a:pt x="439547" y="56134"/>
                </a:lnTo>
                <a:lnTo>
                  <a:pt x="400176" y="67690"/>
                </a:lnTo>
                <a:lnTo>
                  <a:pt x="397128" y="69723"/>
                </a:lnTo>
                <a:lnTo>
                  <a:pt x="396748" y="69976"/>
                </a:lnTo>
                <a:lnTo>
                  <a:pt x="396494" y="70230"/>
                </a:lnTo>
                <a:lnTo>
                  <a:pt x="394843" y="72136"/>
                </a:lnTo>
                <a:lnTo>
                  <a:pt x="393953" y="73278"/>
                </a:lnTo>
                <a:lnTo>
                  <a:pt x="393826" y="74040"/>
                </a:lnTo>
                <a:lnTo>
                  <a:pt x="393192" y="75946"/>
                </a:lnTo>
                <a:lnTo>
                  <a:pt x="392987" y="76713"/>
                </a:lnTo>
                <a:lnTo>
                  <a:pt x="393700" y="75946"/>
                </a:lnTo>
                <a:lnTo>
                  <a:pt x="405002" y="75946"/>
                </a:lnTo>
                <a:lnTo>
                  <a:pt x="450850" y="63753"/>
                </a:lnTo>
                <a:lnTo>
                  <a:pt x="508889" y="55752"/>
                </a:lnTo>
                <a:lnTo>
                  <a:pt x="551560" y="51688"/>
                </a:lnTo>
                <a:lnTo>
                  <a:pt x="615315" y="47116"/>
                </a:lnTo>
                <a:lnTo>
                  <a:pt x="685038" y="43941"/>
                </a:lnTo>
                <a:lnTo>
                  <a:pt x="719321" y="43015"/>
                </a:lnTo>
                <a:lnTo>
                  <a:pt x="719210" y="33485"/>
                </a:lnTo>
                <a:close/>
              </a:path>
              <a:path w="795654" h="122555">
                <a:moveTo>
                  <a:pt x="787037" y="33147"/>
                </a:moveTo>
                <a:lnTo>
                  <a:pt x="731774" y="33147"/>
                </a:lnTo>
                <a:lnTo>
                  <a:pt x="732027" y="42672"/>
                </a:lnTo>
                <a:lnTo>
                  <a:pt x="719321" y="43015"/>
                </a:lnTo>
                <a:lnTo>
                  <a:pt x="719708" y="76200"/>
                </a:lnTo>
                <a:lnTo>
                  <a:pt x="795401" y="37211"/>
                </a:lnTo>
                <a:lnTo>
                  <a:pt x="787037" y="33147"/>
                </a:lnTo>
                <a:close/>
              </a:path>
              <a:path w="795654" h="122555">
                <a:moveTo>
                  <a:pt x="731774" y="33147"/>
                </a:moveTo>
                <a:lnTo>
                  <a:pt x="719210" y="33485"/>
                </a:lnTo>
                <a:lnTo>
                  <a:pt x="719321" y="43015"/>
                </a:lnTo>
                <a:lnTo>
                  <a:pt x="732027" y="42672"/>
                </a:lnTo>
                <a:lnTo>
                  <a:pt x="731774" y="33147"/>
                </a:lnTo>
                <a:close/>
              </a:path>
              <a:path w="795654" h="122555">
                <a:moveTo>
                  <a:pt x="718820" y="0"/>
                </a:moveTo>
                <a:lnTo>
                  <a:pt x="719210" y="33485"/>
                </a:lnTo>
                <a:lnTo>
                  <a:pt x="731774" y="33147"/>
                </a:lnTo>
                <a:lnTo>
                  <a:pt x="787037" y="33147"/>
                </a:lnTo>
                <a:lnTo>
                  <a:pt x="718820" y="0"/>
                </a:lnTo>
                <a:close/>
              </a:path>
            </a:pathLst>
          </a:custGeom>
          <a:solidFill>
            <a:srgbClr val="497DBA"/>
          </a:solid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92" name="object 92"/>
          <p:cNvSpPr/>
          <p:nvPr/>
        </p:nvSpPr>
        <p:spPr>
          <a:xfrm>
            <a:off x="8062976" y="3881373"/>
            <a:ext cx="471805" cy="116839"/>
          </a:xfrm>
          <a:custGeom>
            <a:avLst/>
            <a:gdLst/>
            <a:ahLst/>
            <a:cxnLst/>
            <a:rect l="l" t="t" r="r" b="b"/>
            <a:pathLst>
              <a:path w="471804" h="116839">
                <a:moveTo>
                  <a:pt x="396494" y="40386"/>
                </a:moveTo>
                <a:lnTo>
                  <a:pt x="395389" y="73532"/>
                </a:lnTo>
                <a:lnTo>
                  <a:pt x="408177" y="74168"/>
                </a:lnTo>
                <a:lnTo>
                  <a:pt x="407797" y="83693"/>
                </a:lnTo>
                <a:lnTo>
                  <a:pt x="395050" y="83693"/>
                </a:lnTo>
                <a:lnTo>
                  <a:pt x="393953" y="116586"/>
                </a:lnTo>
                <a:lnTo>
                  <a:pt x="465613" y="83693"/>
                </a:lnTo>
                <a:lnTo>
                  <a:pt x="407797" y="83693"/>
                </a:lnTo>
                <a:lnTo>
                  <a:pt x="395071" y="83070"/>
                </a:lnTo>
                <a:lnTo>
                  <a:pt x="466969" y="83070"/>
                </a:lnTo>
                <a:lnTo>
                  <a:pt x="471424" y="81025"/>
                </a:lnTo>
                <a:lnTo>
                  <a:pt x="396494" y="40386"/>
                </a:lnTo>
                <a:close/>
              </a:path>
              <a:path w="471804" h="116839">
                <a:moveTo>
                  <a:pt x="395389" y="73532"/>
                </a:moveTo>
                <a:lnTo>
                  <a:pt x="395071" y="83070"/>
                </a:lnTo>
                <a:lnTo>
                  <a:pt x="407797" y="83693"/>
                </a:lnTo>
                <a:lnTo>
                  <a:pt x="408177" y="74168"/>
                </a:lnTo>
                <a:lnTo>
                  <a:pt x="395389" y="73532"/>
                </a:lnTo>
                <a:close/>
              </a:path>
              <a:path w="471804" h="116839">
                <a:moveTo>
                  <a:pt x="230915" y="42818"/>
                </a:moveTo>
                <a:lnTo>
                  <a:pt x="231521" y="45719"/>
                </a:lnTo>
                <a:lnTo>
                  <a:pt x="231648" y="46227"/>
                </a:lnTo>
                <a:lnTo>
                  <a:pt x="231775" y="46608"/>
                </a:lnTo>
                <a:lnTo>
                  <a:pt x="232028" y="46989"/>
                </a:lnTo>
                <a:lnTo>
                  <a:pt x="232918" y="48768"/>
                </a:lnTo>
                <a:lnTo>
                  <a:pt x="233172" y="49149"/>
                </a:lnTo>
                <a:lnTo>
                  <a:pt x="233425" y="49402"/>
                </a:lnTo>
                <a:lnTo>
                  <a:pt x="233679" y="49783"/>
                </a:lnTo>
                <a:lnTo>
                  <a:pt x="235457" y="51688"/>
                </a:lnTo>
                <a:lnTo>
                  <a:pt x="235712" y="51815"/>
                </a:lnTo>
                <a:lnTo>
                  <a:pt x="235839" y="51943"/>
                </a:lnTo>
                <a:lnTo>
                  <a:pt x="278129" y="67944"/>
                </a:lnTo>
                <a:lnTo>
                  <a:pt x="325881" y="76453"/>
                </a:lnTo>
                <a:lnTo>
                  <a:pt x="363981" y="80771"/>
                </a:lnTo>
                <a:lnTo>
                  <a:pt x="395071" y="83070"/>
                </a:lnTo>
                <a:lnTo>
                  <a:pt x="395389" y="73532"/>
                </a:lnTo>
                <a:lnTo>
                  <a:pt x="385191" y="73025"/>
                </a:lnTo>
                <a:lnTo>
                  <a:pt x="365125" y="71374"/>
                </a:lnTo>
                <a:lnTo>
                  <a:pt x="310260" y="64388"/>
                </a:lnTo>
                <a:lnTo>
                  <a:pt x="268097" y="55625"/>
                </a:lnTo>
                <a:lnTo>
                  <a:pt x="241807" y="44576"/>
                </a:lnTo>
                <a:lnTo>
                  <a:pt x="241935" y="44576"/>
                </a:lnTo>
                <a:lnTo>
                  <a:pt x="241553" y="44195"/>
                </a:lnTo>
                <a:lnTo>
                  <a:pt x="241300" y="44195"/>
                </a:lnTo>
                <a:lnTo>
                  <a:pt x="241014" y="43814"/>
                </a:lnTo>
                <a:lnTo>
                  <a:pt x="240792" y="43814"/>
                </a:lnTo>
                <a:lnTo>
                  <a:pt x="240653" y="43433"/>
                </a:lnTo>
                <a:lnTo>
                  <a:pt x="231267" y="43433"/>
                </a:lnTo>
                <a:lnTo>
                  <a:pt x="230915" y="42818"/>
                </a:lnTo>
                <a:close/>
              </a:path>
              <a:path w="471804" h="116839">
                <a:moveTo>
                  <a:pt x="241935" y="44576"/>
                </a:moveTo>
                <a:lnTo>
                  <a:pt x="241807" y="44576"/>
                </a:lnTo>
                <a:lnTo>
                  <a:pt x="242316" y="44957"/>
                </a:lnTo>
                <a:lnTo>
                  <a:pt x="241935" y="44576"/>
                </a:lnTo>
                <a:close/>
              </a:path>
              <a:path w="471804" h="116839">
                <a:moveTo>
                  <a:pt x="240696" y="43338"/>
                </a:moveTo>
                <a:lnTo>
                  <a:pt x="241300" y="44195"/>
                </a:lnTo>
                <a:lnTo>
                  <a:pt x="240961" y="43603"/>
                </a:lnTo>
                <a:lnTo>
                  <a:pt x="240696" y="43338"/>
                </a:lnTo>
                <a:close/>
              </a:path>
              <a:path w="471804" h="116839">
                <a:moveTo>
                  <a:pt x="240961" y="43603"/>
                </a:moveTo>
                <a:lnTo>
                  <a:pt x="241300" y="44195"/>
                </a:lnTo>
                <a:lnTo>
                  <a:pt x="241553" y="44195"/>
                </a:lnTo>
                <a:lnTo>
                  <a:pt x="240961" y="43603"/>
                </a:lnTo>
                <a:close/>
              </a:path>
              <a:path w="471804" h="116839">
                <a:moveTo>
                  <a:pt x="240582" y="43239"/>
                </a:moveTo>
                <a:lnTo>
                  <a:pt x="240792" y="43814"/>
                </a:lnTo>
                <a:lnTo>
                  <a:pt x="240711" y="43410"/>
                </a:lnTo>
                <a:lnTo>
                  <a:pt x="240582" y="43239"/>
                </a:lnTo>
                <a:close/>
              </a:path>
              <a:path w="471804" h="116839">
                <a:moveTo>
                  <a:pt x="240711" y="43410"/>
                </a:moveTo>
                <a:lnTo>
                  <a:pt x="240792" y="43814"/>
                </a:lnTo>
                <a:lnTo>
                  <a:pt x="241014" y="43814"/>
                </a:lnTo>
                <a:lnTo>
                  <a:pt x="240711" y="43410"/>
                </a:lnTo>
                <a:close/>
              </a:path>
              <a:path w="471804" h="116839">
                <a:moveTo>
                  <a:pt x="240635" y="43033"/>
                </a:moveTo>
                <a:lnTo>
                  <a:pt x="240665" y="43180"/>
                </a:lnTo>
                <a:lnTo>
                  <a:pt x="240792" y="43433"/>
                </a:lnTo>
                <a:lnTo>
                  <a:pt x="240961" y="43603"/>
                </a:lnTo>
                <a:lnTo>
                  <a:pt x="240635" y="43033"/>
                </a:lnTo>
                <a:close/>
              </a:path>
              <a:path w="471804" h="116839">
                <a:moveTo>
                  <a:pt x="230854" y="42513"/>
                </a:moveTo>
                <a:lnTo>
                  <a:pt x="230915" y="42818"/>
                </a:lnTo>
                <a:lnTo>
                  <a:pt x="231267" y="43433"/>
                </a:lnTo>
                <a:lnTo>
                  <a:pt x="230953" y="42612"/>
                </a:lnTo>
                <a:close/>
              </a:path>
              <a:path w="471804" h="116839">
                <a:moveTo>
                  <a:pt x="240436" y="42037"/>
                </a:moveTo>
                <a:lnTo>
                  <a:pt x="230758" y="42037"/>
                </a:lnTo>
                <a:lnTo>
                  <a:pt x="230897" y="42418"/>
                </a:lnTo>
                <a:lnTo>
                  <a:pt x="231013" y="42671"/>
                </a:lnTo>
                <a:lnTo>
                  <a:pt x="231043" y="42818"/>
                </a:lnTo>
                <a:lnTo>
                  <a:pt x="231267" y="43433"/>
                </a:lnTo>
                <a:lnTo>
                  <a:pt x="240653" y="43433"/>
                </a:lnTo>
                <a:lnTo>
                  <a:pt x="240283" y="42418"/>
                </a:lnTo>
                <a:lnTo>
                  <a:pt x="240512" y="42418"/>
                </a:lnTo>
                <a:lnTo>
                  <a:pt x="240436" y="42037"/>
                </a:lnTo>
                <a:close/>
              </a:path>
              <a:path w="471804" h="116839">
                <a:moveTo>
                  <a:pt x="240283" y="42418"/>
                </a:moveTo>
                <a:lnTo>
                  <a:pt x="240574" y="43216"/>
                </a:lnTo>
                <a:lnTo>
                  <a:pt x="240635" y="43033"/>
                </a:lnTo>
                <a:lnTo>
                  <a:pt x="240283" y="42418"/>
                </a:lnTo>
                <a:close/>
              </a:path>
              <a:path w="471804" h="116839">
                <a:moveTo>
                  <a:pt x="240561" y="43180"/>
                </a:moveTo>
                <a:close/>
              </a:path>
              <a:path w="471804" h="116839">
                <a:moveTo>
                  <a:pt x="240512" y="42418"/>
                </a:moveTo>
                <a:lnTo>
                  <a:pt x="240283" y="42418"/>
                </a:lnTo>
                <a:lnTo>
                  <a:pt x="240635" y="43033"/>
                </a:lnTo>
                <a:lnTo>
                  <a:pt x="240512" y="42418"/>
                </a:lnTo>
                <a:close/>
              </a:path>
              <a:path w="471804" h="116839">
                <a:moveTo>
                  <a:pt x="230589" y="42248"/>
                </a:moveTo>
                <a:lnTo>
                  <a:pt x="230915" y="42818"/>
                </a:lnTo>
                <a:lnTo>
                  <a:pt x="230854" y="42513"/>
                </a:lnTo>
                <a:lnTo>
                  <a:pt x="230589" y="42248"/>
                </a:lnTo>
                <a:close/>
              </a:path>
              <a:path w="471804" h="116839">
                <a:moveTo>
                  <a:pt x="230976" y="42635"/>
                </a:moveTo>
                <a:close/>
              </a:path>
              <a:path w="471804" h="116839">
                <a:moveTo>
                  <a:pt x="230839" y="42441"/>
                </a:moveTo>
                <a:lnTo>
                  <a:pt x="230976" y="42635"/>
                </a:lnTo>
                <a:lnTo>
                  <a:pt x="230839" y="42441"/>
                </a:lnTo>
                <a:close/>
              </a:path>
              <a:path w="471804" h="116839">
                <a:moveTo>
                  <a:pt x="230758" y="42037"/>
                </a:moveTo>
                <a:lnTo>
                  <a:pt x="230801" y="42248"/>
                </a:lnTo>
                <a:lnTo>
                  <a:pt x="230893" y="42513"/>
                </a:lnTo>
                <a:lnTo>
                  <a:pt x="230758" y="42037"/>
                </a:lnTo>
                <a:close/>
              </a:path>
              <a:path w="471804" h="116839">
                <a:moveTo>
                  <a:pt x="230250" y="41656"/>
                </a:moveTo>
                <a:lnTo>
                  <a:pt x="230589" y="42248"/>
                </a:lnTo>
                <a:lnTo>
                  <a:pt x="230854" y="42513"/>
                </a:lnTo>
                <a:lnTo>
                  <a:pt x="230250" y="41656"/>
                </a:lnTo>
                <a:close/>
              </a:path>
              <a:path w="471804" h="116839">
                <a:moveTo>
                  <a:pt x="240356" y="41656"/>
                </a:moveTo>
                <a:lnTo>
                  <a:pt x="230250" y="41656"/>
                </a:lnTo>
                <a:lnTo>
                  <a:pt x="230839" y="42441"/>
                </a:lnTo>
                <a:lnTo>
                  <a:pt x="230758" y="42037"/>
                </a:lnTo>
                <a:lnTo>
                  <a:pt x="240436" y="42037"/>
                </a:lnTo>
                <a:lnTo>
                  <a:pt x="240356" y="41656"/>
                </a:lnTo>
                <a:close/>
              </a:path>
              <a:path w="471804" h="116839">
                <a:moveTo>
                  <a:pt x="229234" y="40893"/>
                </a:moveTo>
                <a:lnTo>
                  <a:pt x="230589" y="42248"/>
                </a:lnTo>
                <a:lnTo>
                  <a:pt x="230250" y="41656"/>
                </a:lnTo>
                <a:lnTo>
                  <a:pt x="240356" y="41656"/>
                </a:lnTo>
                <a:lnTo>
                  <a:pt x="240274" y="41275"/>
                </a:lnTo>
                <a:lnTo>
                  <a:pt x="229743" y="41275"/>
                </a:lnTo>
                <a:lnTo>
                  <a:pt x="229234" y="40893"/>
                </a:lnTo>
                <a:close/>
              </a:path>
              <a:path w="471804" h="116839">
                <a:moveTo>
                  <a:pt x="126" y="0"/>
                </a:moveTo>
                <a:lnTo>
                  <a:pt x="0" y="9525"/>
                </a:lnTo>
                <a:lnTo>
                  <a:pt x="43942" y="10413"/>
                </a:lnTo>
                <a:lnTo>
                  <a:pt x="65277" y="11430"/>
                </a:lnTo>
                <a:lnTo>
                  <a:pt x="106552" y="14477"/>
                </a:lnTo>
                <a:lnTo>
                  <a:pt x="161290" y="21462"/>
                </a:lnTo>
                <a:lnTo>
                  <a:pt x="203707" y="30352"/>
                </a:lnTo>
                <a:lnTo>
                  <a:pt x="229743" y="41275"/>
                </a:lnTo>
                <a:lnTo>
                  <a:pt x="240274" y="41275"/>
                </a:lnTo>
                <a:lnTo>
                  <a:pt x="239902" y="39624"/>
                </a:lnTo>
                <a:lnTo>
                  <a:pt x="239775" y="39243"/>
                </a:lnTo>
                <a:lnTo>
                  <a:pt x="239522" y="38862"/>
                </a:lnTo>
                <a:lnTo>
                  <a:pt x="238632" y="37083"/>
                </a:lnTo>
                <a:lnTo>
                  <a:pt x="238378" y="36702"/>
                </a:lnTo>
                <a:lnTo>
                  <a:pt x="238125" y="36449"/>
                </a:lnTo>
                <a:lnTo>
                  <a:pt x="237871" y="36068"/>
                </a:lnTo>
                <a:lnTo>
                  <a:pt x="236220" y="34289"/>
                </a:lnTo>
                <a:lnTo>
                  <a:pt x="235966" y="34162"/>
                </a:lnTo>
                <a:lnTo>
                  <a:pt x="235712" y="33908"/>
                </a:lnTo>
                <a:lnTo>
                  <a:pt x="193294" y="17906"/>
                </a:lnTo>
                <a:lnTo>
                  <a:pt x="145415" y="9398"/>
                </a:lnTo>
                <a:lnTo>
                  <a:pt x="107315" y="5080"/>
                </a:lnTo>
                <a:lnTo>
                  <a:pt x="44069" y="888"/>
                </a:lnTo>
                <a:lnTo>
                  <a:pt x="126" y="0"/>
                </a:lnTo>
                <a:close/>
              </a:path>
            </a:pathLst>
          </a:custGeom>
          <a:solidFill>
            <a:srgbClr val="497DBA"/>
          </a:solid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93" name="object 93"/>
          <p:cNvSpPr/>
          <p:nvPr/>
        </p:nvSpPr>
        <p:spPr>
          <a:xfrm>
            <a:off x="6967601" y="5679147"/>
            <a:ext cx="1022985" cy="331470"/>
          </a:xfrm>
          <a:custGeom>
            <a:avLst/>
            <a:gdLst/>
            <a:ahLst/>
            <a:cxnLst/>
            <a:rect l="l" t="t" r="r" b="b"/>
            <a:pathLst>
              <a:path w="1022984" h="331470">
                <a:moveTo>
                  <a:pt x="504057" y="192681"/>
                </a:moveTo>
                <a:lnTo>
                  <a:pt x="474599" y="224256"/>
                </a:lnTo>
                <a:lnTo>
                  <a:pt x="429259" y="248907"/>
                </a:lnTo>
                <a:lnTo>
                  <a:pt x="384428" y="266103"/>
                </a:lnTo>
                <a:lnTo>
                  <a:pt x="331977" y="281647"/>
                </a:lnTo>
                <a:lnTo>
                  <a:pt x="293370" y="290842"/>
                </a:lnTo>
                <a:lnTo>
                  <a:pt x="231140" y="302894"/>
                </a:lnTo>
                <a:lnTo>
                  <a:pt x="187071" y="309448"/>
                </a:lnTo>
                <a:lnTo>
                  <a:pt x="141731" y="314756"/>
                </a:lnTo>
                <a:lnTo>
                  <a:pt x="95123" y="318655"/>
                </a:lnTo>
                <a:lnTo>
                  <a:pt x="47751" y="321030"/>
                </a:lnTo>
                <a:lnTo>
                  <a:pt x="0" y="321894"/>
                </a:lnTo>
                <a:lnTo>
                  <a:pt x="126" y="331406"/>
                </a:lnTo>
                <a:lnTo>
                  <a:pt x="47878" y="330555"/>
                </a:lnTo>
                <a:lnTo>
                  <a:pt x="95630" y="328167"/>
                </a:lnTo>
                <a:lnTo>
                  <a:pt x="142494" y="324256"/>
                </a:lnTo>
                <a:lnTo>
                  <a:pt x="188214" y="318896"/>
                </a:lnTo>
                <a:lnTo>
                  <a:pt x="232537" y="312305"/>
                </a:lnTo>
                <a:lnTo>
                  <a:pt x="274954" y="304469"/>
                </a:lnTo>
                <a:lnTo>
                  <a:pt x="315087" y="295668"/>
                </a:lnTo>
                <a:lnTo>
                  <a:pt x="352805" y="285813"/>
                </a:lnTo>
                <a:lnTo>
                  <a:pt x="403351" y="269519"/>
                </a:lnTo>
                <a:lnTo>
                  <a:pt x="446150" y="251536"/>
                </a:lnTo>
                <a:lnTo>
                  <a:pt x="479805" y="232257"/>
                </a:lnTo>
                <a:lnTo>
                  <a:pt x="508507" y="204495"/>
                </a:lnTo>
                <a:lnTo>
                  <a:pt x="513737" y="193471"/>
                </a:lnTo>
                <a:lnTo>
                  <a:pt x="503808" y="193471"/>
                </a:lnTo>
                <a:lnTo>
                  <a:pt x="504057" y="192681"/>
                </a:lnTo>
                <a:close/>
              </a:path>
              <a:path w="1022984" h="331470">
                <a:moveTo>
                  <a:pt x="513989" y="192671"/>
                </a:moveTo>
                <a:lnTo>
                  <a:pt x="504059" y="192681"/>
                </a:lnTo>
                <a:lnTo>
                  <a:pt x="503808" y="193471"/>
                </a:lnTo>
                <a:lnTo>
                  <a:pt x="513737" y="193471"/>
                </a:lnTo>
                <a:lnTo>
                  <a:pt x="513989" y="192671"/>
                </a:lnTo>
                <a:close/>
              </a:path>
              <a:path w="1022984" h="331470">
                <a:moveTo>
                  <a:pt x="515460" y="186613"/>
                </a:moveTo>
                <a:lnTo>
                  <a:pt x="505968" y="186613"/>
                </a:lnTo>
                <a:lnTo>
                  <a:pt x="505714" y="187528"/>
                </a:lnTo>
                <a:lnTo>
                  <a:pt x="504057" y="192681"/>
                </a:lnTo>
                <a:lnTo>
                  <a:pt x="513989" y="192671"/>
                </a:lnTo>
                <a:lnTo>
                  <a:pt x="514984" y="189509"/>
                </a:lnTo>
                <a:lnTo>
                  <a:pt x="515112" y="189217"/>
                </a:lnTo>
                <a:lnTo>
                  <a:pt x="515239" y="188594"/>
                </a:lnTo>
                <a:lnTo>
                  <a:pt x="515460" y="186613"/>
                </a:lnTo>
                <a:close/>
              </a:path>
              <a:path w="1022984" h="331470">
                <a:moveTo>
                  <a:pt x="505732" y="187361"/>
                </a:moveTo>
                <a:lnTo>
                  <a:pt x="505680" y="187528"/>
                </a:lnTo>
                <a:lnTo>
                  <a:pt x="505732" y="187361"/>
                </a:lnTo>
                <a:close/>
              </a:path>
              <a:path w="1022984" h="331470">
                <a:moveTo>
                  <a:pt x="505968" y="186613"/>
                </a:moveTo>
                <a:lnTo>
                  <a:pt x="505732" y="187361"/>
                </a:lnTo>
                <a:lnTo>
                  <a:pt x="505714" y="187528"/>
                </a:lnTo>
                <a:lnTo>
                  <a:pt x="505968" y="186613"/>
                </a:lnTo>
                <a:close/>
              </a:path>
              <a:path w="1022984" h="331470">
                <a:moveTo>
                  <a:pt x="946266" y="33500"/>
                </a:moveTo>
                <a:lnTo>
                  <a:pt x="879855" y="38265"/>
                </a:lnTo>
                <a:lnTo>
                  <a:pt x="834135" y="43624"/>
                </a:lnTo>
                <a:lnTo>
                  <a:pt x="789813" y="50215"/>
                </a:lnTo>
                <a:lnTo>
                  <a:pt x="747395" y="58051"/>
                </a:lnTo>
                <a:lnTo>
                  <a:pt x="707263" y="66954"/>
                </a:lnTo>
                <a:lnTo>
                  <a:pt x="669544" y="76720"/>
                </a:lnTo>
                <a:lnTo>
                  <a:pt x="618998" y="93129"/>
                </a:lnTo>
                <a:lnTo>
                  <a:pt x="576072" y="111150"/>
                </a:lnTo>
                <a:lnTo>
                  <a:pt x="542417" y="130530"/>
                </a:lnTo>
                <a:lnTo>
                  <a:pt x="513588" y="158661"/>
                </a:lnTo>
                <a:lnTo>
                  <a:pt x="507492" y="172973"/>
                </a:lnTo>
                <a:lnTo>
                  <a:pt x="507365" y="173278"/>
                </a:lnTo>
                <a:lnTo>
                  <a:pt x="507238" y="173913"/>
                </a:lnTo>
                <a:lnTo>
                  <a:pt x="505732" y="187361"/>
                </a:lnTo>
                <a:lnTo>
                  <a:pt x="505968" y="186613"/>
                </a:lnTo>
                <a:lnTo>
                  <a:pt x="515460" y="186613"/>
                </a:lnTo>
                <a:lnTo>
                  <a:pt x="516657" y="175907"/>
                </a:lnTo>
                <a:lnTo>
                  <a:pt x="516508" y="175907"/>
                </a:lnTo>
                <a:lnTo>
                  <a:pt x="516702" y="175190"/>
                </a:lnTo>
                <a:lnTo>
                  <a:pt x="516809" y="174967"/>
                </a:lnTo>
                <a:lnTo>
                  <a:pt x="518420" y="169925"/>
                </a:lnTo>
                <a:lnTo>
                  <a:pt x="518668" y="169151"/>
                </a:lnTo>
                <a:lnTo>
                  <a:pt x="518820" y="169151"/>
                </a:lnTo>
                <a:lnTo>
                  <a:pt x="521970" y="163156"/>
                </a:lnTo>
                <a:lnTo>
                  <a:pt x="526542" y="156971"/>
                </a:lnTo>
                <a:lnTo>
                  <a:pt x="557783" y="131965"/>
                </a:lnTo>
                <a:lnTo>
                  <a:pt x="593471" y="113614"/>
                </a:lnTo>
                <a:lnTo>
                  <a:pt x="638175" y="96443"/>
                </a:lnTo>
                <a:lnTo>
                  <a:pt x="690626" y="80937"/>
                </a:lnTo>
                <a:lnTo>
                  <a:pt x="729233" y="71640"/>
                </a:lnTo>
                <a:lnTo>
                  <a:pt x="791591" y="59588"/>
                </a:lnTo>
                <a:lnTo>
                  <a:pt x="835532" y="53035"/>
                </a:lnTo>
                <a:lnTo>
                  <a:pt x="880999" y="47726"/>
                </a:lnTo>
                <a:lnTo>
                  <a:pt x="927607" y="43840"/>
                </a:lnTo>
                <a:lnTo>
                  <a:pt x="946551" y="43018"/>
                </a:lnTo>
                <a:lnTo>
                  <a:pt x="946266" y="33500"/>
                </a:lnTo>
                <a:close/>
              </a:path>
              <a:path w="1022984" h="331470">
                <a:moveTo>
                  <a:pt x="516763" y="174967"/>
                </a:moveTo>
                <a:lnTo>
                  <a:pt x="516508" y="175907"/>
                </a:lnTo>
                <a:lnTo>
                  <a:pt x="516738" y="175190"/>
                </a:lnTo>
                <a:lnTo>
                  <a:pt x="516763" y="174967"/>
                </a:lnTo>
                <a:close/>
              </a:path>
              <a:path w="1022984" h="331470">
                <a:moveTo>
                  <a:pt x="516738" y="175190"/>
                </a:moveTo>
                <a:lnTo>
                  <a:pt x="516508" y="175907"/>
                </a:lnTo>
                <a:lnTo>
                  <a:pt x="516657" y="175907"/>
                </a:lnTo>
                <a:lnTo>
                  <a:pt x="516738" y="175190"/>
                </a:lnTo>
                <a:close/>
              </a:path>
              <a:path w="1022984" h="331470">
                <a:moveTo>
                  <a:pt x="516809" y="174967"/>
                </a:moveTo>
                <a:lnTo>
                  <a:pt x="516738" y="175190"/>
                </a:lnTo>
                <a:lnTo>
                  <a:pt x="516809" y="174967"/>
                </a:lnTo>
                <a:close/>
              </a:path>
              <a:path w="1022984" h="331470">
                <a:moveTo>
                  <a:pt x="518820" y="169151"/>
                </a:moveTo>
                <a:lnTo>
                  <a:pt x="518668" y="169151"/>
                </a:lnTo>
                <a:lnTo>
                  <a:pt x="518430" y="169894"/>
                </a:lnTo>
                <a:lnTo>
                  <a:pt x="518820" y="169151"/>
                </a:lnTo>
                <a:close/>
              </a:path>
              <a:path w="1022984" h="331470">
                <a:moveTo>
                  <a:pt x="1016240" y="32956"/>
                </a:moveTo>
                <a:lnTo>
                  <a:pt x="958850" y="32956"/>
                </a:lnTo>
                <a:lnTo>
                  <a:pt x="959230" y="42468"/>
                </a:lnTo>
                <a:lnTo>
                  <a:pt x="946551" y="43018"/>
                </a:lnTo>
                <a:lnTo>
                  <a:pt x="947547" y="76174"/>
                </a:lnTo>
                <a:lnTo>
                  <a:pt x="1022476" y="35852"/>
                </a:lnTo>
                <a:lnTo>
                  <a:pt x="1016240" y="32956"/>
                </a:lnTo>
                <a:close/>
              </a:path>
              <a:path w="1022984" h="331470">
                <a:moveTo>
                  <a:pt x="958850" y="32956"/>
                </a:moveTo>
                <a:lnTo>
                  <a:pt x="946266" y="33500"/>
                </a:lnTo>
                <a:lnTo>
                  <a:pt x="946551" y="43018"/>
                </a:lnTo>
                <a:lnTo>
                  <a:pt x="959230" y="42468"/>
                </a:lnTo>
                <a:lnTo>
                  <a:pt x="958850" y="32956"/>
                </a:lnTo>
                <a:close/>
              </a:path>
              <a:path w="1022984" h="331470">
                <a:moveTo>
                  <a:pt x="945260" y="0"/>
                </a:moveTo>
                <a:lnTo>
                  <a:pt x="946266" y="33500"/>
                </a:lnTo>
                <a:lnTo>
                  <a:pt x="958850" y="32956"/>
                </a:lnTo>
                <a:lnTo>
                  <a:pt x="1016240" y="32956"/>
                </a:lnTo>
                <a:lnTo>
                  <a:pt x="945260" y="0"/>
                </a:lnTo>
                <a:close/>
              </a:path>
            </a:pathLst>
          </a:custGeom>
          <a:solidFill>
            <a:srgbClr val="497DBA"/>
          </a:solid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12881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5D96B64-C309-4739-B673-1DB0B4DA3688}" type="slidenum">
              <a:rPr kumimoji="0" lang="id-ID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31</a:t>
            </a:fld>
            <a:endParaRPr kumimoji="0" lang="id-ID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 idx="4294967295"/>
          </p:nvPr>
        </p:nvSpPr>
        <p:spPr>
          <a:xfrm>
            <a:off x="4680857" y="3491366"/>
            <a:ext cx="2706914" cy="957262"/>
          </a:xfrm>
        </p:spPr>
        <p:txBody>
          <a:bodyPr>
            <a:noAutofit/>
          </a:bodyPr>
          <a:lstStyle/>
          <a:p>
            <a:pPr lvl="0"/>
            <a:r>
              <a:rPr lang="en-US" sz="3200" b="1" dirty="0" err="1" smtClean="0">
                <a:solidFill>
                  <a:prstClr val="black">
                    <a:lumMod val="75000"/>
                    <a:lumOff val="25000"/>
                  </a:prstClr>
                </a:solidFill>
                <a:latin typeface="Century Gothic" panose="020B0502020202020204" pitchFamily="34" charset="0"/>
              </a:rPr>
              <a:t>Terima</a:t>
            </a:r>
            <a:r>
              <a:rPr lang="en-US" sz="3200" b="1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Century Gothic" panose="020B0502020202020204" pitchFamily="34" charset="0"/>
              </a:rPr>
              <a:t> </a:t>
            </a:r>
            <a:r>
              <a:rPr lang="en-US" sz="3200" b="1" dirty="0" err="1" smtClean="0">
                <a:solidFill>
                  <a:prstClr val="black">
                    <a:lumMod val="75000"/>
                    <a:lumOff val="25000"/>
                  </a:prstClr>
                </a:solidFill>
                <a:latin typeface="Century Gothic" panose="020B0502020202020204" pitchFamily="34" charset="0"/>
              </a:rPr>
              <a:t>Kasih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025058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TextBox 56"/>
          <p:cNvSpPr txBox="1"/>
          <p:nvPr/>
        </p:nvSpPr>
        <p:spPr>
          <a:xfrm>
            <a:off x="192089" y="714376"/>
            <a:ext cx="5791650" cy="107721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5B9BD5">
                    <a:lumMod val="75000"/>
                  </a:srgbClr>
                </a:solidFill>
                <a:effectLst/>
                <a:uLnTx/>
                <a:uFillTx/>
                <a:latin typeface="Calibri"/>
                <a:ea typeface="+mn-ea"/>
                <a:cs typeface="Avenir Black"/>
              </a:rPr>
              <a:t>POSTUR</a:t>
            </a: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5B9BD5">
                    <a:lumMod val="75000"/>
                  </a:srgbClr>
                </a:solidFill>
                <a:effectLst/>
                <a:uLnTx/>
                <a:uFillTx/>
                <a:latin typeface="Calibri"/>
                <a:ea typeface="+mn-ea"/>
                <a:cs typeface="Avenir Black"/>
              </a:rPr>
              <a:t> ANGGARAN PENDIDIKAN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5B9BD5">
                    <a:lumMod val="75000"/>
                  </a:srgbClr>
                </a:solidFill>
                <a:effectLst/>
                <a:uLnTx/>
                <a:uFillTx/>
                <a:latin typeface="Calibri"/>
                <a:ea typeface="+mn-ea"/>
                <a:cs typeface="Avenir Black"/>
              </a:rPr>
              <a:t>TAHUN 2018</a:t>
            </a:r>
          </a:p>
        </p:txBody>
      </p:sp>
      <p:grpSp>
        <p:nvGrpSpPr>
          <p:cNvPr id="20483" name="Group 60"/>
          <p:cNvGrpSpPr>
            <a:grpSpLocks/>
          </p:cNvGrpSpPr>
          <p:nvPr/>
        </p:nvGrpSpPr>
        <p:grpSpPr bwMode="auto">
          <a:xfrm rot="160214">
            <a:off x="993665" y="2246993"/>
            <a:ext cx="3019425" cy="2867025"/>
            <a:chOff x="358465" y="977573"/>
            <a:chExt cx="3173315" cy="3173315"/>
          </a:xfrm>
        </p:grpSpPr>
        <p:grpSp>
          <p:nvGrpSpPr>
            <p:cNvPr id="20513" name="Group 9"/>
            <p:cNvGrpSpPr>
              <a:grpSpLocks/>
            </p:cNvGrpSpPr>
            <p:nvPr/>
          </p:nvGrpSpPr>
          <p:grpSpPr bwMode="auto">
            <a:xfrm>
              <a:off x="358465" y="977573"/>
              <a:ext cx="3173315" cy="3173315"/>
              <a:chOff x="329934" y="1124553"/>
              <a:chExt cx="3173315" cy="3173315"/>
            </a:xfrm>
          </p:grpSpPr>
          <p:grpSp>
            <p:nvGrpSpPr>
              <p:cNvPr id="20515" name="Group 3"/>
              <p:cNvGrpSpPr>
                <a:grpSpLocks/>
              </p:cNvGrpSpPr>
              <p:nvPr/>
            </p:nvGrpSpPr>
            <p:grpSpPr bwMode="auto">
              <a:xfrm>
                <a:off x="329934" y="1124553"/>
                <a:ext cx="3173315" cy="3173315"/>
                <a:chOff x="605943" y="900702"/>
                <a:chExt cx="4214714" cy="4214714"/>
              </a:xfrm>
            </p:grpSpPr>
            <p:pic>
              <p:nvPicPr>
                <p:cNvPr id="20517" name="Picture 4"/>
                <p:cNvPicPr>
                  <a:picLocks noChangeAspect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 rot="7399585">
                  <a:off x="605943" y="900702"/>
                  <a:ext cx="4214714" cy="421471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20518" name="Picture 5"/>
                <p:cNvPicPr>
                  <a:picLocks noChangeAspect="1"/>
                </p:cNvPicPr>
                <p:nvPr/>
              </p:nvPicPr>
              <p:blipFill>
                <a:blip r:embed="rId4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492485" y="1812366"/>
                  <a:ext cx="2343891" cy="235505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</p:grpSp>
          <p:sp>
            <p:nvSpPr>
              <p:cNvPr id="8" name="TextBox 7"/>
              <p:cNvSpPr txBox="1"/>
              <p:nvPr/>
            </p:nvSpPr>
            <p:spPr>
              <a:xfrm rot="21382172">
                <a:off x="1088036" y="2477091"/>
                <a:ext cx="1626075" cy="579117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8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595959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2.204,4 T</a:t>
                </a:r>
              </a:p>
            </p:txBody>
          </p:sp>
        </p:grpSp>
        <p:sp>
          <p:nvSpPr>
            <p:cNvPr id="20514" name="TextBox 57"/>
            <p:cNvSpPr txBox="1">
              <a:spLocks noChangeArrowheads="1"/>
            </p:cNvSpPr>
            <p:nvPr/>
          </p:nvSpPr>
          <p:spPr bwMode="auto">
            <a:xfrm rot="21382172">
              <a:off x="1097374" y="1983413"/>
              <a:ext cx="1465508" cy="3747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1200" cap="none" spc="0" normalizeH="0" baseline="0" noProof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Avenir Black"/>
                  <a:ea typeface="Avenir Black"/>
                  <a:cs typeface="Avenir Black"/>
                </a:rPr>
                <a:t>APBN 2018</a:t>
              </a:r>
            </a:p>
          </p:txBody>
        </p:sp>
      </p:grpSp>
      <p:grpSp>
        <p:nvGrpSpPr>
          <p:cNvPr id="20484" name="Group 61"/>
          <p:cNvGrpSpPr>
            <a:grpSpLocks/>
          </p:cNvGrpSpPr>
          <p:nvPr/>
        </p:nvGrpSpPr>
        <p:grpSpPr bwMode="auto">
          <a:xfrm>
            <a:off x="3053487" y="315913"/>
            <a:ext cx="9179789" cy="6025532"/>
            <a:chOff x="2575449" y="433597"/>
            <a:chExt cx="6517026" cy="4163467"/>
          </a:xfrm>
        </p:grpSpPr>
        <p:pic>
          <p:nvPicPr>
            <p:cNvPr id="20495" name="Picture 6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98152" y="989620"/>
              <a:ext cx="3265372" cy="32653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" name="TextBox 8"/>
            <p:cNvSpPr txBox="1"/>
            <p:nvPr/>
          </p:nvSpPr>
          <p:spPr>
            <a:xfrm>
              <a:off x="5268506" y="2528707"/>
              <a:ext cx="1151907" cy="460730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3733" b="1" i="0" u="none" strike="noStrike" kern="1200" cap="none" spc="0" normalizeH="0" baseline="0" noProof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440,9 T</a:t>
              </a: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6520622" y="433597"/>
              <a:ext cx="1404549" cy="262331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67" b="1" i="0" u="none" strike="noStrike" kern="1200" cap="none" spc="0" normalizeH="0" baseline="0" noProof="0" dirty="0">
                  <a:ln>
                    <a:noFill/>
                  </a:ln>
                  <a:solidFill>
                    <a:srgbClr val="5B9BD5">
                      <a:lumMod val="75000"/>
                    </a:srgbClr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    KEMENDIKBUD</a:t>
              </a: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7099909" y="1471280"/>
              <a:ext cx="1422574" cy="219798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67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      KEMENRISTEKDIKTI</a:t>
              </a: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7457173" y="2511156"/>
              <a:ext cx="970324" cy="233931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67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      </a:t>
              </a:r>
              <a:r>
                <a:rPr kumimoji="0" lang="en-US" sz="16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KEMENAG</a:t>
              </a: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7298264" y="3740799"/>
              <a:ext cx="1075659" cy="219798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67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17 K/L LAIN-LAIN</a:t>
              </a: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2575449" y="4130936"/>
              <a:ext cx="1302126" cy="233931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1" i="0" u="none" strike="noStrike" kern="1200" cap="none" spc="0" normalizeH="0" baseline="0" noProof="0" dirty="0">
                  <a:ln>
                    <a:noFill/>
                  </a:ln>
                  <a:solidFill>
                    <a:srgbClr val="ED7D31">
                      <a:lumMod val="75000"/>
                    </a:srgbClr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TRANSFER DAERAH</a:t>
              </a: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2582001" y="4341866"/>
              <a:ext cx="1459488" cy="255198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ED7D31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279,3 T </a:t>
              </a:r>
              <a:r>
                <a:rPr kumimoji="0" lang="en-US" sz="1600" b="1" i="0" u="none" strike="noStrike" kern="1200" cap="none" spc="0" normalizeH="0" baseline="0" noProof="0" dirty="0" err="1">
                  <a:ln>
                    <a:noFill/>
                  </a:ln>
                  <a:solidFill>
                    <a:srgbClr val="ED7D31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atau</a:t>
              </a:r>
              <a:r>
                <a:rPr kumimoji="0" lang="en-US" sz="1600" b="1" i="0" u="none" strike="noStrike" kern="1200" cap="none" spc="0" normalizeH="0" baseline="0" noProof="0" dirty="0">
                  <a:ln>
                    <a:noFill/>
                  </a:ln>
                  <a:solidFill>
                    <a:srgbClr val="ED7D31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63,3%</a:t>
              </a: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6727993" y="611297"/>
              <a:ext cx="1506425" cy="389930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40,1 T </a:t>
              </a:r>
              <a:r>
                <a:rPr kumimoji="0" lang="en-US" sz="1600" b="1" i="0" u="none" strike="noStrike" kern="120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atau</a:t>
              </a:r>
              <a:r>
                <a:rPr kumimoji="0" lang="en-US" sz="16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67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9,1%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67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dari</a:t>
              </a:r>
              <a:r>
                <a:rPr kumimoji="0" lang="en-US" sz="1467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67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anggaran</a:t>
              </a:r>
              <a:r>
                <a:rPr kumimoji="0" lang="en-US" sz="1467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67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pendidikan</a:t>
              </a:r>
              <a:endParaRPr kumimoji="0" lang="en-US" sz="1467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7298264" y="1623751"/>
              <a:ext cx="1506425" cy="389930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40,4 T </a:t>
              </a:r>
              <a:r>
                <a:rPr kumimoji="0" lang="en-US" sz="1600" b="1" i="0" u="none" strike="noStrike" kern="120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atau</a:t>
              </a:r>
              <a:r>
                <a:rPr kumimoji="0" lang="en-US" sz="16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67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9,2%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67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dari</a:t>
              </a:r>
              <a:r>
                <a:rPr kumimoji="0" lang="en-US" sz="1467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67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anggaran</a:t>
              </a:r>
              <a:r>
                <a:rPr kumimoji="0" lang="en-US" sz="1467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67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pendidikan</a:t>
              </a:r>
              <a:endParaRPr kumimoji="0" lang="en-US" sz="1467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7654401" y="2650464"/>
              <a:ext cx="1438074" cy="382796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52,7 T </a:t>
              </a:r>
              <a:r>
                <a:rPr kumimoji="0" lang="en-US" sz="1600" b="1" i="0" u="none" strike="noStrike" kern="120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atau</a:t>
              </a:r>
              <a:r>
                <a:rPr kumimoji="0" lang="en-US" sz="16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67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12 %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dari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anggaran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pendidikan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7307280" y="3917403"/>
              <a:ext cx="1506425" cy="389930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12,7 T </a:t>
              </a:r>
              <a:r>
                <a:rPr kumimoji="0" lang="en-US" sz="1600" b="1" i="0" u="none" strike="noStrike" kern="120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atau</a:t>
              </a:r>
              <a:r>
                <a:rPr kumimoji="0" lang="en-US" sz="16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67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2,9 %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67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dari</a:t>
              </a:r>
              <a:r>
                <a:rPr kumimoji="0" lang="en-US" sz="1467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67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anggaran</a:t>
              </a:r>
              <a:r>
                <a:rPr kumimoji="0" lang="en-US" sz="1467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67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pendidikan</a:t>
              </a:r>
              <a:endParaRPr kumimoji="0" lang="en-US" sz="1467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cxnSp>
          <p:nvCxnSpPr>
            <p:cNvPr id="33" name="Elbow Connector 32"/>
            <p:cNvCxnSpPr>
              <a:endCxn id="22" idx="1"/>
            </p:cNvCxnSpPr>
            <p:nvPr/>
          </p:nvCxnSpPr>
          <p:spPr>
            <a:xfrm rot="5400000" flipH="1" flipV="1">
              <a:off x="5965087" y="772049"/>
              <a:ext cx="762821" cy="348249"/>
            </a:xfrm>
            <a:prstGeom prst="bentConnector2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Elbow Connector 35"/>
            <p:cNvCxnSpPr/>
            <p:nvPr/>
          </p:nvCxnSpPr>
          <p:spPr>
            <a:xfrm flipV="1">
              <a:off x="6774201" y="1544773"/>
              <a:ext cx="304295" cy="229256"/>
            </a:xfrm>
            <a:prstGeom prst="bentConnector3">
              <a:avLst>
                <a:gd name="adj1" fmla="val -1419"/>
              </a:avLst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Elbow Connector 39"/>
            <p:cNvCxnSpPr/>
            <p:nvPr/>
          </p:nvCxnSpPr>
          <p:spPr>
            <a:xfrm>
              <a:off x="7086384" y="2473861"/>
              <a:ext cx="365154" cy="72396"/>
            </a:xfrm>
            <a:prstGeom prst="bentConnector3">
              <a:avLst>
                <a:gd name="adj1" fmla="val -3061"/>
              </a:avLst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Elbow Connector 44"/>
            <p:cNvCxnSpPr>
              <a:endCxn id="25" idx="1"/>
            </p:cNvCxnSpPr>
            <p:nvPr/>
          </p:nvCxnSpPr>
          <p:spPr>
            <a:xfrm rot="16200000" flipH="1">
              <a:off x="6843303" y="3395737"/>
              <a:ext cx="649581" cy="260341"/>
            </a:xfrm>
            <a:prstGeom prst="bentConnector2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Elbow Connector 52"/>
            <p:cNvCxnSpPr>
              <a:endCxn id="27" idx="3"/>
            </p:cNvCxnSpPr>
            <p:nvPr/>
          </p:nvCxnSpPr>
          <p:spPr>
            <a:xfrm rot="5400000">
              <a:off x="3966688" y="3600605"/>
              <a:ext cx="943662" cy="794060"/>
            </a:xfrm>
            <a:prstGeom prst="bentConnector2">
              <a:avLst/>
            </a:prstGeom>
            <a:ln w="19050" cmpd="sng">
              <a:solidFill>
                <a:srgbClr val="FF0000"/>
              </a:solidFill>
              <a:prstDash val="sysDash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0512" name="TextBox 58"/>
            <p:cNvSpPr txBox="1">
              <a:spLocks noChangeArrowheads="1"/>
            </p:cNvSpPr>
            <p:nvPr/>
          </p:nvSpPr>
          <p:spPr bwMode="auto">
            <a:xfrm>
              <a:off x="5170966" y="2328432"/>
              <a:ext cx="1465508" cy="3189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Avenir Black"/>
                  <a:ea typeface="Avenir Black"/>
                  <a:cs typeface="Avenir Black"/>
                </a:rPr>
                <a:t>ANGGARAN </a:t>
              </a: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Avenir Black"/>
                  <a:ea typeface="Avenir Black"/>
                  <a:cs typeface="Avenir Black"/>
                </a:rPr>
                <a:t>FUNGSI PENDIDIKAN</a:t>
              </a:r>
            </a:p>
          </p:txBody>
        </p:sp>
      </p:grpSp>
      <p:pic>
        <p:nvPicPr>
          <p:cNvPr id="20485" name="Picture 3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18900" y="134940"/>
            <a:ext cx="514350" cy="484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2" name="Elbow Connector 11"/>
          <p:cNvCxnSpPr/>
          <p:nvPr/>
        </p:nvCxnSpPr>
        <p:spPr>
          <a:xfrm rot="16200000" flipV="1">
            <a:off x="6934201" y="1171575"/>
            <a:ext cx="728662" cy="427038"/>
          </a:xfrm>
          <a:prstGeom prst="bentConnector3">
            <a:avLst>
              <a:gd name="adj1" fmla="val 102210"/>
            </a:avLst>
          </a:prstGeom>
          <a:ln w="19050">
            <a:solidFill>
              <a:srgbClr val="FF0000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5946775" y="554040"/>
            <a:ext cx="1806575" cy="738664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PENGELUARAN PEMBIAYAAN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15, 0  T </a:t>
            </a:r>
            <a:r>
              <a:rPr kumimoji="0" lang="en-AU" sz="14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atau</a:t>
            </a:r>
            <a:r>
              <a:rPr kumimoji="0" lang="en-AU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3,5%</a:t>
            </a:r>
          </a:p>
        </p:txBody>
      </p:sp>
      <p:cxnSp>
        <p:nvCxnSpPr>
          <p:cNvPr id="3" name="Straight Connector 2"/>
          <p:cNvCxnSpPr/>
          <p:nvPr/>
        </p:nvCxnSpPr>
        <p:spPr>
          <a:xfrm flipV="1">
            <a:off x="3786188" y="1581150"/>
            <a:ext cx="3213100" cy="1400175"/>
          </a:xfrm>
          <a:prstGeom prst="line">
            <a:avLst/>
          </a:prstGeom>
          <a:ln w="28575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>
            <a:off x="3760788" y="4465638"/>
            <a:ext cx="3522662" cy="982662"/>
          </a:xfrm>
          <a:prstGeom prst="line">
            <a:avLst/>
          </a:prstGeom>
          <a:ln w="28575">
            <a:solidFill>
              <a:srgbClr val="92D050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pic>
        <p:nvPicPr>
          <p:cNvPr id="20491" name="Picture 31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82038" y="363540"/>
            <a:ext cx="220662" cy="255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92" name="Picture 62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88551" y="3295650"/>
            <a:ext cx="303214" cy="293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93" name="Picture 63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47214" y="1749425"/>
            <a:ext cx="328612" cy="323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6" name="TextBox 75"/>
          <p:cNvSpPr txBox="1"/>
          <p:nvPr/>
        </p:nvSpPr>
        <p:spPr bwMode="auto">
          <a:xfrm>
            <a:off x="3293698" y="3486416"/>
            <a:ext cx="796926" cy="46166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20 </a:t>
            </a: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%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8935374" y="6103709"/>
            <a:ext cx="248651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d-ID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Sumber: nota keuangan RAPBN 2018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376647" y="6434787"/>
            <a:ext cx="2743200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5D96B64-C309-4739-B673-1DB0B4DA3688}" type="slidenum">
              <a:rPr kumimoji="0" lang="id-ID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id-ID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24972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583096" y="568503"/>
            <a:ext cx="5147729" cy="702673"/>
          </a:xfrm>
          <a:prstGeom prst="rect">
            <a:avLst/>
          </a:prstGeom>
        </p:spPr>
        <p:txBody>
          <a:bodyPr vert="horz" lIns="84863" tIns="42431" rIns="84863" bIns="42431" rtlCol="0" anchor="ctr">
            <a:noAutofit/>
          </a:bodyPr>
          <a:lstStyle>
            <a:defPPr>
              <a:defRPr lang="en-US"/>
            </a:defPPr>
            <a:lvl1pPr>
              <a:lnSpc>
                <a:spcPct val="90000"/>
              </a:lnSpc>
              <a:spcBef>
                <a:spcPct val="0"/>
              </a:spcBef>
              <a:buNone/>
              <a:defRPr sz="2400" b="1">
                <a:solidFill>
                  <a:srgbClr val="0070C0"/>
                </a:solidFill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i-FI" sz="2228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 PAGU ANGGARAN KEMENDIKBUD 2018 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1ECBA77-8C1D-4EA2-B3DA-3CA6ACBF5A75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084368" y="1072095"/>
            <a:ext cx="2478564" cy="4065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d-ID" sz="2042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(dalam Miliar Rupiah)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98465" y="401216"/>
            <a:ext cx="477690" cy="449535"/>
          </a:xfrm>
          <a:prstGeom prst="rect">
            <a:avLst/>
          </a:prstGeom>
        </p:spPr>
      </p:pic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3662256"/>
              </p:ext>
            </p:extLst>
          </p:nvPr>
        </p:nvGraphicFramePr>
        <p:xfrm>
          <a:off x="801231" y="1748644"/>
          <a:ext cx="10774924" cy="4243969"/>
        </p:xfrm>
        <a:graphic>
          <a:graphicData uri="http://schemas.openxmlformats.org/drawingml/2006/table">
            <a:tbl>
              <a:tblPr firstRow="1" bandRow="1">
                <a:tableStyleId>{5A111915-BE36-4E01-A7E5-04B1672EAD32}</a:tableStyleId>
              </a:tblPr>
              <a:tblGrid>
                <a:gridCol w="50910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17406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6390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66390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763951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771154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No</a:t>
                      </a:r>
                      <a:endParaRPr lang="en-US" sz="1600" dirty="0">
                        <a:latin typeface="Century Gothic" panose="020B0502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Program</a:t>
                      </a:r>
                      <a:endParaRPr lang="en-US" sz="1600" dirty="0">
                        <a:latin typeface="Century Gothic" panose="020B0502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APBN 2017</a:t>
                      </a:r>
                      <a:endParaRPr lang="en-US" sz="1600" dirty="0">
                        <a:latin typeface="Century Gothic" panose="020B0502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D" sz="1600" dirty="0">
                          <a:latin typeface="Century Gothic" panose="020B0502020202020204" pitchFamily="34" charset="0"/>
                        </a:rPr>
                        <a:t>APBNP 2017</a:t>
                      </a:r>
                      <a:endParaRPr lang="en-US" sz="1600" dirty="0">
                        <a:latin typeface="Century Gothic" panose="020B0502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APBN 2018</a:t>
                      </a:r>
                      <a:endParaRPr lang="en-US" sz="1600" b="1" kern="1200" dirty="0" smtClean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465905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1</a:t>
                      </a:r>
                      <a:endParaRPr lang="en-US" sz="1600" dirty="0">
                        <a:latin typeface="Century Gothic" panose="020B0502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1600" u="none" strike="noStrike" dirty="0">
                          <a:effectLst/>
                        </a:rPr>
                        <a:t>Dukungan Manajemen dan Pelaksanaan Tugas Teknis Lainnya Kementerian Pendidikan dan Kebudayaan</a:t>
                      </a:r>
                      <a:endParaRPr lang="id-ID" sz="16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en-US" sz="1600" u="none" strike="noStrike" dirty="0">
                          <a:effectLst/>
                        </a:rPr>
                        <a:t> 1.868,7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3810" marR="3810" marT="3810" marB="0"/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en-ID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1.709,01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810" marR="3810" marT="3810" marB="0"/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en-US" sz="1600" u="none" strike="noStrike" dirty="0">
                          <a:effectLst/>
                          <a:latin typeface="+mn-lt"/>
                        </a:rPr>
                        <a:t> 1.768,0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810" marR="3810" marT="381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65905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2</a:t>
                      </a:r>
                      <a:endParaRPr lang="en-US" sz="1600" dirty="0">
                        <a:latin typeface="Century Gothic" panose="020B0502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1600" u="none" strike="noStrike" dirty="0">
                          <a:effectLst/>
                        </a:rPr>
                        <a:t>Pengawasan dan Peningkatan Akuntabilitas Aparatur Kementerian Pendidikan dan Kebudayaan</a:t>
                      </a:r>
                      <a:endParaRPr lang="id-ID" sz="16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en-US" sz="1600" u="none" strike="noStrike" dirty="0">
                          <a:effectLst/>
                        </a:rPr>
                        <a:t>194,2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3810" marR="3810" marT="3810" marB="0"/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en-ID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182,2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810" marR="3810" marT="3810" marB="0"/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en-US" sz="1600" u="none" strike="noStrike" dirty="0">
                          <a:effectLst/>
                          <a:latin typeface="+mn-lt"/>
                        </a:rPr>
                        <a:t>192,1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810" marR="3810" marT="381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14174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3</a:t>
                      </a:r>
                      <a:endParaRPr lang="en-US" sz="1600" dirty="0">
                        <a:latin typeface="Century Gothic" panose="020B0502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id-ID" sz="1600" u="none" strike="noStrike" dirty="0">
                          <a:effectLst/>
                        </a:rPr>
                        <a:t>Pendidikan Dasar dan Menengah</a:t>
                      </a:r>
                      <a:endParaRPr lang="id-ID" sz="16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600" u="none" strike="noStrike" dirty="0">
                          <a:effectLst/>
                        </a:rPr>
                        <a:t>22.478,4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3810" marR="3810" marT="3810" marB="0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ID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21.938,3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810" marR="3810" marT="3810" marB="0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600" u="none" strike="noStrike" dirty="0">
                          <a:effectLst/>
                          <a:latin typeface="+mn-lt"/>
                        </a:rPr>
                        <a:t>22.574,2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810" marR="3810" marT="381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14174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4</a:t>
                      </a:r>
                      <a:endParaRPr lang="en-US" sz="1600" dirty="0">
                        <a:latin typeface="Century Gothic" panose="020B0502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id-ID" sz="1600" u="none" strike="noStrike" dirty="0">
                          <a:effectLst/>
                        </a:rPr>
                        <a:t>Pendidikan Anak Usia Dini dan Pendidikan Masyarakat      </a:t>
                      </a:r>
                      <a:endParaRPr lang="id-ID" sz="16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600" u="none" strike="noStrike" dirty="0">
                          <a:effectLst/>
                        </a:rPr>
                        <a:t>1.853,6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3810" marR="3810" marT="3810" marB="0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ID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1.699,2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810" marR="3810" marT="3810" marB="0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600" u="none" strike="noStrike" dirty="0">
                          <a:effectLst/>
                          <a:latin typeface="+mn-lt"/>
                        </a:rPr>
                        <a:t>1.805,5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810" marR="3810" marT="381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65905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5</a:t>
                      </a:r>
                      <a:endParaRPr lang="en-US" sz="1600" dirty="0">
                        <a:latin typeface="Century Gothic" panose="020B0502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id-ID" sz="1600" u="none" strike="noStrike" dirty="0">
                          <a:effectLst/>
                        </a:rPr>
                        <a:t>Penelitian dan Pengembangan Kementerian Pendidikan dan Kebudayaan </a:t>
                      </a:r>
                      <a:endParaRPr lang="id-ID" sz="16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600" u="none" strike="noStrike" dirty="0">
                          <a:effectLst/>
                        </a:rPr>
                        <a:t>1.099,4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3810" marR="3810" marT="3810" marB="0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ID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1.019,1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810" marR="3810" marT="3810" marB="0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600" u="none" strike="noStrike" dirty="0">
                          <a:effectLst/>
                          <a:latin typeface="+mn-lt"/>
                        </a:rPr>
                        <a:t>1.154,9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810" marR="3810" marT="381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14174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6</a:t>
                      </a:r>
                      <a:endParaRPr lang="en-US" sz="1600" dirty="0">
                        <a:latin typeface="Century Gothic" panose="020B0502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nl-NL" sz="1600" u="none" strike="noStrike" dirty="0">
                          <a:effectLst/>
                        </a:rPr>
                        <a:t>Pengembangan dan Pembinaan Bahasa dan Sastra </a:t>
                      </a:r>
                      <a:r>
                        <a:rPr lang="id-ID" sz="1600" u="none" strike="noStrike" dirty="0" smtClean="0">
                          <a:effectLst/>
                        </a:rPr>
                        <a:t>**)</a:t>
                      </a:r>
                      <a:endParaRPr lang="nl-NL" sz="16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600" u="none" strike="noStrike" dirty="0">
                          <a:effectLst/>
                        </a:rPr>
                        <a:t>403,4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3810" marR="3810" marT="3810" marB="0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ID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368,0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810" marR="3810" marT="3810" marB="0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600" u="none" strike="noStrike" dirty="0">
                          <a:effectLst/>
                          <a:latin typeface="+mn-lt"/>
                        </a:rPr>
                        <a:t>396,9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810" marR="3810" marT="3810" marB="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14174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7</a:t>
                      </a:r>
                      <a:endParaRPr lang="en-US" sz="1600" dirty="0">
                        <a:latin typeface="Century Gothic" panose="020B0502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id-ID" sz="1600" u="none" strike="noStrike" dirty="0">
                          <a:effectLst/>
                        </a:rPr>
                        <a:t>Pelestarian Budaya</a:t>
                      </a:r>
                      <a:endParaRPr lang="id-ID" sz="16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600" u="none" strike="noStrike" dirty="0">
                          <a:effectLst/>
                        </a:rPr>
                        <a:t>1.927,1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3810" marR="3810" marT="3810" marB="0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ID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1.711,4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810" marR="3810" marT="3810" marB="0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600" u="none" strike="noStrike" dirty="0">
                          <a:effectLst/>
                          <a:latin typeface="+mn-lt"/>
                        </a:rPr>
                        <a:t>1.829,6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810" marR="3810" marT="3810" marB="0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14174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8</a:t>
                      </a:r>
                      <a:endParaRPr lang="en-US" sz="1600" dirty="0">
                        <a:latin typeface="Century Gothic" panose="020B0502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id-ID" sz="1600" u="none" strike="noStrike" dirty="0">
                          <a:effectLst/>
                        </a:rPr>
                        <a:t>Guru dan Tenaga Kependidikan    </a:t>
                      </a:r>
                      <a:endParaRPr lang="id-ID" sz="16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600" u="none" strike="noStrike" dirty="0">
                          <a:effectLst/>
                        </a:rPr>
                        <a:t>9.998,3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3810" marR="3810" marT="3810" marB="0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ID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9.337,7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810" marR="3810" marT="3810" marB="0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600" u="none" strike="noStrike" dirty="0" smtClean="0">
                          <a:effectLst/>
                          <a:latin typeface="+mn-lt"/>
                        </a:rPr>
                        <a:t>10.370,</a:t>
                      </a:r>
                      <a:r>
                        <a:rPr lang="id-ID" sz="1600" u="none" strike="noStrike" dirty="0" smtClean="0">
                          <a:effectLst/>
                          <a:latin typeface="+mn-lt"/>
                        </a:rPr>
                        <a:t>6</a:t>
                      </a:r>
                      <a:r>
                        <a:rPr lang="en-US" sz="1600" u="none" strike="noStrike" dirty="0" smtClean="0">
                          <a:effectLst/>
                          <a:latin typeface="+mn-lt"/>
                        </a:rPr>
                        <a:t>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810" marR="3810" marT="3810" marB="0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85613">
                <a:tc>
                  <a:txBody>
                    <a:bodyPr/>
                    <a:lstStyle/>
                    <a:p>
                      <a:pPr algn="ctr"/>
                      <a:endParaRPr 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1" u="none" strike="noStrike" dirty="0">
                          <a:effectLst/>
                        </a:rPr>
                        <a:t>Total</a:t>
                      </a:r>
                      <a:endParaRPr lang="id-ID" sz="1600" b="1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1600" b="1" u="none" strike="noStrike" dirty="0">
                          <a:effectLst/>
                        </a:rPr>
                        <a:t> 39.823,1 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3810" marR="3810" marT="3810" marB="0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ID" sz="1600" b="1" i="0" u="none" strike="noStrike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37.965,1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810" marR="3810" marT="3810" marB="0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1600" b="1" u="none" strike="noStrike" dirty="0">
                          <a:effectLst/>
                          <a:latin typeface="+mn-lt"/>
                        </a:rPr>
                        <a:t> 40.092,0 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810" marR="3810" marT="3810" marB="0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31052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9827" y="337972"/>
            <a:ext cx="10515600" cy="535531"/>
          </a:xfrm>
          <a:noFill/>
        </p:spPr>
        <p:txBody>
          <a:bodyPr vert="horz" wrap="square" lIns="91440" tIns="45720" rIns="91440" bIns="45720" rtlCol="0" anchor="ctr">
            <a:spAutoFit/>
          </a:bodyPr>
          <a:lstStyle/>
          <a:p>
            <a:pPr algn="ctr"/>
            <a:r>
              <a:rPr lang="id-ID" sz="3200" b="1" dirty="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Aharoni" panose="02010803020104030203" pitchFamily="2" charset="-79"/>
              </a:rPr>
              <a:t>Kebijakan Implementasi Anggaran 2018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1891" y="1271444"/>
            <a:ext cx="11021291" cy="4317506"/>
          </a:xfrm>
        </p:spPr>
        <p:txBody>
          <a:bodyPr>
            <a:noAutofit/>
          </a:bodyPr>
          <a:lstStyle/>
          <a:p>
            <a:pPr marL="800100" lvl="1" indent="-342900">
              <a:spcBef>
                <a:spcPts val="1200"/>
              </a:spcBef>
              <a:buFont typeface="+mj-lt"/>
              <a:buAutoNum type="arabicPeriod"/>
            </a:pPr>
            <a:r>
              <a:rPr lang="id-ID" dirty="0">
                <a:solidFill>
                  <a:schemeClr val="accent1">
                    <a:lumMod val="50000"/>
                  </a:schemeClr>
                </a:solidFill>
              </a:rPr>
              <a:t>Mengawal </a:t>
            </a:r>
            <a:r>
              <a:rPr lang="en-US" dirty="0" err="1" smtClean="0">
                <a:solidFill>
                  <a:schemeClr val="accent1">
                    <a:lumMod val="50000"/>
                  </a:schemeClr>
                </a:solidFill>
              </a:rPr>
              <a:t>pelaksanaan</a:t>
            </a:r>
            <a:r>
              <a:rPr lang="id-ID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id-ID" dirty="0">
                <a:solidFill>
                  <a:schemeClr val="accent1">
                    <a:lumMod val="50000"/>
                  </a:schemeClr>
                </a:solidFill>
              </a:rPr>
              <a:t>Prioritas Nasional Kemendikbud </a:t>
            </a:r>
            <a:r>
              <a:rPr lang="id-ID" dirty="0" smtClean="0">
                <a:solidFill>
                  <a:schemeClr val="accent1">
                    <a:lumMod val="50000"/>
                  </a:schemeClr>
                </a:solidFill>
              </a:rPr>
              <a:t>2018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;</a:t>
            </a:r>
            <a:endParaRPr lang="id-ID" dirty="0">
              <a:solidFill>
                <a:schemeClr val="accent1">
                  <a:lumMod val="50000"/>
                </a:schemeClr>
              </a:solidFill>
            </a:endParaRPr>
          </a:p>
          <a:p>
            <a:pPr marL="800100" lvl="1" indent="-342900">
              <a:spcBef>
                <a:spcPts val="1200"/>
              </a:spcBef>
              <a:buFont typeface="+mj-lt"/>
              <a:buAutoNum type="arabicPeriod"/>
            </a:pPr>
            <a:r>
              <a:rPr lang="en-US" dirty="0" err="1" smtClean="0">
                <a:solidFill>
                  <a:schemeClr val="accent1">
                    <a:lumMod val="50000"/>
                  </a:schemeClr>
                </a:solidFill>
              </a:rPr>
              <a:t>Memastikan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 a</a:t>
            </a:r>
            <a:r>
              <a:rPr lang="id-ID" dirty="0" smtClean="0">
                <a:solidFill>
                  <a:schemeClr val="accent1">
                    <a:lumMod val="50000"/>
                  </a:schemeClr>
                </a:solidFill>
              </a:rPr>
              <a:t>nggaran 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p</a:t>
            </a:r>
            <a:r>
              <a:rPr lang="id-ID" dirty="0" smtClean="0">
                <a:solidFill>
                  <a:schemeClr val="accent1">
                    <a:lumMod val="50000"/>
                  </a:schemeClr>
                </a:solidFill>
              </a:rPr>
              <a:t>usat </a:t>
            </a:r>
            <a:r>
              <a:rPr lang="id-ID" dirty="0">
                <a:solidFill>
                  <a:schemeClr val="accent1">
                    <a:lumMod val="50000"/>
                  </a:schemeClr>
                </a:solidFill>
              </a:rPr>
              <a:t>yang 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d</a:t>
            </a:r>
            <a:r>
              <a:rPr lang="id-ID" dirty="0" smtClean="0">
                <a:solidFill>
                  <a:schemeClr val="accent1">
                    <a:lumMod val="50000"/>
                  </a:schemeClr>
                </a:solidFill>
              </a:rPr>
              <a:t>isalurkan </a:t>
            </a:r>
            <a:r>
              <a:rPr lang="id-ID" dirty="0">
                <a:solidFill>
                  <a:schemeClr val="accent1">
                    <a:lumMod val="50000"/>
                  </a:schemeClr>
                </a:solidFill>
              </a:rPr>
              <a:t>dengan 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m</a:t>
            </a:r>
            <a:r>
              <a:rPr lang="id-ID" dirty="0" smtClean="0">
                <a:solidFill>
                  <a:schemeClr val="accent1">
                    <a:lumMod val="50000"/>
                  </a:schemeClr>
                </a:solidFill>
              </a:rPr>
              <a:t>ekanisme 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b</a:t>
            </a:r>
            <a:r>
              <a:rPr lang="id-ID" dirty="0" smtClean="0">
                <a:solidFill>
                  <a:schemeClr val="accent1">
                    <a:lumMod val="50000"/>
                  </a:schemeClr>
                </a:solidFill>
              </a:rPr>
              <a:t>antuan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 p</a:t>
            </a:r>
            <a:r>
              <a:rPr lang="id-ID" dirty="0" smtClean="0">
                <a:solidFill>
                  <a:schemeClr val="accent1">
                    <a:lumMod val="50000"/>
                  </a:schemeClr>
                </a:solidFill>
              </a:rPr>
              <a:t>emerintah </a:t>
            </a:r>
            <a:r>
              <a:rPr lang="en-US" dirty="0" err="1" smtClean="0">
                <a:solidFill>
                  <a:schemeClr val="accent1">
                    <a:lumMod val="50000"/>
                  </a:schemeClr>
                </a:solidFill>
              </a:rPr>
              <a:t>dilaksanakan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accent1">
                    <a:lumMod val="50000"/>
                  </a:schemeClr>
                </a:solidFill>
              </a:rPr>
              <a:t>dengan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accent1">
                    <a:lumMod val="50000"/>
                  </a:schemeClr>
                </a:solidFill>
              </a:rPr>
              <a:t>baik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accent1">
                    <a:lumMod val="50000"/>
                  </a:schemeClr>
                </a:solidFill>
              </a:rPr>
              <a:t>dan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accent1">
                    <a:lumMod val="50000"/>
                  </a:schemeClr>
                </a:solidFill>
              </a:rPr>
              <a:t>dapat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accent1">
                    <a:lumMod val="50000"/>
                  </a:schemeClr>
                </a:solidFill>
              </a:rPr>
              <a:t>langsung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accent1">
                    <a:lumMod val="50000"/>
                  </a:schemeClr>
                </a:solidFill>
              </a:rPr>
              <a:t>dirasakan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accent1">
                    <a:lumMod val="50000"/>
                  </a:schemeClr>
                </a:solidFill>
              </a:rPr>
              <a:t>manfaatnya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accent1">
                    <a:lumMod val="50000"/>
                  </a:schemeClr>
                </a:solidFill>
              </a:rPr>
              <a:t>oleh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accent1">
                    <a:lumMod val="50000"/>
                  </a:schemeClr>
                </a:solidFill>
              </a:rPr>
              <a:t>masyarakat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;</a:t>
            </a:r>
            <a:endParaRPr lang="id-ID" dirty="0">
              <a:solidFill>
                <a:schemeClr val="accent1">
                  <a:lumMod val="50000"/>
                </a:schemeClr>
              </a:solidFill>
            </a:endParaRPr>
          </a:p>
          <a:p>
            <a:pPr marL="800100" lvl="1" indent="-342900">
              <a:spcBef>
                <a:spcPts val="1200"/>
              </a:spcBef>
              <a:buFont typeface="+mj-lt"/>
              <a:buAutoNum type="arabicPeriod"/>
            </a:pPr>
            <a:r>
              <a:rPr lang="id-ID" dirty="0" smtClean="0">
                <a:solidFill>
                  <a:schemeClr val="accent1">
                    <a:lumMod val="50000"/>
                  </a:schemeClr>
                </a:solidFill>
              </a:rPr>
              <a:t>Mengawal </a:t>
            </a:r>
            <a:r>
              <a:rPr lang="en-US" dirty="0" err="1">
                <a:solidFill>
                  <a:schemeClr val="accent1">
                    <a:lumMod val="50000"/>
                  </a:schemeClr>
                </a:solidFill>
              </a:rPr>
              <a:t>pelaksanaan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id-ID" dirty="0">
                <a:solidFill>
                  <a:schemeClr val="accent1">
                    <a:lumMod val="50000"/>
                  </a:schemeClr>
                </a:solidFill>
              </a:rPr>
              <a:t>DAK Bidang Pendidikan Tahun </a:t>
            </a:r>
            <a:r>
              <a:rPr lang="id-ID" dirty="0" smtClean="0">
                <a:solidFill>
                  <a:schemeClr val="accent1">
                    <a:lumMod val="50000"/>
                  </a:schemeClr>
                </a:solidFill>
              </a:rPr>
              <a:t>2018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;</a:t>
            </a:r>
            <a:endParaRPr lang="id-ID" dirty="0">
              <a:solidFill>
                <a:schemeClr val="accent1">
                  <a:lumMod val="50000"/>
                </a:schemeClr>
              </a:solidFill>
            </a:endParaRPr>
          </a:p>
          <a:p>
            <a:pPr marL="800100" lvl="1" indent="-342900">
              <a:spcBef>
                <a:spcPts val="1200"/>
              </a:spcBef>
              <a:buFont typeface="+mj-lt"/>
              <a:buAutoNum type="arabicPeriod"/>
            </a:pP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Me</a:t>
            </a:r>
            <a:r>
              <a:rPr lang="id-ID" dirty="0" smtClean="0">
                <a:solidFill>
                  <a:schemeClr val="accent1">
                    <a:lumMod val="50000"/>
                  </a:schemeClr>
                </a:solidFill>
              </a:rPr>
              <a:t>mastikan 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p</a:t>
            </a:r>
            <a:r>
              <a:rPr lang="id-ID" dirty="0" smtClean="0">
                <a:solidFill>
                  <a:schemeClr val="accent1">
                    <a:lumMod val="50000"/>
                  </a:schemeClr>
                </a:solidFill>
              </a:rPr>
              <a:t>enyerapan 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a</a:t>
            </a:r>
            <a:r>
              <a:rPr lang="id-ID" dirty="0" smtClean="0">
                <a:solidFill>
                  <a:schemeClr val="accent1">
                    <a:lumMod val="50000"/>
                  </a:schemeClr>
                </a:solidFill>
              </a:rPr>
              <a:t>nggaran 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t</a:t>
            </a:r>
            <a:r>
              <a:rPr lang="id-ID" dirty="0" smtClean="0">
                <a:solidFill>
                  <a:schemeClr val="accent1">
                    <a:lumMod val="50000"/>
                  </a:schemeClr>
                </a:solidFill>
              </a:rPr>
              <a:t>epat 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w</a:t>
            </a:r>
            <a:r>
              <a:rPr lang="id-ID" dirty="0" smtClean="0">
                <a:solidFill>
                  <a:schemeClr val="accent1">
                    <a:lumMod val="50000"/>
                  </a:schemeClr>
                </a:solidFill>
              </a:rPr>
              <a:t>aktu </a:t>
            </a:r>
            <a:r>
              <a:rPr lang="id-ID" dirty="0">
                <a:solidFill>
                  <a:schemeClr val="accent1">
                    <a:lumMod val="50000"/>
                  </a:schemeClr>
                </a:solidFill>
              </a:rPr>
              <a:t>dan </a:t>
            </a:r>
            <a:r>
              <a:rPr lang="en-US" dirty="0" err="1" smtClean="0">
                <a:solidFill>
                  <a:schemeClr val="accent1">
                    <a:lumMod val="50000"/>
                  </a:schemeClr>
                </a:solidFill>
              </a:rPr>
              <a:t>tidak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accent1">
                    <a:lumMod val="50000"/>
                  </a:schemeClr>
                </a:solidFill>
              </a:rPr>
              <a:t>terjadi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accent1">
                    <a:lumMod val="50000"/>
                  </a:schemeClr>
                </a:solidFill>
              </a:rPr>
              <a:t>penumpukan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accent1">
                    <a:lumMod val="50000"/>
                  </a:schemeClr>
                </a:solidFill>
              </a:rPr>
              <a:t>kegiatan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 di </a:t>
            </a:r>
            <a:r>
              <a:rPr lang="en-US" dirty="0" err="1" smtClean="0">
                <a:solidFill>
                  <a:schemeClr val="accent1">
                    <a:lumMod val="50000"/>
                  </a:schemeClr>
                </a:solidFill>
              </a:rPr>
              <a:t>akhir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accent1">
                    <a:lumMod val="50000"/>
                  </a:schemeClr>
                </a:solidFill>
              </a:rPr>
              <a:t>tahun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accent1">
                    <a:lumMod val="50000"/>
                  </a:schemeClr>
                </a:solidFill>
              </a:rPr>
              <a:t>anggaran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;</a:t>
            </a:r>
          </a:p>
          <a:p>
            <a:pPr marL="800100" lvl="1" indent="-342900">
              <a:spcBef>
                <a:spcPts val="1200"/>
              </a:spcBef>
              <a:buFont typeface="+mj-lt"/>
              <a:buAutoNum type="arabicPeriod"/>
            </a:pPr>
            <a:r>
              <a:rPr lang="en-US" dirty="0" err="1" smtClean="0">
                <a:solidFill>
                  <a:schemeClr val="accent1">
                    <a:lumMod val="50000"/>
                  </a:schemeClr>
                </a:solidFill>
              </a:rPr>
              <a:t>Meningkatkan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accent1">
                    <a:lumMod val="50000"/>
                  </a:schemeClr>
                </a:solidFill>
              </a:rPr>
              <a:t>efisensi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accent1">
                    <a:lumMod val="50000"/>
                  </a:schemeClr>
                </a:solidFill>
              </a:rPr>
              <a:t>dan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accent1">
                    <a:lumMod val="50000"/>
                  </a:schemeClr>
                </a:solidFill>
              </a:rPr>
              <a:t>efektivitas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accent1">
                    <a:lumMod val="50000"/>
                  </a:schemeClr>
                </a:solidFill>
              </a:rPr>
              <a:t>anggaran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accent1">
                    <a:lumMod val="50000"/>
                  </a:schemeClr>
                </a:solidFill>
              </a:rPr>
              <a:t>melalui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 s</a:t>
            </a:r>
            <a:r>
              <a:rPr lang="id-ID" dirty="0" smtClean="0">
                <a:solidFill>
                  <a:schemeClr val="accent1">
                    <a:lumMod val="50000"/>
                  </a:schemeClr>
                </a:solidFill>
              </a:rPr>
              <a:t>inkronisasi</a:t>
            </a:r>
            <a:r>
              <a:rPr lang="id-ID" dirty="0">
                <a:solidFill>
                  <a:schemeClr val="accent1">
                    <a:lumMod val="50000"/>
                  </a:schemeClr>
                </a:solidFill>
              </a:rPr>
              <a:t>, koordinasi, dan sinergi </a:t>
            </a:r>
            <a:r>
              <a:rPr lang="en-US" dirty="0" err="1" smtClean="0">
                <a:solidFill>
                  <a:schemeClr val="accent1">
                    <a:lumMod val="50000"/>
                  </a:schemeClr>
                </a:solidFill>
              </a:rPr>
              <a:t>kegiatan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id-ID" dirty="0" smtClean="0">
                <a:solidFill>
                  <a:schemeClr val="accent1">
                    <a:lumMod val="50000"/>
                  </a:schemeClr>
                </a:solidFill>
              </a:rPr>
              <a:t>antara </a:t>
            </a:r>
            <a:r>
              <a:rPr lang="id-ID" dirty="0">
                <a:solidFill>
                  <a:schemeClr val="accent1">
                    <a:lumMod val="50000"/>
                  </a:schemeClr>
                </a:solidFill>
              </a:rPr>
              <a:t>unit utama dan antar </a:t>
            </a:r>
            <a:r>
              <a:rPr lang="id-ID" dirty="0" smtClean="0">
                <a:solidFill>
                  <a:schemeClr val="accent1">
                    <a:lumMod val="50000"/>
                  </a:schemeClr>
                </a:solidFill>
              </a:rPr>
              <a:t>satker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;</a:t>
            </a:r>
          </a:p>
          <a:p>
            <a:pPr marL="800100" lvl="1" indent="-342900">
              <a:spcBef>
                <a:spcPts val="1200"/>
              </a:spcBef>
              <a:buFont typeface="+mj-lt"/>
              <a:buAutoNum type="arabicPeriod"/>
            </a:pPr>
            <a:r>
              <a:rPr lang="en-US" dirty="0" err="1" smtClean="0">
                <a:solidFill>
                  <a:schemeClr val="accent1">
                    <a:lumMod val="50000"/>
                  </a:schemeClr>
                </a:solidFill>
              </a:rPr>
              <a:t>Melakukan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accent1">
                    <a:lumMod val="50000"/>
                  </a:schemeClr>
                </a:solidFill>
              </a:rPr>
              <a:t>pemantauan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accent1">
                    <a:lumMod val="50000"/>
                  </a:schemeClr>
                </a:solidFill>
              </a:rPr>
              <a:t>dan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accent1">
                    <a:lumMod val="50000"/>
                  </a:schemeClr>
                </a:solidFill>
              </a:rPr>
              <a:t>evaluasi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accent1">
                    <a:lumMod val="50000"/>
                  </a:schemeClr>
                </a:solidFill>
              </a:rPr>
              <a:t>secara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accent1">
                    <a:lumMod val="50000"/>
                  </a:schemeClr>
                </a:solidFill>
              </a:rPr>
              <a:t>berkesinambungan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;</a:t>
            </a:r>
            <a:endParaRPr lang="id-ID" dirty="0">
              <a:solidFill>
                <a:schemeClr val="accent1">
                  <a:lumMod val="50000"/>
                </a:schemeClr>
              </a:solidFill>
            </a:endParaRPr>
          </a:p>
          <a:p>
            <a:pPr marL="1257300" lvl="2" indent="-342900">
              <a:spcBef>
                <a:spcPts val="1200"/>
              </a:spcBef>
              <a:buFont typeface="+mj-lt"/>
              <a:buAutoNum type="arabicPeriod"/>
            </a:pPr>
            <a:endParaRPr lang="id-ID" sz="2400" dirty="0">
              <a:solidFill>
                <a:schemeClr val="accent1">
                  <a:lumMod val="50000"/>
                </a:schemeClr>
              </a:solidFill>
            </a:endParaRPr>
          </a:p>
          <a:p>
            <a:pPr marL="1257300" lvl="2" indent="-342900">
              <a:spcBef>
                <a:spcPts val="1200"/>
              </a:spcBef>
              <a:buFont typeface="+mj-lt"/>
              <a:buAutoNum type="arabicPeriod"/>
            </a:pPr>
            <a:endParaRPr lang="id-ID" sz="24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1ECBA77-8C1D-4EA2-B3DA-3CA6ACBF5A75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53573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219976" y="106"/>
            <a:ext cx="7693966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d-ID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MENGAWAL IMPLEMENTASI </a:t>
            </a: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PRIORITAS </a:t>
            </a:r>
            <a:r>
              <a:rPr kumimoji="0" lang="id-ID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NASIONAL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FFC000">
                    <a:lumMod val="75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KEMENDIKBUD 2018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1ECBA77-8C1D-4EA2-B3DA-3CA6ACBF5A75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pSp>
        <p:nvGrpSpPr>
          <p:cNvPr id="13" name="Group 12"/>
          <p:cNvGrpSpPr/>
          <p:nvPr/>
        </p:nvGrpSpPr>
        <p:grpSpPr>
          <a:xfrm flipV="1">
            <a:off x="0" y="933458"/>
            <a:ext cx="10811434" cy="102198"/>
            <a:chOff x="0" y="2631522"/>
            <a:chExt cx="15040549" cy="828013"/>
          </a:xfrm>
        </p:grpSpPr>
        <p:grpSp>
          <p:nvGrpSpPr>
            <p:cNvPr id="14" name="Group 13"/>
            <p:cNvGrpSpPr/>
            <p:nvPr/>
          </p:nvGrpSpPr>
          <p:grpSpPr>
            <a:xfrm>
              <a:off x="0" y="2632049"/>
              <a:ext cx="10872788" cy="827486"/>
              <a:chOff x="3886200" y="942975"/>
              <a:chExt cx="6986588" cy="628650"/>
            </a:xfrm>
            <a:solidFill>
              <a:srgbClr val="277AC0"/>
            </a:solidFill>
          </p:grpSpPr>
          <p:sp>
            <p:nvSpPr>
              <p:cNvPr id="18" name="Rectangle 17"/>
              <p:cNvSpPr/>
              <p:nvPr/>
            </p:nvSpPr>
            <p:spPr>
              <a:xfrm>
                <a:off x="3886200" y="942975"/>
                <a:ext cx="4686300" cy="62865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257175" marR="0" lvl="0" indent="-257175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+mj-lt"/>
                  <a:buAutoNum type="arabicPeriod"/>
                  <a:tabLst/>
                  <a:defRPr/>
                </a:pPr>
                <a:endParaRPr kumimoji="0" lang="en-US" sz="1196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Helvetica Neue" charset="0"/>
                  <a:ea typeface="Helvetica Neue" charset="0"/>
                  <a:cs typeface="Helvetica Neue" charset="0"/>
                </a:endParaRPr>
              </a:p>
            </p:txBody>
          </p:sp>
          <p:sp>
            <p:nvSpPr>
              <p:cNvPr id="19" name="Parallelogram 18"/>
              <p:cNvSpPr/>
              <p:nvPr/>
            </p:nvSpPr>
            <p:spPr>
              <a:xfrm>
                <a:off x="7529513" y="942975"/>
                <a:ext cx="3343275" cy="628650"/>
              </a:xfrm>
              <a:prstGeom prst="parallelogram">
                <a:avLst>
                  <a:gd name="adj" fmla="val 70455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257175" marR="0" lvl="0" indent="-257175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+mj-lt"/>
                  <a:buAutoNum type="arabicPeriod"/>
                  <a:tabLst/>
                  <a:defRPr/>
                </a:pPr>
                <a:endParaRPr kumimoji="0" lang="en-US" sz="1196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Helvetica Neue" charset="0"/>
                  <a:ea typeface="Helvetica Neue" charset="0"/>
                  <a:cs typeface="Helvetica Neue" charset="0"/>
                </a:endParaRPr>
              </a:p>
            </p:txBody>
          </p:sp>
        </p:grpSp>
        <p:sp>
          <p:nvSpPr>
            <p:cNvPr id="17" name="Parallelogram 16"/>
            <p:cNvSpPr/>
            <p:nvPr/>
          </p:nvSpPr>
          <p:spPr>
            <a:xfrm>
              <a:off x="10276643" y="2631522"/>
              <a:ext cx="4763906" cy="828013"/>
            </a:xfrm>
            <a:prstGeom prst="parallelogram">
              <a:avLst>
                <a:gd name="adj" fmla="val 70455"/>
              </a:avLst>
            </a:prstGeom>
            <a:solidFill>
              <a:srgbClr val="F5A31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257175" marR="0" lvl="0" indent="-257175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endParaRPr kumimoji="0" lang="en-US" sz="1196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Helvetica Neue" charset="0"/>
                <a:ea typeface="Helvetica Neue" charset="0"/>
                <a:cs typeface="Helvetica Neue" charset="0"/>
              </a:endParaRPr>
            </a:p>
          </p:txBody>
        </p:sp>
      </p:grpSp>
      <p:sp>
        <p:nvSpPr>
          <p:cNvPr id="20" name="Rectangle 19"/>
          <p:cNvSpPr/>
          <p:nvPr/>
        </p:nvSpPr>
        <p:spPr>
          <a:xfrm>
            <a:off x="904488" y="1320794"/>
            <a:ext cx="2799412" cy="478223"/>
          </a:xfrm>
          <a:prstGeom prst="rect">
            <a:avLst/>
          </a:prstGeom>
          <a:solidFill>
            <a:srgbClr val="F6BC17">
              <a:alpha val="1490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4" tIns="45717" rIns="91434" bIns="45717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8282587" y="1360522"/>
            <a:ext cx="3812962" cy="581254"/>
          </a:xfrm>
          <a:prstGeom prst="rect">
            <a:avLst/>
          </a:prstGeom>
          <a:solidFill>
            <a:srgbClr val="F6BC17">
              <a:alpha val="1490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4" tIns="45717" rIns="91434" bIns="45717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4327101" y="1320794"/>
            <a:ext cx="3357780" cy="581254"/>
          </a:xfrm>
          <a:prstGeom prst="rect">
            <a:avLst/>
          </a:prstGeom>
          <a:solidFill>
            <a:srgbClr val="F6BC17">
              <a:alpha val="1490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4" tIns="45717" rIns="91434" bIns="45717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27" name="Picture 26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9586" y="1040867"/>
            <a:ext cx="1121292" cy="1121292"/>
          </a:xfrm>
          <a:prstGeom prst="rect">
            <a:avLst/>
          </a:prstGeom>
        </p:spPr>
      </p:pic>
      <p:pic>
        <p:nvPicPr>
          <p:cNvPr id="37" name="Picture 36"/>
          <p:cNvPicPr>
            <a:picLocks noChangeAspect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2121" b="98788" l="1220" r="98171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07541" y="1111089"/>
            <a:ext cx="994599" cy="1000664"/>
          </a:xfrm>
          <a:prstGeom prst="rect">
            <a:avLst/>
          </a:prstGeom>
        </p:spPr>
      </p:pic>
      <p:pic>
        <p:nvPicPr>
          <p:cNvPr id="38" name="Picture 37"/>
          <p:cNvPicPr>
            <a:picLocks noChangeAspect="1"/>
          </p:cNvPicPr>
          <p:nvPr/>
        </p:nvPicPr>
        <p:blipFill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0" b="89216" l="0" r="9652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25937" y="1111089"/>
            <a:ext cx="1016584" cy="1080120"/>
          </a:xfrm>
          <a:prstGeom prst="rect">
            <a:avLst/>
          </a:prstGeom>
        </p:spPr>
      </p:pic>
      <p:sp>
        <p:nvSpPr>
          <p:cNvPr id="40" name="TextBox 39"/>
          <p:cNvSpPr txBox="1"/>
          <p:nvPr/>
        </p:nvSpPr>
        <p:spPr>
          <a:xfrm>
            <a:off x="978505" y="1359853"/>
            <a:ext cx="2969143" cy="400103"/>
          </a:xfrm>
          <a:prstGeom prst="rect">
            <a:avLst/>
          </a:prstGeom>
          <a:noFill/>
        </p:spPr>
        <p:txBody>
          <a:bodyPr wrap="square" lIns="91434" tIns="45717" rIns="91434" bIns="45717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Akses</a:t>
            </a:r>
            <a:endParaRPr kumimoji="0" lang="en-US" sz="2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mbria" charset="0"/>
              <a:ea typeface="Cambria" charset="0"/>
              <a:cs typeface="Cambria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5086837" y="1354462"/>
            <a:ext cx="2105745" cy="400103"/>
          </a:xfrm>
          <a:prstGeom prst="rect">
            <a:avLst/>
          </a:prstGeom>
          <a:noFill/>
        </p:spPr>
        <p:txBody>
          <a:bodyPr wrap="square" lIns="91434" tIns="45717" rIns="91434" bIns="45717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Mutu</a:t>
            </a:r>
            <a:endParaRPr kumimoji="0" lang="en-US" sz="2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mbria" charset="0"/>
              <a:ea typeface="Cambria" charset="0"/>
              <a:cs typeface="Cambria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8463223" y="1436536"/>
            <a:ext cx="3906898" cy="400103"/>
          </a:xfrm>
          <a:prstGeom prst="rect">
            <a:avLst/>
          </a:prstGeom>
          <a:noFill/>
        </p:spPr>
        <p:txBody>
          <a:bodyPr wrap="square" lIns="91434" tIns="45717" rIns="91434" bIns="45717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Kebudayaan</a:t>
            </a:r>
            <a:r>
              <a:rPr kumimoji="0" lang="id-ID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 dan Bahasa</a:t>
            </a:r>
            <a:endParaRPr kumimoji="0" lang="en-US" sz="2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mbria" charset="0"/>
              <a:ea typeface="Cambria" charset="0"/>
              <a:cs typeface="Cambria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0" y="0"/>
            <a:ext cx="1225485" cy="93345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d-ID" sz="6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1</a:t>
            </a:r>
            <a:r>
              <a:rPr kumimoji="0" lang="en-US" sz="6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</a:t>
            </a:r>
            <a:endParaRPr kumimoji="0" lang="id-ID" sz="6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/>
          </p:nvPr>
        </p:nvGraphicFramePr>
        <p:xfrm>
          <a:off x="312403" y="2201218"/>
          <a:ext cx="3739261" cy="3688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301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0625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86893">
                <a:tc>
                  <a:txBody>
                    <a:bodyPr/>
                    <a:lstStyle/>
                    <a:p>
                      <a:r>
                        <a:rPr lang="id-ID" sz="1600" b="1" dirty="0">
                          <a:solidFill>
                            <a:schemeClr val="tx1"/>
                          </a:solidFill>
                        </a:rPr>
                        <a:t>PIP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id-ID" sz="1600" b="1" dirty="0">
                          <a:solidFill>
                            <a:schemeClr val="tx1"/>
                          </a:solidFill>
                        </a:rPr>
                        <a:t>17,9 juta siswa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69903">
                <a:tc>
                  <a:txBody>
                    <a:bodyPr/>
                    <a:lstStyle/>
                    <a:p>
                      <a:r>
                        <a:rPr lang="id-ID" sz="1400" b="0" dirty="0">
                          <a:solidFill>
                            <a:schemeClr val="tx1"/>
                          </a:solidFill>
                        </a:rPr>
                        <a:t>Rehab</a:t>
                      </a:r>
                      <a:r>
                        <a:rPr lang="id-ID" sz="1400" b="0" baseline="0" dirty="0">
                          <a:solidFill>
                            <a:schemeClr val="tx1"/>
                          </a:solidFill>
                        </a:rPr>
                        <a:t> Ruang Kelas </a:t>
                      </a:r>
                      <a:endParaRPr lang="id-ID" sz="1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id-ID" sz="1400" b="0" dirty="0">
                          <a:solidFill>
                            <a:schemeClr val="tx1"/>
                          </a:solidFill>
                        </a:rPr>
                        <a:t>20.757 ruang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69903">
                <a:tc>
                  <a:txBody>
                    <a:bodyPr/>
                    <a:lstStyle/>
                    <a:p>
                      <a:r>
                        <a:rPr lang="id-ID" sz="1400" b="0" dirty="0">
                          <a:solidFill>
                            <a:schemeClr val="tx1"/>
                          </a:solidFill>
                        </a:rPr>
                        <a:t>Renovasi 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id-ID" sz="1400" b="0" dirty="0">
                          <a:solidFill>
                            <a:schemeClr val="tx1"/>
                          </a:solidFill>
                        </a:rPr>
                        <a:t>600 Sekolah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69903">
                <a:tc>
                  <a:txBody>
                    <a:bodyPr/>
                    <a:lstStyle/>
                    <a:p>
                      <a:r>
                        <a:rPr lang="id-ID" sz="1400" dirty="0">
                          <a:solidFill>
                            <a:schemeClr val="tx1"/>
                          </a:solidFill>
                        </a:rPr>
                        <a:t>Ruang Kelas Baru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id-ID" sz="1400" dirty="0">
                          <a:solidFill>
                            <a:schemeClr val="tx1"/>
                          </a:solidFill>
                        </a:rPr>
                        <a:t>3.970 ruang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69903">
                <a:tc>
                  <a:txBody>
                    <a:bodyPr/>
                    <a:lstStyle/>
                    <a:p>
                      <a:r>
                        <a:rPr lang="id-ID" sz="1400" b="0" dirty="0">
                          <a:solidFill>
                            <a:schemeClr val="tx1"/>
                          </a:solidFill>
                        </a:rPr>
                        <a:t>Unit</a:t>
                      </a:r>
                      <a:r>
                        <a:rPr lang="id-ID" sz="1400" b="0" baseline="0" dirty="0">
                          <a:solidFill>
                            <a:schemeClr val="tx1"/>
                          </a:solidFill>
                        </a:rPr>
                        <a:t> Sekolah Baru</a:t>
                      </a:r>
                      <a:endParaRPr lang="id-ID" sz="1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id-ID" sz="1400" b="0" dirty="0">
                          <a:solidFill>
                            <a:schemeClr val="tx1"/>
                          </a:solidFill>
                        </a:rPr>
                        <a:t>108 USB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69903">
                <a:tc>
                  <a:txBody>
                    <a:bodyPr/>
                    <a:lstStyle/>
                    <a:p>
                      <a:r>
                        <a:rPr lang="id-ID" sz="1400" b="0" dirty="0">
                          <a:solidFill>
                            <a:schemeClr val="tx1"/>
                          </a:solidFill>
                        </a:rPr>
                        <a:t>SD-SMP Satap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id-ID" sz="1400" b="0" dirty="0">
                          <a:solidFill>
                            <a:schemeClr val="tx1"/>
                          </a:solidFill>
                        </a:rPr>
                        <a:t>25 Unit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69903">
                <a:tc>
                  <a:txBody>
                    <a:bodyPr/>
                    <a:lstStyle/>
                    <a:p>
                      <a:r>
                        <a:rPr lang="id-ID" sz="1400" b="0" dirty="0">
                          <a:solidFill>
                            <a:schemeClr val="tx1"/>
                          </a:solidFill>
                        </a:rPr>
                        <a:t>Asrama</a:t>
                      </a:r>
                      <a:r>
                        <a:rPr lang="id-ID" sz="1400" b="0" baseline="0" dirty="0">
                          <a:solidFill>
                            <a:schemeClr val="tx1"/>
                          </a:solidFill>
                        </a:rPr>
                        <a:t> Sekolah</a:t>
                      </a:r>
                      <a:endParaRPr lang="id-ID" sz="1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id-ID" sz="1400" b="0" dirty="0">
                          <a:solidFill>
                            <a:schemeClr val="tx1"/>
                          </a:solidFill>
                        </a:rPr>
                        <a:t>18 Unit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69903">
                <a:tc>
                  <a:txBody>
                    <a:bodyPr/>
                    <a:lstStyle/>
                    <a:p>
                      <a:r>
                        <a:rPr lang="id-ID" sz="1400" b="0" dirty="0">
                          <a:solidFill>
                            <a:schemeClr val="tx1"/>
                          </a:solidFill>
                        </a:rPr>
                        <a:t>Pendidikan Keaksaraan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id-ID" sz="1400" b="0" dirty="0">
                          <a:solidFill>
                            <a:schemeClr val="tx1"/>
                          </a:solidFill>
                        </a:rPr>
                        <a:t>90.860 orang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69903">
                <a:tc>
                  <a:txBody>
                    <a:bodyPr/>
                    <a:lstStyle/>
                    <a:p>
                      <a:r>
                        <a:rPr lang="id-ID" sz="1400" b="0" dirty="0">
                          <a:solidFill>
                            <a:schemeClr val="tx1"/>
                          </a:solidFill>
                        </a:rPr>
                        <a:t>Pendidikan Kesetaraan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id-ID" sz="1400" b="0" dirty="0">
                          <a:solidFill>
                            <a:schemeClr val="tx1"/>
                          </a:solidFill>
                        </a:rPr>
                        <a:t>98.763</a:t>
                      </a:r>
                      <a:r>
                        <a:rPr lang="id-ID" sz="1400" b="0" baseline="0" dirty="0">
                          <a:solidFill>
                            <a:schemeClr val="tx1"/>
                          </a:solidFill>
                        </a:rPr>
                        <a:t> orang</a:t>
                      </a:r>
                      <a:endParaRPr lang="id-ID" sz="1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69903">
                <a:tc>
                  <a:txBody>
                    <a:bodyPr/>
                    <a:lstStyle/>
                    <a:p>
                      <a:r>
                        <a:rPr lang="id-ID" sz="1400" b="0" dirty="0">
                          <a:solidFill>
                            <a:schemeClr val="tx1"/>
                          </a:solidFill>
                        </a:rPr>
                        <a:t>Kecakapan Hidup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id-ID" sz="1400" b="0" dirty="0">
                          <a:solidFill>
                            <a:schemeClr val="tx1"/>
                          </a:solidFill>
                        </a:rPr>
                        <a:t>112.000 orang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69903">
                <a:tc>
                  <a:txBody>
                    <a:bodyPr/>
                    <a:lstStyle/>
                    <a:p>
                      <a:r>
                        <a:rPr lang="id-ID" sz="1400" b="0" dirty="0">
                          <a:solidFill>
                            <a:schemeClr val="tx1"/>
                          </a:solidFill>
                        </a:rPr>
                        <a:t>Tunjangan Khusus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id-ID" sz="1400" b="0" dirty="0">
                          <a:solidFill>
                            <a:schemeClr val="tx1"/>
                          </a:solidFill>
                        </a:rPr>
                        <a:t>23.751 guru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69903">
                <a:tc>
                  <a:txBody>
                    <a:bodyPr/>
                    <a:lstStyle/>
                    <a:p>
                      <a:r>
                        <a:rPr lang="id-ID" sz="1400" b="0" dirty="0">
                          <a:solidFill>
                            <a:schemeClr val="tx1"/>
                          </a:solidFill>
                        </a:rPr>
                        <a:t>Insentif PTK Non PNS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id-ID" sz="1400" b="0" dirty="0">
                          <a:solidFill>
                            <a:schemeClr val="tx1"/>
                          </a:solidFill>
                        </a:rPr>
                        <a:t>141.000 guru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  <p:graphicFrame>
        <p:nvGraphicFramePr>
          <p:cNvPr id="45" name="Table 44"/>
          <p:cNvGraphicFramePr>
            <a:graphicFrameLocks noGrp="1"/>
          </p:cNvGraphicFramePr>
          <p:nvPr>
            <p:extLst/>
          </p:nvPr>
        </p:nvGraphicFramePr>
        <p:xfrm>
          <a:off x="3907541" y="2196195"/>
          <a:ext cx="3739261" cy="4206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0153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3772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51328">
                <a:tc>
                  <a:txBody>
                    <a:bodyPr/>
                    <a:lstStyle/>
                    <a:p>
                      <a:r>
                        <a:rPr lang="id-ID" sz="1400" b="0" dirty="0">
                          <a:solidFill>
                            <a:schemeClr val="tx1"/>
                          </a:solidFill>
                        </a:rPr>
                        <a:t>Ruang Perpustakaan</a:t>
                      </a:r>
                      <a:endParaRPr lang="id-ID" sz="16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id-ID" sz="1400" b="0" dirty="0">
                          <a:solidFill>
                            <a:schemeClr val="tx1"/>
                          </a:solidFill>
                        </a:rPr>
                        <a:t>3.725</a:t>
                      </a:r>
                      <a:r>
                        <a:rPr lang="id-ID" sz="1600" b="1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id-ID" sz="1400" b="0" dirty="0">
                          <a:solidFill>
                            <a:schemeClr val="tx1"/>
                          </a:solidFill>
                        </a:rPr>
                        <a:t>Perpus</a:t>
                      </a:r>
                      <a:endParaRPr lang="id-ID" sz="16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37571">
                <a:tc>
                  <a:txBody>
                    <a:bodyPr/>
                    <a:lstStyle/>
                    <a:p>
                      <a:r>
                        <a:rPr lang="id-ID" sz="1400" b="0" dirty="0">
                          <a:solidFill>
                            <a:schemeClr val="tx1"/>
                          </a:solidFill>
                        </a:rPr>
                        <a:t>Ruang Praktik Siswa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id-ID" sz="1400" b="0" dirty="0">
                          <a:solidFill>
                            <a:schemeClr val="tx1"/>
                          </a:solidFill>
                        </a:rPr>
                        <a:t>3.778 RPS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37571">
                <a:tc>
                  <a:txBody>
                    <a:bodyPr/>
                    <a:lstStyle/>
                    <a:p>
                      <a:r>
                        <a:rPr lang="id-ID" sz="1400" dirty="0">
                          <a:solidFill>
                            <a:schemeClr val="tx1"/>
                          </a:solidFill>
                        </a:rPr>
                        <a:t>Ruang Penunjang Lainnya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id-ID" sz="1400" dirty="0">
                          <a:solidFill>
                            <a:schemeClr val="tx1"/>
                          </a:solidFill>
                        </a:rPr>
                        <a:t>1.000 ruang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37571">
                <a:tc>
                  <a:txBody>
                    <a:bodyPr/>
                    <a:lstStyle/>
                    <a:p>
                      <a:r>
                        <a:rPr lang="id-ID" sz="1400" dirty="0">
                          <a:solidFill>
                            <a:schemeClr val="tx1"/>
                          </a:solidFill>
                        </a:rPr>
                        <a:t>Peralatan Pendidikan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id-ID" sz="1400" dirty="0">
                          <a:solidFill>
                            <a:schemeClr val="tx1"/>
                          </a:solidFill>
                        </a:rPr>
                        <a:t>22.800 paket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37571">
                <a:tc>
                  <a:txBody>
                    <a:bodyPr/>
                    <a:lstStyle/>
                    <a:p>
                      <a:r>
                        <a:rPr lang="id-ID" sz="1400" b="0" dirty="0">
                          <a:solidFill>
                            <a:schemeClr val="tx1"/>
                          </a:solidFill>
                        </a:rPr>
                        <a:t>Laboratorium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id-ID" sz="1400" b="0" dirty="0">
                          <a:solidFill>
                            <a:schemeClr val="tx1"/>
                          </a:solidFill>
                        </a:rPr>
                        <a:t>1.294 ruang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37571">
                <a:tc>
                  <a:txBody>
                    <a:bodyPr/>
                    <a:lstStyle/>
                    <a:p>
                      <a:r>
                        <a:rPr lang="id-ID" sz="1400" b="0" dirty="0">
                          <a:solidFill>
                            <a:schemeClr val="tx1"/>
                          </a:solidFill>
                        </a:rPr>
                        <a:t>SMK Kawasan Prioritas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id-ID" sz="1400" b="0" dirty="0">
                          <a:solidFill>
                            <a:schemeClr val="tx1"/>
                          </a:solidFill>
                        </a:rPr>
                        <a:t>340 Sekolah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37571">
                <a:tc>
                  <a:txBody>
                    <a:bodyPr/>
                    <a:lstStyle/>
                    <a:p>
                      <a:r>
                        <a:rPr lang="id-ID" sz="1400" b="0" dirty="0">
                          <a:solidFill>
                            <a:schemeClr val="tx1"/>
                          </a:solidFill>
                        </a:rPr>
                        <a:t>Sekolah Rujukan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id-ID" sz="1400" b="0" dirty="0">
                          <a:solidFill>
                            <a:schemeClr val="tx1"/>
                          </a:solidFill>
                        </a:rPr>
                        <a:t>1.760 sekolah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37571">
                <a:tc>
                  <a:txBody>
                    <a:bodyPr/>
                    <a:lstStyle/>
                    <a:p>
                      <a:r>
                        <a:rPr lang="id-ID" sz="1400" b="0" dirty="0">
                          <a:solidFill>
                            <a:schemeClr val="tx1"/>
                          </a:solidFill>
                        </a:rPr>
                        <a:t>Teaching</a:t>
                      </a:r>
                      <a:r>
                        <a:rPr lang="id-ID" sz="1400" b="0" baseline="0" dirty="0">
                          <a:solidFill>
                            <a:schemeClr val="tx1"/>
                          </a:solidFill>
                        </a:rPr>
                        <a:t> Factory</a:t>
                      </a:r>
                      <a:endParaRPr lang="id-ID" sz="1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id-ID" sz="1400" b="0" dirty="0">
                          <a:solidFill>
                            <a:schemeClr val="tx1"/>
                          </a:solidFill>
                        </a:rPr>
                        <a:t>500 Sekolah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37571">
                <a:tc>
                  <a:txBody>
                    <a:bodyPr/>
                    <a:lstStyle/>
                    <a:p>
                      <a:r>
                        <a:rPr lang="id-ID" sz="1400" b="0" dirty="0">
                          <a:solidFill>
                            <a:schemeClr val="tx1"/>
                          </a:solidFill>
                        </a:rPr>
                        <a:t>Implementasi K-13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id-ID" sz="1400" b="0" dirty="0">
                          <a:solidFill>
                            <a:schemeClr val="tx1"/>
                          </a:solidFill>
                        </a:rPr>
                        <a:t>7.770 Sekolah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37571">
                <a:tc>
                  <a:txBody>
                    <a:bodyPr/>
                    <a:lstStyle/>
                    <a:p>
                      <a:r>
                        <a:rPr lang="id-ID" sz="1400" b="0" dirty="0">
                          <a:solidFill>
                            <a:schemeClr val="tx1"/>
                          </a:solidFill>
                        </a:rPr>
                        <a:t>Pelatihan K-13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id-ID" sz="1400" b="0" dirty="0">
                          <a:solidFill>
                            <a:schemeClr val="tx1"/>
                          </a:solidFill>
                        </a:rPr>
                        <a:t>296.800 orang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37571">
                <a:tc>
                  <a:txBody>
                    <a:bodyPr/>
                    <a:lstStyle/>
                    <a:p>
                      <a:r>
                        <a:rPr lang="id-ID" sz="1400" b="0" dirty="0">
                          <a:solidFill>
                            <a:schemeClr val="tx1"/>
                          </a:solidFill>
                        </a:rPr>
                        <a:t>Tunjangan Profesi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id-ID" sz="1400" b="0" dirty="0">
                          <a:solidFill>
                            <a:schemeClr val="tx1"/>
                          </a:solidFill>
                        </a:rPr>
                        <a:t>210.269 orang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37571">
                <a:tc>
                  <a:txBody>
                    <a:bodyPr/>
                    <a:lstStyle/>
                    <a:p>
                      <a:r>
                        <a:rPr lang="id-ID" sz="1400" b="0" dirty="0">
                          <a:solidFill>
                            <a:schemeClr val="tx1"/>
                          </a:solidFill>
                        </a:rPr>
                        <a:t>Beasiswa Unggulan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id-ID" sz="1400" b="0" dirty="0">
                          <a:solidFill>
                            <a:schemeClr val="tx1"/>
                          </a:solidFill>
                        </a:rPr>
                        <a:t>6.700 orang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37571">
                <a:tc>
                  <a:txBody>
                    <a:bodyPr/>
                    <a:lstStyle/>
                    <a:p>
                      <a:r>
                        <a:rPr lang="id-ID" sz="1400" b="0" dirty="0">
                          <a:solidFill>
                            <a:schemeClr val="tx1"/>
                          </a:solidFill>
                        </a:rPr>
                        <a:t>Bantuan</a:t>
                      </a:r>
                      <a:r>
                        <a:rPr lang="id-ID" sz="1400" b="0" baseline="0" dirty="0">
                          <a:solidFill>
                            <a:schemeClr val="tx1"/>
                          </a:solidFill>
                        </a:rPr>
                        <a:t> Lembaga Pendidikan</a:t>
                      </a:r>
                      <a:endParaRPr lang="id-ID" sz="1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id-ID" sz="1400" b="0" dirty="0">
                          <a:solidFill>
                            <a:schemeClr val="tx1"/>
                          </a:solidFill>
                        </a:rPr>
                        <a:t>4.455 organisasi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</a:tbl>
          </a:graphicData>
        </a:graphic>
      </p:graphicFrame>
      <p:graphicFrame>
        <p:nvGraphicFramePr>
          <p:cNvPr id="46" name="Table 45"/>
          <p:cNvGraphicFramePr>
            <a:graphicFrameLocks noGrp="1"/>
          </p:cNvGraphicFramePr>
          <p:nvPr>
            <p:extLst/>
          </p:nvPr>
        </p:nvGraphicFramePr>
        <p:xfrm>
          <a:off x="7825937" y="2201218"/>
          <a:ext cx="3739261" cy="3352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0153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3772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51328">
                <a:tc>
                  <a:txBody>
                    <a:bodyPr/>
                    <a:lstStyle/>
                    <a:p>
                      <a:r>
                        <a:rPr lang="id-ID" sz="1400" b="0" dirty="0">
                          <a:solidFill>
                            <a:schemeClr val="tx1"/>
                          </a:solidFill>
                        </a:rPr>
                        <a:t>Pelestarian</a:t>
                      </a:r>
                      <a:r>
                        <a:rPr lang="id-ID" sz="1400" b="0" baseline="0" dirty="0">
                          <a:solidFill>
                            <a:schemeClr val="tx1"/>
                          </a:solidFill>
                        </a:rPr>
                        <a:t> cagar budaya</a:t>
                      </a:r>
                      <a:endParaRPr lang="id-ID" sz="16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id-ID" sz="1400" b="0" dirty="0">
                          <a:solidFill>
                            <a:schemeClr val="tx1"/>
                          </a:solidFill>
                        </a:rPr>
                        <a:t>3.491 cagar</a:t>
                      </a:r>
                      <a:endParaRPr lang="id-ID" sz="16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37571">
                <a:tc>
                  <a:txBody>
                    <a:bodyPr/>
                    <a:lstStyle/>
                    <a:p>
                      <a:r>
                        <a:rPr lang="id-ID" sz="1400" b="0" dirty="0">
                          <a:solidFill>
                            <a:schemeClr val="tx1"/>
                          </a:solidFill>
                        </a:rPr>
                        <a:t>Sarana Kesenian 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id-ID" sz="1400" b="0" dirty="0">
                          <a:solidFill>
                            <a:schemeClr val="tx1"/>
                          </a:solidFill>
                        </a:rPr>
                        <a:t>450 Sekolah 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37571">
                <a:tc>
                  <a:txBody>
                    <a:bodyPr/>
                    <a:lstStyle/>
                    <a:p>
                      <a:r>
                        <a:rPr lang="id-ID" sz="1400" dirty="0">
                          <a:solidFill>
                            <a:schemeClr val="tx1"/>
                          </a:solidFill>
                        </a:rPr>
                        <a:t>Pembagunan Museum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id-ID" sz="1400" dirty="0">
                          <a:solidFill>
                            <a:schemeClr val="tx1"/>
                          </a:solidFill>
                        </a:rPr>
                        <a:t>9 museum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37571">
                <a:tc>
                  <a:txBody>
                    <a:bodyPr/>
                    <a:lstStyle/>
                    <a:p>
                      <a:r>
                        <a:rPr lang="id-ID" sz="1400" dirty="0">
                          <a:solidFill>
                            <a:schemeClr val="tx1"/>
                          </a:solidFill>
                        </a:rPr>
                        <a:t>Mitra Komunitas Bahasa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id-ID" sz="1400" dirty="0">
                          <a:solidFill>
                            <a:schemeClr val="tx1"/>
                          </a:solidFill>
                        </a:rPr>
                        <a:t>42.115 </a:t>
                      </a:r>
                      <a:r>
                        <a:rPr lang="en-US" sz="1400" dirty="0" err="1" smtClean="0">
                          <a:solidFill>
                            <a:schemeClr val="tx1"/>
                          </a:solidFill>
                        </a:rPr>
                        <a:t>orang</a:t>
                      </a:r>
                      <a:endParaRPr lang="id-ID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37571">
                <a:tc>
                  <a:txBody>
                    <a:bodyPr/>
                    <a:lstStyle/>
                    <a:p>
                      <a:r>
                        <a:rPr lang="id-ID" sz="1400" b="0" dirty="0">
                          <a:solidFill>
                            <a:schemeClr val="tx1"/>
                          </a:solidFill>
                        </a:rPr>
                        <a:t>Pengajar BIPA di luar negeri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id-ID" sz="1400" b="0" dirty="0">
                          <a:solidFill>
                            <a:schemeClr val="tx1"/>
                          </a:solidFill>
                        </a:rPr>
                        <a:t>220 orang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37571">
                <a:tc>
                  <a:txBody>
                    <a:bodyPr/>
                    <a:lstStyle/>
                    <a:p>
                      <a:r>
                        <a:rPr lang="id-ID" sz="1400" b="0" dirty="0">
                          <a:solidFill>
                            <a:schemeClr val="tx1"/>
                          </a:solidFill>
                        </a:rPr>
                        <a:t>Revitalisasi Desa Adat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id-ID" sz="1400" b="0" dirty="0">
                          <a:solidFill>
                            <a:schemeClr val="tx1"/>
                          </a:solidFill>
                        </a:rPr>
                        <a:t>118 desa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37571">
                <a:tc>
                  <a:txBody>
                    <a:bodyPr/>
                    <a:lstStyle/>
                    <a:p>
                      <a:r>
                        <a:rPr lang="id-ID" sz="1400" b="0" dirty="0">
                          <a:solidFill>
                            <a:schemeClr val="tx1"/>
                          </a:solidFill>
                        </a:rPr>
                        <a:t>Pembelajaran Kesenian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id-ID" sz="1400" b="0" dirty="0">
                          <a:solidFill>
                            <a:schemeClr val="tx1"/>
                          </a:solidFill>
                        </a:rPr>
                        <a:t>26.700 siswa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37571">
                <a:tc>
                  <a:txBody>
                    <a:bodyPr/>
                    <a:lstStyle/>
                    <a:p>
                      <a:endParaRPr lang="id-ID" sz="1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id-ID" sz="1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37571">
                <a:tc>
                  <a:txBody>
                    <a:bodyPr/>
                    <a:lstStyle/>
                    <a:p>
                      <a:endParaRPr lang="id-ID" sz="1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id-ID" sz="1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37571">
                <a:tc>
                  <a:txBody>
                    <a:bodyPr/>
                    <a:lstStyle/>
                    <a:p>
                      <a:endParaRPr lang="id-ID" sz="1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id-ID" sz="1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37571">
                <a:tc>
                  <a:txBody>
                    <a:bodyPr/>
                    <a:lstStyle/>
                    <a:p>
                      <a:endParaRPr lang="id-ID" sz="1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id-ID" sz="1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cxnSp>
        <p:nvCxnSpPr>
          <p:cNvPr id="8" name="Straight Connector 7"/>
          <p:cNvCxnSpPr/>
          <p:nvPr/>
        </p:nvCxnSpPr>
        <p:spPr>
          <a:xfrm flipV="1">
            <a:off x="3808071" y="1203767"/>
            <a:ext cx="0" cy="4752000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/>
          <p:cNvCxnSpPr/>
          <p:nvPr/>
        </p:nvCxnSpPr>
        <p:spPr>
          <a:xfrm flipV="1">
            <a:off x="7768547" y="1228842"/>
            <a:ext cx="0" cy="4752000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90731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219976" y="106"/>
            <a:ext cx="7693966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d-ID" sz="2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MENGAWAL IMPLEMENTASI </a:t>
            </a: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PRIORITAS </a:t>
            </a:r>
            <a:r>
              <a:rPr kumimoji="0" lang="id-ID" sz="2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NASIONAL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FFC000">
                    <a:lumMod val="75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KEMENDIKBUD 2018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099240" y="6382231"/>
            <a:ext cx="2743200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1ECBA77-8C1D-4EA2-B3DA-3CA6ACBF5A75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pSp>
        <p:nvGrpSpPr>
          <p:cNvPr id="13" name="Group 12"/>
          <p:cNvGrpSpPr/>
          <p:nvPr/>
        </p:nvGrpSpPr>
        <p:grpSpPr>
          <a:xfrm flipV="1">
            <a:off x="0" y="933458"/>
            <a:ext cx="10811434" cy="102198"/>
            <a:chOff x="0" y="2631522"/>
            <a:chExt cx="15040549" cy="828013"/>
          </a:xfrm>
        </p:grpSpPr>
        <p:grpSp>
          <p:nvGrpSpPr>
            <p:cNvPr id="14" name="Group 13"/>
            <p:cNvGrpSpPr/>
            <p:nvPr/>
          </p:nvGrpSpPr>
          <p:grpSpPr>
            <a:xfrm>
              <a:off x="0" y="2632049"/>
              <a:ext cx="10872788" cy="827486"/>
              <a:chOff x="3886200" y="942975"/>
              <a:chExt cx="6986588" cy="628650"/>
            </a:xfrm>
            <a:solidFill>
              <a:srgbClr val="277AC0"/>
            </a:solidFill>
          </p:grpSpPr>
          <p:sp>
            <p:nvSpPr>
              <p:cNvPr id="18" name="Rectangle 17"/>
              <p:cNvSpPr/>
              <p:nvPr/>
            </p:nvSpPr>
            <p:spPr>
              <a:xfrm>
                <a:off x="3886200" y="942975"/>
                <a:ext cx="4686300" cy="62865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257175" marR="0" lvl="0" indent="-257175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+mj-lt"/>
                  <a:buAutoNum type="arabicPeriod"/>
                  <a:tabLst/>
                  <a:defRPr/>
                </a:pPr>
                <a:endParaRPr kumimoji="0" lang="en-US" sz="1196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Helvetica Neue" charset="0"/>
                  <a:ea typeface="Helvetica Neue" charset="0"/>
                  <a:cs typeface="Helvetica Neue" charset="0"/>
                </a:endParaRPr>
              </a:p>
            </p:txBody>
          </p:sp>
          <p:sp>
            <p:nvSpPr>
              <p:cNvPr id="19" name="Parallelogram 18"/>
              <p:cNvSpPr/>
              <p:nvPr/>
            </p:nvSpPr>
            <p:spPr>
              <a:xfrm>
                <a:off x="7529513" y="942975"/>
                <a:ext cx="3343275" cy="628650"/>
              </a:xfrm>
              <a:prstGeom prst="parallelogram">
                <a:avLst>
                  <a:gd name="adj" fmla="val 70455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257175" marR="0" lvl="0" indent="-257175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+mj-lt"/>
                  <a:buAutoNum type="arabicPeriod"/>
                  <a:tabLst/>
                  <a:defRPr/>
                </a:pPr>
                <a:endParaRPr kumimoji="0" lang="en-US" sz="1196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Helvetica Neue" charset="0"/>
                  <a:ea typeface="Helvetica Neue" charset="0"/>
                  <a:cs typeface="Helvetica Neue" charset="0"/>
                </a:endParaRPr>
              </a:p>
            </p:txBody>
          </p:sp>
        </p:grpSp>
        <p:sp>
          <p:nvSpPr>
            <p:cNvPr id="17" name="Parallelogram 16"/>
            <p:cNvSpPr/>
            <p:nvPr/>
          </p:nvSpPr>
          <p:spPr>
            <a:xfrm>
              <a:off x="10276643" y="2631522"/>
              <a:ext cx="4763906" cy="828013"/>
            </a:xfrm>
            <a:prstGeom prst="parallelogram">
              <a:avLst>
                <a:gd name="adj" fmla="val 70455"/>
              </a:avLst>
            </a:prstGeom>
            <a:solidFill>
              <a:srgbClr val="F5A31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257175" marR="0" lvl="0" indent="-257175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endParaRPr kumimoji="0" lang="en-US" sz="1196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Helvetica Neue" charset="0"/>
                <a:ea typeface="Helvetica Neue" charset="0"/>
                <a:cs typeface="Helvetica Neue" charset="0"/>
              </a:endParaRPr>
            </a:p>
          </p:txBody>
        </p:sp>
      </p:grpSp>
      <p:pic>
        <p:nvPicPr>
          <p:cNvPr id="27" name="Picture 26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9586" y="1040867"/>
            <a:ext cx="1121292" cy="1121292"/>
          </a:xfrm>
          <a:prstGeom prst="rect">
            <a:avLst/>
          </a:prstGeom>
        </p:spPr>
      </p:pic>
      <p:sp>
        <p:nvSpPr>
          <p:cNvPr id="40" name="TextBox 39"/>
          <p:cNvSpPr txBox="1"/>
          <p:nvPr/>
        </p:nvSpPr>
        <p:spPr>
          <a:xfrm>
            <a:off x="1032749" y="1164309"/>
            <a:ext cx="2969143" cy="523214"/>
          </a:xfrm>
          <a:prstGeom prst="rect">
            <a:avLst/>
          </a:prstGeom>
          <a:noFill/>
        </p:spPr>
        <p:txBody>
          <a:bodyPr wrap="square" lIns="91434" tIns="45717" rIns="91434" bIns="45717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Akses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mbria" charset="0"/>
              <a:ea typeface="Cambria" charset="0"/>
              <a:cs typeface="Cambria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0" y="0"/>
            <a:ext cx="1225485" cy="93345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d-ID" sz="6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1</a:t>
            </a:r>
            <a:r>
              <a:rPr kumimoji="0" lang="en-US" sz="6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b</a:t>
            </a:r>
            <a:endParaRPr kumimoji="0" lang="id-ID" sz="6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/>
          </p:nvPr>
        </p:nvGraphicFramePr>
        <p:xfrm>
          <a:off x="1071706" y="1816242"/>
          <a:ext cx="10177369" cy="4493056"/>
        </p:xfrm>
        <a:graphic>
          <a:graphicData uri="http://schemas.openxmlformats.org/drawingml/2006/table">
            <a:tbl>
              <a:tblPr firstRow="1" bandRow="1">
                <a:tableStyleId>{6E25E649-3F16-4E02-A733-19D2CDBF48F0}</a:tableStyleId>
              </a:tblPr>
              <a:tblGrid>
                <a:gridCol w="198325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47291">
                  <a:extLst>
                    <a:ext uri="{9D8B030D-6E8A-4147-A177-3AD203B41FA5}">
                      <a16:colId xmlns:a16="http://schemas.microsoft.com/office/drawing/2014/main" val="3675858080"/>
                    </a:ext>
                  </a:extLst>
                </a:gridCol>
                <a:gridCol w="154729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9737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5888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1529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5888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817233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751854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405665">
                <a:tc rowSpan="2">
                  <a:txBody>
                    <a:bodyPr/>
                    <a:lstStyle/>
                    <a:p>
                      <a:pPr algn="ctr"/>
                      <a:r>
                        <a:rPr lang="en-US" sz="2000" b="1" dirty="0" err="1" smtClean="0">
                          <a:solidFill>
                            <a:schemeClr val="tx1"/>
                          </a:solidFill>
                        </a:rPr>
                        <a:t>Kegiatan</a:t>
                      </a:r>
                      <a:endParaRPr lang="id-ID" sz="20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sz="2000" b="1" dirty="0" err="1" smtClean="0">
                          <a:solidFill>
                            <a:schemeClr val="tx1"/>
                          </a:solidFill>
                        </a:rPr>
                        <a:t>Satuan</a:t>
                      </a:r>
                      <a:endParaRPr lang="id-ID" sz="20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7">
                  <a:txBody>
                    <a:bodyPr/>
                    <a:lstStyle/>
                    <a:p>
                      <a:pPr algn="ctr"/>
                      <a:r>
                        <a:rPr lang="en-US" sz="2000" b="1" dirty="0" err="1" smtClean="0">
                          <a:solidFill>
                            <a:schemeClr val="tx1"/>
                          </a:solidFill>
                        </a:rPr>
                        <a:t>Sasaran</a:t>
                      </a:r>
                      <a:endParaRPr lang="id-ID" sz="20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52927">
                <a:tc vMerge="1">
                  <a:txBody>
                    <a:bodyPr/>
                    <a:lstStyle/>
                    <a:p>
                      <a:endParaRPr lang="id-ID" sz="20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endParaRPr lang="id-ID" sz="20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solidFill>
                            <a:schemeClr val="tx1"/>
                          </a:solidFill>
                        </a:rPr>
                        <a:t>Total</a:t>
                      </a:r>
                      <a:endParaRPr lang="id-ID" sz="20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600" b="1" dirty="0" smtClean="0"/>
                        <a:t>PAUD</a:t>
                      </a:r>
                      <a:endParaRPr lang="id-ID" sz="1600" b="1" dirty="0">
                        <a:solidFill>
                          <a:schemeClr val="accent2">
                            <a:lumMod val="75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600" b="1" dirty="0" smtClean="0"/>
                        <a:t>SD</a:t>
                      </a:r>
                      <a:endParaRPr lang="id-ID" sz="1600" b="1" dirty="0">
                        <a:solidFill>
                          <a:schemeClr val="accent2">
                            <a:lumMod val="75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600" b="1" dirty="0" smtClean="0"/>
                        <a:t>SMP</a:t>
                      </a:r>
                      <a:endParaRPr lang="id-ID" sz="1600" b="1" dirty="0">
                        <a:solidFill>
                          <a:schemeClr val="accent2">
                            <a:lumMod val="75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600" b="1" dirty="0" smtClean="0"/>
                        <a:t>SMA</a:t>
                      </a:r>
                      <a:endParaRPr lang="id-ID" sz="1600" b="1" dirty="0">
                        <a:solidFill>
                          <a:schemeClr val="accent2">
                            <a:lumMod val="75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600" b="1" dirty="0" smtClean="0"/>
                        <a:t>SMK</a:t>
                      </a:r>
                      <a:endParaRPr lang="id-ID" sz="1600" b="1" dirty="0">
                        <a:solidFill>
                          <a:schemeClr val="accent2">
                            <a:lumMod val="75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600" b="1" dirty="0" smtClean="0"/>
                        <a:t>PKLK</a:t>
                      </a:r>
                      <a:endParaRPr lang="id-ID" sz="1600" b="1" dirty="0">
                        <a:solidFill>
                          <a:schemeClr val="accent2">
                            <a:lumMod val="75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40625331"/>
                  </a:ext>
                </a:extLst>
              </a:tr>
              <a:tr h="743484">
                <a:tc>
                  <a:txBody>
                    <a:bodyPr/>
                    <a:lstStyle/>
                    <a:p>
                      <a:r>
                        <a:rPr lang="id-ID" sz="2000" b="1" dirty="0" smtClean="0"/>
                        <a:t>PIP</a:t>
                      </a:r>
                      <a:endParaRPr lang="id-ID" sz="20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d-ID" sz="2000" dirty="0" smtClean="0"/>
                        <a:t>juta siswa</a:t>
                      </a:r>
                      <a:endParaRPr lang="id-ID" sz="2000" b="1" dirty="0" smtClean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2000" dirty="0" smtClean="0"/>
                        <a:t>17,9</a:t>
                      </a:r>
                      <a:endParaRPr lang="id-ID" sz="20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id-ID" sz="20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d-ID" sz="1800" u="none" strike="noStrike" dirty="0" smtClean="0">
                          <a:effectLst/>
                        </a:rPr>
                        <a:t>10</a:t>
                      </a:r>
                      <a:r>
                        <a:rPr lang="en-US" sz="1800" u="none" strike="noStrike" dirty="0" smtClean="0">
                          <a:effectLst/>
                        </a:rPr>
                        <a:t>,</a:t>
                      </a:r>
                      <a:r>
                        <a:rPr lang="id-ID" sz="1800" u="none" strike="noStrike" dirty="0" smtClean="0">
                          <a:effectLst/>
                        </a:rPr>
                        <a:t>36</a:t>
                      </a:r>
                      <a:endParaRPr lang="id-ID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d-ID" sz="1800" u="none" strike="noStrike" dirty="0" smtClean="0">
                          <a:effectLst/>
                        </a:rPr>
                        <a:t>4</a:t>
                      </a:r>
                      <a:r>
                        <a:rPr lang="en-US" sz="1800" u="none" strike="noStrike" dirty="0" smtClean="0">
                          <a:effectLst/>
                        </a:rPr>
                        <a:t>,</a:t>
                      </a:r>
                      <a:r>
                        <a:rPr lang="id-ID" sz="1800" u="none" strike="noStrike" dirty="0" smtClean="0">
                          <a:effectLst/>
                        </a:rPr>
                        <a:t>3</a:t>
                      </a:r>
                      <a:r>
                        <a:rPr lang="en-US" sz="1800" u="none" strike="noStrike" dirty="0" smtClean="0">
                          <a:effectLst/>
                        </a:rPr>
                        <a:t>7</a:t>
                      </a:r>
                      <a:endParaRPr lang="id-ID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d-ID" sz="1800" u="none" strike="noStrike" dirty="0" smtClean="0">
                          <a:effectLst/>
                        </a:rPr>
                        <a:t>1</a:t>
                      </a:r>
                      <a:r>
                        <a:rPr lang="en-US" sz="1800" u="none" strike="noStrike" dirty="0" smtClean="0">
                          <a:effectLst/>
                        </a:rPr>
                        <a:t>,</a:t>
                      </a:r>
                      <a:r>
                        <a:rPr lang="id-ID" sz="1800" u="none" strike="noStrike" dirty="0" smtClean="0">
                          <a:effectLst/>
                        </a:rPr>
                        <a:t>3</a:t>
                      </a:r>
                      <a:r>
                        <a:rPr lang="en-US" sz="1800" u="none" strike="noStrike" dirty="0" smtClean="0">
                          <a:effectLst/>
                        </a:rPr>
                        <a:t>7</a:t>
                      </a:r>
                      <a:endParaRPr lang="id-ID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d-ID" sz="1800" u="none" strike="noStrike" dirty="0" smtClean="0">
                          <a:effectLst/>
                        </a:rPr>
                        <a:t>1</a:t>
                      </a:r>
                      <a:r>
                        <a:rPr lang="en-US" sz="1800" u="none" strike="noStrike" dirty="0" smtClean="0">
                          <a:effectLst/>
                        </a:rPr>
                        <a:t>,</a:t>
                      </a:r>
                      <a:r>
                        <a:rPr lang="id-ID" sz="1800" u="none" strike="noStrike" dirty="0" smtClean="0">
                          <a:effectLst/>
                        </a:rPr>
                        <a:t>8</a:t>
                      </a:r>
                      <a:r>
                        <a:rPr lang="en-US" sz="1800" u="none" strike="noStrike" dirty="0" smtClean="0">
                          <a:effectLst/>
                        </a:rPr>
                        <a:t>3</a:t>
                      </a:r>
                      <a:endParaRPr lang="id-ID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b="0" dirty="0" smtClean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en-US" sz="1050" b="0" dirty="0" err="1" smtClean="0">
                          <a:solidFill>
                            <a:schemeClr val="tx1"/>
                          </a:solidFill>
                        </a:rPr>
                        <a:t>sudah</a:t>
                      </a:r>
                      <a:r>
                        <a:rPr lang="en-US" sz="1050" b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1050" b="0" dirty="0" err="1" smtClean="0">
                          <a:solidFill>
                            <a:schemeClr val="tx1"/>
                          </a:solidFill>
                        </a:rPr>
                        <a:t>termasuk</a:t>
                      </a:r>
                      <a:r>
                        <a:rPr lang="en-US" sz="1050" b="0" dirty="0" smtClean="0">
                          <a:solidFill>
                            <a:schemeClr val="tx1"/>
                          </a:solidFill>
                        </a:rPr>
                        <a:t> di </a:t>
                      </a:r>
                      <a:r>
                        <a:rPr lang="en-US" sz="1050" b="0" dirty="0" err="1" smtClean="0">
                          <a:solidFill>
                            <a:schemeClr val="tx1"/>
                          </a:solidFill>
                        </a:rPr>
                        <a:t>setiap</a:t>
                      </a:r>
                      <a:r>
                        <a:rPr lang="en-US" sz="1050" b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1050" b="0" dirty="0" err="1" smtClean="0">
                          <a:solidFill>
                            <a:schemeClr val="tx1"/>
                          </a:solidFill>
                        </a:rPr>
                        <a:t>jenjang</a:t>
                      </a:r>
                      <a:r>
                        <a:rPr lang="en-US" sz="1050" b="0" dirty="0" smtClean="0">
                          <a:solidFill>
                            <a:schemeClr val="tx1"/>
                          </a:solidFill>
                        </a:rPr>
                        <a:t>)</a:t>
                      </a:r>
                      <a:endParaRPr lang="id-ID" sz="105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22745">
                <a:tc>
                  <a:txBody>
                    <a:bodyPr/>
                    <a:lstStyle/>
                    <a:p>
                      <a:r>
                        <a:rPr lang="id-ID" sz="1800" b="1" dirty="0" smtClean="0"/>
                        <a:t>Rehab</a:t>
                      </a:r>
                      <a:r>
                        <a:rPr lang="id-ID" sz="1800" b="1" baseline="0" dirty="0" smtClean="0"/>
                        <a:t> Ruang Kelas </a:t>
                      </a:r>
                      <a:endParaRPr lang="id-ID" sz="18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r</a:t>
                      </a:r>
                      <a:r>
                        <a:rPr lang="id-ID" sz="1800" dirty="0" smtClean="0"/>
                        <a:t>uang</a:t>
                      </a:r>
                      <a:endParaRPr lang="id-ID" sz="1800" b="0" dirty="0" smtClean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800" dirty="0" smtClean="0"/>
                        <a:t>20.757</a:t>
                      </a:r>
                      <a:endParaRPr lang="id-ID" sz="18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d-ID" sz="1800" u="none" strike="noStrike" dirty="0" smtClean="0">
                          <a:effectLst/>
                        </a:rPr>
                        <a:t>130 </a:t>
                      </a:r>
                      <a:endParaRPr lang="id-ID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d-ID" sz="1800" u="none" strike="noStrike" dirty="0" smtClean="0">
                          <a:effectLst/>
                        </a:rPr>
                        <a:t>6.049 </a:t>
                      </a:r>
                      <a:endParaRPr lang="id-ID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d-ID" sz="1800" u="none" strike="noStrike" dirty="0" smtClean="0">
                          <a:effectLst/>
                        </a:rPr>
                        <a:t>10.000 </a:t>
                      </a:r>
                      <a:endParaRPr lang="id-ID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d-ID" sz="1800" u="none" strike="noStrike" dirty="0" smtClean="0">
                          <a:effectLst/>
                        </a:rPr>
                        <a:t>2.500 </a:t>
                      </a:r>
                      <a:endParaRPr lang="id-ID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d-ID" sz="1800" u="none" strike="noStrike" dirty="0" smtClean="0">
                          <a:effectLst/>
                        </a:rPr>
                        <a:t>2.000</a:t>
                      </a:r>
                      <a:endParaRPr lang="id-ID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d-ID" sz="1800" u="none" strike="noStrike" dirty="0" smtClean="0">
                          <a:effectLst/>
                        </a:rPr>
                        <a:t>208</a:t>
                      </a:r>
                      <a:endParaRPr lang="id-ID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22745">
                <a:tc>
                  <a:txBody>
                    <a:bodyPr/>
                    <a:lstStyle/>
                    <a:p>
                      <a:r>
                        <a:rPr lang="id-ID" sz="1800" b="1" dirty="0" smtClean="0"/>
                        <a:t>Renovasi </a:t>
                      </a:r>
                      <a:endParaRPr lang="id-ID" sz="18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s</a:t>
                      </a:r>
                      <a:r>
                        <a:rPr lang="id-ID" sz="1800" dirty="0" smtClean="0"/>
                        <a:t>ekolah</a:t>
                      </a:r>
                      <a:endParaRPr lang="id-ID" sz="1800" b="0" dirty="0" smtClean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800" dirty="0" smtClean="0"/>
                        <a:t>600</a:t>
                      </a:r>
                      <a:endParaRPr lang="id-ID" sz="18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id-ID" sz="18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d-ID" sz="1800" u="none" strike="noStrike" dirty="0" smtClean="0">
                          <a:effectLst/>
                        </a:rPr>
                        <a:t>50 </a:t>
                      </a:r>
                      <a:endParaRPr lang="id-ID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d-ID" sz="1800" u="none" strike="noStrike" dirty="0" smtClean="0">
                          <a:effectLst/>
                        </a:rPr>
                        <a:t>445 </a:t>
                      </a:r>
                      <a:endParaRPr lang="id-ID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d-ID" sz="1800" u="none" strike="noStrike" dirty="0" smtClean="0">
                          <a:effectLst/>
                        </a:rPr>
                        <a:t>100 </a:t>
                      </a:r>
                      <a:endParaRPr lang="id-ID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d-ID" sz="1800" u="none" strike="noStrike" dirty="0">
                          <a:effectLst/>
                        </a:rPr>
                        <a:t> </a:t>
                      </a:r>
                      <a:endParaRPr lang="id-ID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d-ID" sz="1800" u="none" strike="noStrike" dirty="0" smtClean="0">
                          <a:effectLst/>
                        </a:rPr>
                        <a:t>5 </a:t>
                      </a:r>
                      <a:endParaRPr lang="id-ID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22745">
                <a:tc>
                  <a:txBody>
                    <a:bodyPr/>
                    <a:lstStyle/>
                    <a:p>
                      <a:r>
                        <a:rPr lang="id-ID" sz="1800" b="1" dirty="0" smtClean="0"/>
                        <a:t>Ruang Kelas Baru</a:t>
                      </a:r>
                      <a:endParaRPr lang="id-ID" sz="18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r</a:t>
                      </a:r>
                      <a:r>
                        <a:rPr lang="id-ID" sz="1800" dirty="0" smtClean="0"/>
                        <a:t>uang</a:t>
                      </a:r>
                      <a:endParaRPr lang="id-ID" sz="1800" dirty="0" smtClean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800" dirty="0" smtClean="0"/>
                        <a:t>4.010</a:t>
                      </a:r>
                      <a:endParaRPr lang="id-ID" sz="18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d-ID" sz="1800" u="none" strike="noStrike" dirty="0" smtClean="0">
                          <a:effectLst/>
                        </a:rPr>
                        <a:t>40 </a:t>
                      </a:r>
                      <a:endParaRPr lang="id-ID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d-ID" sz="1800" u="none" strike="noStrike" dirty="0" smtClean="0">
                          <a:effectLst/>
                        </a:rPr>
                        <a:t>206 </a:t>
                      </a:r>
                      <a:endParaRPr lang="id-ID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d-ID" sz="1800" u="none" strike="noStrike" dirty="0" smtClean="0">
                          <a:effectLst/>
                        </a:rPr>
                        <a:t>500 </a:t>
                      </a:r>
                      <a:endParaRPr lang="id-ID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d-ID" sz="1800" u="none" strike="noStrike" dirty="0" smtClean="0">
                          <a:effectLst/>
                        </a:rPr>
                        <a:t>1.624 </a:t>
                      </a:r>
                      <a:endParaRPr lang="id-ID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d-ID" sz="1800" u="none" strike="noStrike" dirty="0" smtClean="0">
                          <a:effectLst/>
                        </a:rPr>
                        <a:t>1.500 </a:t>
                      </a:r>
                      <a:endParaRPr lang="id-ID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d-ID" sz="1800" u="none" strike="noStrike" dirty="0" smtClean="0">
                          <a:effectLst/>
                        </a:rPr>
                        <a:t>140 </a:t>
                      </a:r>
                      <a:endParaRPr lang="id-ID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722745">
                <a:tc>
                  <a:txBody>
                    <a:bodyPr/>
                    <a:lstStyle/>
                    <a:p>
                      <a:r>
                        <a:rPr lang="id-ID" sz="1800" b="1" dirty="0" smtClean="0"/>
                        <a:t>Unit</a:t>
                      </a:r>
                      <a:r>
                        <a:rPr lang="id-ID" sz="1800" b="1" baseline="0" dirty="0" smtClean="0"/>
                        <a:t> Sekolah Baru</a:t>
                      </a:r>
                      <a:endParaRPr lang="id-ID" sz="18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unit</a:t>
                      </a:r>
                      <a:endParaRPr lang="id-ID" sz="1800" b="0" dirty="0" smtClean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800" dirty="0" smtClean="0"/>
                        <a:t>108</a:t>
                      </a:r>
                      <a:endParaRPr lang="id-ID" sz="18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id-ID" sz="18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d-ID" sz="1800" u="none" strike="noStrike" dirty="0" smtClean="0">
                          <a:effectLst/>
                        </a:rPr>
                        <a:t>15 </a:t>
                      </a:r>
                      <a:endParaRPr lang="id-ID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d-ID" sz="1800" u="none" strike="noStrike" dirty="0" smtClean="0">
                          <a:effectLst/>
                        </a:rPr>
                        <a:t>30 </a:t>
                      </a:r>
                      <a:endParaRPr lang="id-ID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d-ID" sz="1800" u="none" strike="noStrike" dirty="0" smtClean="0">
                          <a:effectLst/>
                        </a:rPr>
                        <a:t>18 </a:t>
                      </a:r>
                      <a:endParaRPr lang="id-ID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d-ID" sz="1800" u="none" strike="noStrike" dirty="0" smtClean="0">
                          <a:effectLst/>
                        </a:rPr>
                        <a:t>25 </a:t>
                      </a:r>
                      <a:endParaRPr lang="id-ID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d-ID" sz="1800" u="none" strike="noStrike" dirty="0" smtClean="0">
                          <a:effectLst/>
                        </a:rPr>
                        <a:t>20 </a:t>
                      </a:r>
                      <a:endParaRPr lang="id-ID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11429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219976" y="106"/>
            <a:ext cx="1097202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d-ID" sz="2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Implementasi Anggaran Pusat yang Disalurkan dengan Mekanisme Bantuan Pemerintah Agar Langsung Dirasakan Oleh Masyarakat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1ECBA77-8C1D-4EA2-B3DA-3CA6ACBF5A75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pSp>
        <p:nvGrpSpPr>
          <p:cNvPr id="13" name="Group 12"/>
          <p:cNvGrpSpPr/>
          <p:nvPr/>
        </p:nvGrpSpPr>
        <p:grpSpPr>
          <a:xfrm flipV="1">
            <a:off x="0" y="933458"/>
            <a:ext cx="10811434" cy="102198"/>
            <a:chOff x="0" y="2631522"/>
            <a:chExt cx="15040549" cy="828013"/>
          </a:xfrm>
        </p:grpSpPr>
        <p:grpSp>
          <p:nvGrpSpPr>
            <p:cNvPr id="14" name="Group 13"/>
            <p:cNvGrpSpPr/>
            <p:nvPr/>
          </p:nvGrpSpPr>
          <p:grpSpPr>
            <a:xfrm>
              <a:off x="0" y="2632049"/>
              <a:ext cx="10872788" cy="827486"/>
              <a:chOff x="3886200" y="942975"/>
              <a:chExt cx="6986588" cy="628650"/>
            </a:xfrm>
            <a:solidFill>
              <a:srgbClr val="277AC0"/>
            </a:solidFill>
          </p:grpSpPr>
          <p:sp>
            <p:nvSpPr>
              <p:cNvPr id="18" name="Rectangle 17"/>
              <p:cNvSpPr/>
              <p:nvPr/>
            </p:nvSpPr>
            <p:spPr>
              <a:xfrm>
                <a:off x="3886200" y="942975"/>
                <a:ext cx="4686300" cy="62865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257175" marR="0" lvl="0" indent="-257175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+mj-lt"/>
                  <a:buAutoNum type="arabicPeriod"/>
                  <a:tabLst/>
                  <a:defRPr/>
                </a:pPr>
                <a:endParaRPr kumimoji="0" lang="en-US" sz="1196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Helvetica Neue" charset="0"/>
                  <a:ea typeface="Helvetica Neue" charset="0"/>
                  <a:cs typeface="Helvetica Neue" charset="0"/>
                </a:endParaRPr>
              </a:p>
            </p:txBody>
          </p:sp>
          <p:sp>
            <p:nvSpPr>
              <p:cNvPr id="19" name="Parallelogram 18"/>
              <p:cNvSpPr/>
              <p:nvPr/>
            </p:nvSpPr>
            <p:spPr>
              <a:xfrm>
                <a:off x="7529513" y="942975"/>
                <a:ext cx="3343275" cy="628650"/>
              </a:xfrm>
              <a:prstGeom prst="parallelogram">
                <a:avLst>
                  <a:gd name="adj" fmla="val 70455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257175" marR="0" lvl="0" indent="-257175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+mj-lt"/>
                  <a:buAutoNum type="arabicPeriod"/>
                  <a:tabLst/>
                  <a:defRPr/>
                </a:pPr>
                <a:endParaRPr kumimoji="0" lang="en-US" sz="1196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Helvetica Neue" charset="0"/>
                  <a:ea typeface="Helvetica Neue" charset="0"/>
                  <a:cs typeface="Helvetica Neue" charset="0"/>
                </a:endParaRPr>
              </a:p>
            </p:txBody>
          </p:sp>
        </p:grpSp>
        <p:sp>
          <p:nvSpPr>
            <p:cNvPr id="17" name="Parallelogram 16"/>
            <p:cNvSpPr/>
            <p:nvPr/>
          </p:nvSpPr>
          <p:spPr>
            <a:xfrm>
              <a:off x="10276643" y="2631522"/>
              <a:ext cx="4763906" cy="828013"/>
            </a:xfrm>
            <a:prstGeom prst="parallelogram">
              <a:avLst>
                <a:gd name="adj" fmla="val 70455"/>
              </a:avLst>
            </a:prstGeom>
            <a:solidFill>
              <a:srgbClr val="F5A31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257175" marR="0" lvl="0" indent="-257175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endParaRPr kumimoji="0" lang="en-US" sz="1196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Helvetica Neue" charset="0"/>
                <a:ea typeface="Helvetica Neue" charset="0"/>
                <a:cs typeface="Helvetica Neue" charset="0"/>
              </a:endParaRPr>
            </a:p>
          </p:txBody>
        </p:sp>
      </p:grpSp>
      <p:sp>
        <p:nvSpPr>
          <p:cNvPr id="3" name="Rectangle 2"/>
          <p:cNvSpPr/>
          <p:nvPr/>
        </p:nvSpPr>
        <p:spPr>
          <a:xfrm>
            <a:off x="0" y="0"/>
            <a:ext cx="1225485" cy="93345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2</a:t>
            </a:r>
            <a:endParaRPr kumimoji="0" lang="id-ID" sz="6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82440" y="1320405"/>
            <a:ext cx="17692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d-ID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DIKDASMEN</a:t>
            </a:r>
            <a:endParaRPr kumimoji="0" lang="id-ID" sz="24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543256" y="1297255"/>
            <a:ext cx="201638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d-ID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PAUD DIKMAS</a:t>
            </a:r>
            <a:endParaRPr kumimoji="0" lang="id-ID" sz="24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559506" y="1297255"/>
            <a:ext cx="699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d-ID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GTK</a:t>
            </a:r>
            <a:endParaRPr kumimoji="0" lang="id-ID" sz="24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439621" y="1297255"/>
            <a:ext cx="193264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d-ID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KEBUDAYAAN</a:t>
            </a:r>
            <a:endParaRPr kumimoji="0" lang="id-ID" sz="24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7450" y="1797035"/>
            <a:ext cx="2171604" cy="255454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d-ID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USB, Rehabilitasi ruang kelas, Perpustakaan,RKB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d-ID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PIP, Renovasi Sekolah, Pembangunan Laboratorium, Ruang Penunjang Lainnya, Peralatan Pendidikan,  Sekolah Rujukan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365311" y="1797035"/>
            <a:ext cx="2322430" cy="255454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d-ID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Rehab PAUD, UGB PAUD, Alat Permainan Edukatif PAUD, RKB PAUD, PAUD Percontohan, Pendidikan Kecakapan Kerja, Pendidikan Kewirausahaan, Paket C, Paket C Vokasi, Pendidikan Keluarga, Bimtek Stunting  </a:t>
            </a:r>
            <a:endParaRPr kumimoji="0" lang="id-ID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800536" y="1807195"/>
            <a:ext cx="2322430" cy="255454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d-ID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Tunjangan PTK Non PNS (Profesi, Khusus, Insentif, dan tambahan penghasilan), Bantuan kualifikasi S1/D4, Diklat Keahlian Ganda, Bantuan KKG/MGMP, Peningkatan Kompetensi Berkelanjutan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7267879" y="1832272"/>
            <a:ext cx="2322430" cy="255454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d-ID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Bantuan Sarana Kesenian, Bantuan Lab Seni Budaya, Bantuan Komunitas Budaya, Bantuan Komunitas Sejarah, Pembangunan dan Revitalitasi Museum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6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89364" y="5139166"/>
            <a:ext cx="6350008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d-ID" sz="20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Arahan: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id-ID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Penyederhanaan prosedur dan mekanisme pelaksanaan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id-ID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Juknis harus sudah disosialisasikan bulan Januari 2018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id-ID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Prioritas pada daerah 3T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id-ID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Berbasis pada Data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872942" y="4361652"/>
            <a:ext cx="195117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d-ID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ED7D31">
                    <a:lumMod val="75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Rp. 7.403,9 M</a:t>
            </a:r>
            <a:endParaRPr kumimoji="0" lang="id-ID" sz="2400" b="1" i="0" u="none" strike="noStrike" kern="1200" cap="none" spc="0" normalizeH="0" baseline="0" noProof="0" dirty="0">
              <a:ln>
                <a:noFill/>
              </a:ln>
              <a:solidFill>
                <a:srgbClr val="ED7D31">
                  <a:lumMod val="75000"/>
                </a:srgb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17662" y="4361652"/>
            <a:ext cx="21066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d-ID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ED7D31">
                    <a:lumMod val="75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Rp. 18.095,0 M</a:t>
            </a:r>
            <a:endParaRPr kumimoji="0" lang="id-ID" sz="2400" b="1" i="0" u="none" strike="noStrike" kern="1200" cap="none" spc="0" normalizeH="0" baseline="0" noProof="0" dirty="0">
              <a:ln>
                <a:noFill/>
              </a:ln>
              <a:solidFill>
                <a:srgbClr val="ED7D31">
                  <a:lumMod val="75000"/>
                </a:srgb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2539590" y="4361652"/>
            <a:ext cx="17139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d-ID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ED7D31">
                    <a:lumMod val="75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Rp. 537,9 M</a:t>
            </a:r>
            <a:endParaRPr kumimoji="0" lang="id-ID" sz="2400" b="1" i="0" u="none" strike="noStrike" kern="1200" cap="none" spc="0" normalizeH="0" baseline="0" noProof="0" dirty="0">
              <a:ln>
                <a:noFill/>
              </a:ln>
              <a:solidFill>
                <a:srgbClr val="ED7D31">
                  <a:lumMod val="75000"/>
                </a:srgb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7503165" y="4361652"/>
            <a:ext cx="17139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d-ID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ED7D31">
                    <a:lumMod val="75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Rp. 428,4 M</a:t>
            </a:r>
            <a:endParaRPr kumimoji="0" lang="id-ID" sz="2400" b="1" i="0" u="none" strike="noStrike" kern="1200" cap="none" spc="0" normalizeH="0" baseline="0" noProof="0" dirty="0">
              <a:ln>
                <a:noFill/>
              </a:ln>
              <a:solidFill>
                <a:srgbClr val="ED7D31">
                  <a:lumMod val="75000"/>
                </a:srgb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0300509" y="1262018"/>
            <a:ext cx="10777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d-ID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SETJEN</a:t>
            </a:r>
            <a:endParaRPr kumimoji="0" lang="id-ID" sz="24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9781522" y="1797035"/>
            <a:ext cx="2322430" cy="255454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d-ID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Beasiswa Unggulan, Darma Siswa, Bantuan </a:t>
            </a: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untuk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id-ID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Lembaga Pendidikan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6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6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6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6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9982441" y="4355482"/>
            <a:ext cx="17139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d-ID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ED7D31">
                    <a:lumMod val="75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Rp. 363,9 M</a:t>
            </a:r>
            <a:endParaRPr kumimoji="0" lang="id-ID" sz="2400" b="1" i="0" u="none" strike="noStrike" kern="1200" cap="none" spc="0" normalizeH="0" baseline="0" noProof="0" dirty="0">
              <a:ln>
                <a:noFill/>
              </a:ln>
              <a:solidFill>
                <a:srgbClr val="ED7D31">
                  <a:lumMod val="75000"/>
                </a:srgb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88998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3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4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00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5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00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196</TotalTime>
  <Words>3977</Words>
  <Application>Microsoft Office PowerPoint</Application>
  <PresentationFormat>Widescreen</PresentationFormat>
  <Paragraphs>1020</Paragraphs>
  <Slides>31</Slides>
  <Notes>14</Notes>
  <HiddenSlides>0</HiddenSlides>
  <MMClips>0</MMClips>
  <ScaleCrop>false</ScaleCrop>
  <HeadingPairs>
    <vt:vector size="6" baseType="variant">
      <vt:variant>
        <vt:lpstr>Fonts Used</vt:lpstr>
      </vt:variant>
      <vt:variant>
        <vt:i4>15</vt:i4>
      </vt:variant>
      <vt:variant>
        <vt:lpstr>Theme</vt:lpstr>
      </vt:variant>
      <vt:variant>
        <vt:i4>6</vt:i4>
      </vt:variant>
      <vt:variant>
        <vt:lpstr>Slide Titles</vt:lpstr>
      </vt:variant>
      <vt:variant>
        <vt:i4>31</vt:i4>
      </vt:variant>
    </vt:vector>
  </HeadingPairs>
  <TitlesOfParts>
    <vt:vector size="52" baseType="lpstr">
      <vt:lpstr>ＭＳ Ｐゴシック</vt:lpstr>
      <vt:lpstr>ＭＳ Ｐゴシック</vt:lpstr>
      <vt:lpstr>Adobe Fan Heiti Std B</vt:lpstr>
      <vt:lpstr>Aharoni</vt:lpstr>
      <vt:lpstr>Arial</vt:lpstr>
      <vt:lpstr>Avenir Black</vt:lpstr>
      <vt:lpstr>Calibri</vt:lpstr>
      <vt:lpstr>Calibri Light</vt:lpstr>
      <vt:lpstr>Calisto MT</vt:lpstr>
      <vt:lpstr>Cambria</vt:lpstr>
      <vt:lpstr>Century Gothic</vt:lpstr>
      <vt:lpstr>Helvetica Neue</vt:lpstr>
      <vt:lpstr>Segoe UI</vt:lpstr>
      <vt:lpstr>Trebuchet MS</vt:lpstr>
      <vt:lpstr>Wingdings</vt:lpstr>
      <vt:lpstr>1_Office Theme</vt:lpstr>
      <vt:lpstr>Office Theme</vt:lpstr>
      <vt:lpstr>2_Office Theme</vt:lpstr>
      <vt:lpstr>3_Office Theme</vt:lpstr>
      <vt:lpstr>4_Office Theme</vt:lpstr>
      <vt:lpstr>5_Office Theme</vt:lpstr>
      <vt:lpstr>PowerPoint Presentation</vt:lpstr>
      <vt:lpstr>DAFTAR ISI</vt:lpstr>
      <vt:lpstr>01</vt:lpstr>
      <vt:lpstr>PowerPoint Presentation</vt:lpstr>
      <vt:lpstr>PowerPoint Presentation</vt:lpstr>
      <vt:lpstr>Kebijakan Implementasi Anggaran 2018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02</vt:lpstr>
      <vt:lpstr>Pembiayaan Pendidikan dan Kebudayaan oleh Pemerintah Daerah (1/2) </vt:lpstr>
      <vt:lpstr>Pembiayaan Pendidikan dan Kebudayaan oleh Pemerintah Daerah (2/2) </vt:lpstr>
      <vt:lpstr>03</vt:lpstr>
      <vt:lpstr>RKP 2019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Dukungan Program dan Kegiatan Kegiatan Prioritas Penerapan Kurikulum dan Pendidikan Karakter</vt:lpstr>
      <vt:lpstr>PowerPoint Presentation</vt:lpstr>
      <vt:lpstr>PowerPoint Presentation</vt:lpstr>
      <vt:lpstr>PowerPoint Presentation</vt:lpstr>
      <vt:lpstr>PowerPoint Presentation</vt:lpstr>
      <vt:lpstr>04</vt:lpstr>
      <vt:lpstr>PowerPoint Presentation</vt:lpstr>
      <vt:lpstr>PROGRAM PRIORITAS 2: PERCEPATAN PEMBANGUNAN PAPUA DAN PAPUA BARAT</vt:lpstr>
      <vt:lpstr>Terima Kasih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Yuniarty Fedri</dc:creator>
  <cp:lastModifiedBy>Yuniarty Fedri</cp:lastModifiedBy>
  <cp:revision>18</cp:revision>
  <dcterms:created xsi:type="dcterms:W3CDTF">2018-02-19T06:47:38Z</dcterms:created>
  <dcterms:modified xsi:type="dcterms:W3CDTF">2018-02-19T11:53:16Z</dcterms:modified>
</cp:coreProperties>
</file>